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4"/>
  </p:sldMasterIdLst>
  <p:notesMasterIdLst>
    <p:notesMasterId r:id="rId31"/>
  </p:notesMasterIdLst>
  <p:handoutMasterIdLst>
    <p:handoutMasterId r:id="rId32"/>
  </p:handoutMasterIdLst>
  <p:sldIdLst>
    <p:sldId id="338" r:id="rId5"/>
    <p:sldId id="361" r:id="rId6"/>
    <p:sldId id="383" r:id="rId7"/>
    <p:sldId id="387" r:id="rId8"/>
    <p:sldId id="388" r:id="rId9"/>
    <p:sldId id="355" r:id="rId10"/>
    <p:sldId id="389" r:id="rId11"/>
    <p:sldId id="390" r:id="rId12"/>
    <p:sldId id="366" r:id="rId13"/>
    <p:sldId id="372" r:id="rId14"/>
    <p:sldId id="404" r:id="rId15"/>
    <p:sldId id="406" r:id="rId16"/>
    <p:sldId id="405" r:id="rId17"/>
    <p:sldId id="367" r:id="rId18"/>
    <p:sldId id="401" r:id="rId19"/>
    <p:sldId id="393" r:id="rId20"/>
    <p:sldId id="392" r:id="rId21"/>
    <p:sldId id="257" r:id="rId22"/>
    <p:sldId id="384" r:id="rId23"/>
    <p:sldId id="397" r:id="rId24"/>
    <p:sldId id="403" r:id="rId25"/>
    <p:sldId id="369" r:id="rId26"/>
    <p:sldId id="398" r:id="rId27"/>
    <p:sldId id="399" r:id="rId28"/>
    <p:sldId id="379" r:id="rId29"/>
    <p:sldId id="262" r:id="rId30"/>
  </p:sldIdLst>
  <p:sldSz cx="9144000" cy="51435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794475-9E88-4AD4-9071-C93C250867CF}">
          <p14:sldIdLst>
            <p14:sldId id="338"/>
            <p14:sldId id="361"/>
          </p14:sldIdLst>
        </p14:section>
        <p14:section name="Rationale" id="{3A1B3F80-0708-4369-BEBD-C3A51365A7AE}">
          <p14:sldIdLst>
            <p14:sldId id="383"/>
            <p14:sldId id="387"/>
            <p14:sldId id="388"/>
          </p14:sldIdLst>
        </p14:section>
        <p14:section name="Mechanism of action" id="{7208F455-FAFB-4E96-AEE0-C3D8CFEAEBC1}">
          <p14:sldIdLst>
            <p14:sldId id="355"/>
            <p14:sldId id="389"/>
            <p14:sldId id="390"/>
          </p14:sldIdLst>
        </p14:section>
        <p14:section name="Therapeutic considerations" id="{092A9B59-7D78-409E-AEAE-A97BE6195EA0}">
          <p14:sldIdLst>
            <p14:sldId id="366"/>
            <p14:sldId id="372"/>
            <p14:sldId id="404"/>
            <p14:sldId id="406"/>
            <p14:sldId id="405"/>
          </p14:sldIdLst>
        </p14:section>
        <p14:section name="Tropism" id="{4EFC7314-C205-488F-9B66-CDB581251F4E}">
          <p14:sldIdLst>
            <p14:sldId id="367"/>
            <p14:sldId id="401"/>
            <p14:sldId id="393"/>
            <p14:sldId id="392"/>
            <p14:sldId id="257"/>
          </p14:sldIdLst>
        </p14:section>
        <p14:section name="Challenges of oncolytic viruses" id="{A414888A-A5E7-41E0-87D0-F2C21B08EB00}">
          <p14:sldIdLst>
            <p14:sldId id="384"/>
            <p14:sldId id="397"/>
            <p14:sldId id="403"/>
          </p14:sldIdLst>
        </p14:section>
        <p14:section name="Therapeutic strategies" id="{71390D77-2259-4CF6-A8E7-633BCC1A8D60}">
          <p14:sldIdLst>
            <p14:sldId id="369"/>
            <p14:sldId id="398"/>
            <p14:sldId id="399"/>
          </p14:sldIdLst>
        </p14:section>
        <p14:section name="Summary" id="{E78C79DC-7F3A-458B-A240-9A2E59540B09}">
          <p14:sldIdLst>
            <p14:sldId id="379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432" userDrawn="1">
          <p15:clr>
            <a:srgbClr val="A4A3A4"/>
          </p15:clr>
        </p15:guide>
        <p15:guide id="4" orient="horz" pos="24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>
          <p15:clr>
            <a:srgbClr val="A4A3A4"/>
          </p15:clr>
        </p15:guide>
        <p15:guide id="2" pos="288">
          <p15:clr>
            <a:srgbClr val="A4A3A4"/>
          </p15:clr>
        </p15:guide>
        <p15:guide id="3" pos="40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hor" initials="A" lastIdx="1654" clrIdx="8"/>
  <p:cmAuthor id="9" name="Ho, Thien" initials="HT" lastIdx="2" clrIdx="9">
    <p:extLst>
      <p:ext uri="{19B8F6BF-5375-455C-9EA6-DF929625EA0E}">
        <p15:presenceInfo xmlns:p15="http://schemas.microsoft.com/office/powerpoint/2012/main" userId="S-1-5-21-3188203953-1927158945-207305315-216740" providerId="AD"/>
      </p:ext>
    </p:extLst>
  </p:cmAuthor>
  <p:cmAuthor id="10" name="Nirmal Jethwa" initials="NJ" lastIdx="4" clrIdx="10">
    <p:extLst>
      <p:ext uri="{19B8F6BF-5375-455C-9EA6-DF929625EA0E}">
        <p15:presenceInfo xmlns:p15="http://schemas.microsoft.com/office/powerpoint/2012/main" userId="Nirmal Jethw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E7EAF6"/>
    <a:srgbClr val="F4A81E"/>
    <a:srgbClr val="FF9900"/>
    <a:srgbClr val="FFDECB"/>
    <a:srgbClr val="FF0000"/>
    <a:srgbClr val="00456C"/>
    <a:srgbClr val="FFFFFF"/>
    <a:srgbClr val="FFEFE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0" autoAdjust="0"/>
    <p:restoredTop sz="95597" autoAdjust="0"/>
  </p:normalViewPr>
  <p:slideViewPr>
    <p:cSldViewPr snapToGrid="0">
      <p:cViewPr varScale="1">
        <p:scale>
          <a:sx n="116" d="100"/>
          <a:sy n="116" d="100"/>
        </p:scale>
        <p:origin x="874" y="77"/>
      </p:cViewPr>
      <p:guideLst>
        <p:guide orient="horz" pos="1644"/>
        <p:guide pos="2880"/>
        <p:guide pos="432"/>
        <p:guide orient="horz" pos="2436"/>
      </p:guideLst>
    </p:cSldViewPr>
  </p:slideViewPr>
  <p:outlineViewPr>
    <p:cViewPr>
      <p:scale>
        <a:sx n="33" d="100"/>
        <a:sy n="33" d="100"/>
      </p:scale>
      <p:origin x="0" y="3629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39" d="100"/>
        <a:sy n="39" d="100"/>
      </p:scale>
      <p:origin x="0" y="-24210"/>
    </p:cViewPr>
  </p:sorterViewPr>
  <p:notesViewPr>
    <p:cSldViewPr snapToGrid="0" showGuides="1">
      <p:cViewPr varScale="1">
        <p:scale>
          <a:sx n="71" d="100"/>
          <a:sy n="71" d="100"/>
        </p:scale>
        <p:origin x="2658" y="78"/>
      </p:cViewPr>
      <p:guideLst>
        <p:guide orient="horz"/>
        <p:guide pos="288"/>
        <p:guide pos="403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24291-41F6-4D42-AD14-427215D8C438}" type="datetimeFigureOut">
              <a:rPr lang="en-GB" smtClean="0">
                <a:latin typeface="Arial" pitchFamily="34" charset="0"/>
              </a:rPr>
              <a:t>25/11/2020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7D694-59FB-4BFA-9346-1F124772E77B}" type="slidenum">
              <a:rPr lang="en-GB" smtClean="0">
                <a:latin typeface="Arial" pitchFamily="34" charset="0"/>
              </a:rPr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982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490538"/>
            <a:ext cx="5930900" cy="3336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US" dirty="0"/>
              <a:t>z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6344" y="4114800"/>
            <a:ext cx="5925312" cy="44647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66344" y="8685213"/>
            <a:ext cx="59253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6188075" y="8686800"/>
            <a:ext cx="669925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6C7858-50F4-4BD8-8654-905989BF9587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929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lnSpc>
        <a:spcPct val="90000"/>
      </a:lnSpc>
      <a:spcBef>
        <a:spcPts val="600"/>
      </a:spcBef>
      <a:spcAft>
        <a:spcPts val="60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1pPr>
    <a:lvl2pPr marL="173736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2pPr>
    <a:lvl3pPr marL="347472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—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3pPr>
    <a:lvl4pPr marL="520700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4pPr>
    <a:lvl5pPr marL="694944" indent="-171450" algn="l" defTabSz="914400" rtl="0" eaLnBrk="1" latinLnBrk="0" hangingPunct="1">
      <a:lnSpc>
        <a:spcPct val="90000"/>
      </a:lnSpc>
      <a:spcAft>
        <a:spcPts val="600"/>
      </a:spcAft>
      <a:buClr>
        <a:schemeClr val="tx1"/>
      </a:buClr>
      <a:buFont typeface="Arial" pitchFamily="34" charset="0"/>
      <a:buChar char="—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3550" y="490538"/>
            <a:ext cx="5930900" cy="3336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8090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821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958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153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776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006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862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820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182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604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97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150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266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732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665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6440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7862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0548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963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864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3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015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324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111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341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74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086601" y="1094308"/>
            <a:ext cx="205581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725" y="1297247"/>
            <a:ext cx="7974013" cy="1232535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3600" b="1" cap="none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725" y="2694658"/>
            <a:ext cx="7974013" cy="866775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accent4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652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4170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7247"/>
            <a:ext cx="8686800" cy="1242433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3600" b="1" cap="none" baseline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94985"/>
            <a:ext cx="8686800" cy="867876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2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D786A1-06CF-F04F-A465-BCAF5497D0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62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6912862" cy="5839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6" y="964308"/>
            <a:ext cx="3867150" cy="3264052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4308"/>
            <a:ext cx="3867150" cy="32640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F2FA168-A0C0-8B46-A65A-E3961C65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23D717E-D371-F849-99E8-16837EF720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12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6912862" cy="5839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6" y="964308"/>
            <a:ext cx="3867150" cy="32640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4598988" y="964308"/>
            <a:ext cx="3852862" cy="3264052"/>
          </a:xfrm>
        </p:spPr>
        <p:txBody>
          <a:bodyPr anchor="ctr"/>
          <a:lstStyle>
            <a:lvl1pPr marL="0" indent="0" algn="ctr">
              <a:lnSpc>
                <a:spcPct val="85000"/>
              </a:lnSpc>
              <a:buNone/>
              <a:defRPr/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Object/Picture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64FD1F-84A3-5640-9410-4574EA9C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2063C43-1D4F-E44C-A2EF-FBD683F850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91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EB12E-C57E-4D47-8CB8-79CAF41F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BC6F09-A7FB-0648-BEF9-919AB4F3CD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82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DF6903F-2351-A340-8356-21692AA5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4752000"/>
            <a:ext cx="7970412" cy="363995"/>
          </a:xfrm>
        </p:spPr>
        <p:txBody>
          <a:bodyPr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9691448-3B35-E94D-A16E-B10CE8821C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724" y="4397375"/>
            <a:ext cx="7740577" cy="30137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700">
                <a:solidFill>
                  <a:schemeClr val="tx2"/>
                </a:solidFill>
              </a:defRPr>
            </a:lvl1pPr>
            <a:lvl2pPr marL="227013" indent="0">
              <a:buNone/>
              <a:defRPr sz="700">
                <a:solidFill>
                  <a:schemeClr val="tx2"/>
                </a:solidFill>
              </a:defRPr>
            </a:lvl2pPr>
            <a:lvl3pPr marL="458788" indent="0">
              <a:buNone/>
              <a:defRPr sz="700">
                <a:solidFill>
                  <a:schemeClr val="tx2"/>
                </a:solidFill>
              </a:defRPr>
            </a:lvl3pPr>
            <a:lvl4pPr marL="687387" indent="0">
              <a:buNone/>
              <a:defRPr sz="700">
                <a:solidFill>
                  <a:schemeClr val="tx2"/>
                </a:solidFill>
              </a:defRPr>
            </a:lvl4pPr>
            <a:lvl5pPr marL="914400" indent="0">
              <a:buNone/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25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69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B969-08F3-4EEF-ADEA-9D6C7A188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CC43C-9B9F-453D-9BD2-818390A7A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09077-9C21-4C17-B7D0-905FDBFA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48E5-7C63-43F8-853B-131CF033DFE1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14C4A-3761-4F4E-88D9-7178BF3B5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C5252-6CD1-4EC2-BE59-845C73F4D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CF85-B5E1-43D3-ACF2-1532F16695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5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3725" y="4752000"/>
            <a:ext cx="7970412" cy="3639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58595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7" y="968010"/>
            <a:ext cx="7970410" cy="3424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726" y="274066"/>
            <a:ext cx="6912862" cy="583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395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4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accent4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227013" indent="-227013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58788" indent="-2317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SzPct val="85000"/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914400" indent="-22701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SzPct val="85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084263" indent="-16986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257300" indent="-17303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Pct val="85000"/>
        <a:buFont typeface="Arial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08">
          <p15:clr>
            <a:srgbClr val="F26B43"/>
          </p15:clr>
        </p15:guide>
        <p15:guide id="2" pos="374" userDrawn="1">
          <p15:clr>
            <a:srgbClr val="F26B43"/>
          </p15:clr>
        </p15:guide>
        <p15:guide id="3" pos="5397" userDrawn="1">
          <p15:clr>
            <a:srgbClr val="F26B43"/>
          </p15:clr>
        </p15:guide>
        <p15:guide id="4" orient="horz" pos="545" userDrawn="1">
          <p15:clr>
            <a:srgbClr val="F26B43"/>
          </p15:clr>
        </p15:guide>
        <p15:guide id="5" orient="horz" pos="171" userDrawn="1">
          <p15:clr>
            <a:srgbClr val="F26B43"/>
          </p15:clr>
        </p15:guide>
        <p15:guide id="6" orient="horz" pos="2770" userDrawn="1">
          <p15:clr>
            <a:srgbClr val="F26B43"/>
          </p15:clr>
        </p15:guide>
        <p15:guide id="7" orient="horz" pos="29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4724" y="1955483"/>
            <a:ext cx="8294553" cy="1232535"/>
          </a:xfrm>
        </p:spPr>
        <p:txBody>
          <a:bodyPr anchor="ctr"/>
          <a:lstStyle/>
          <a:p>
            <a:r>
              <a:rPr lang="en-US" sz="4000" dirty="0">
                <a:latin typeface="Arial" panose="020B0604020202020204" pitchFamily="34" charset="0"/>
              </a:rPr>
              <a:t>Therapeutic strategies: </a:t>
            </a:r>
            <a:br>
              <a:rPr lang="en-US" sz="4000" dirty="0">
                <a:latin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</a:rPr>
              <a:t>oncolytic virus therapy</a:t>
            </a:r>
            <a:endParaRPr lang="en-GB" sz="4000" dirty="0">
              <a:latin typeface="Arial" panose="020B0604020202020204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011318" y="4958834"/>
            <a:ext cx="1132682" cy="184666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 dirty="0">
                <a:cs typeface="Arial" pitchFamily="34" charset="0"/>
              </a:rPr>
              <a:t>Last updated: </a:t>
            </a:r>
            <a:r>
              <a:rPr lang="en-GB" sz="600" dirty="0" smtClean="0">
                <a:cs typeface="Arial" pitchFamily="34" charset="0"/>
              </a:rPr>
              <a:t>November </a:t>
            </a:r>
            <a:r>
              <a:rPr lang="en-GB" sz="600" dirty="0">
                <a:cs typeface="Arial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9147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651" y="3603308"/>
            <a:ext cx="2907505" cy="517065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txBody>
          <a:bodyPr wrap="square" lIns="45720" tIns="118872" rIns="45720" bIns="118872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chemeClr val="bg1"/>
                </a:solidFill>
              </a:rPr>
              <a:t>Viral genome stability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1" y="2813165"/>
            <a:ext cx="2907505" cy="517065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txBody>
          <a:bodyPr wrap="square" lIns="45720" tIns="118872" rIns="45720" bIns="118872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b="1" dirty="0" err="1" smtClean="0">
                <a:solidFill>
                  <a:schemeClr val="bg1"/>
                </a:solidFill>
              </a:rPr>
              <a:t>Druggability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" y="2060485"/>
            <a:ext cx="2907505" cy="517065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txBody>
          <a:bodyPr wrap="square" lIns="45720" tIns="118872" rIns="45720" bIns="118872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</a:rPr>
              <a:t>Potential pathogenicity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1" y="1298002"/>
            <a:ext cx="2907505" cy="51706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lIns="45720" tIns="118872" rIns="45720" bIns="118872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</a:rPr>
              <a:t>Tropism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00C2C-0F9D-46AB-AA67-C2A65838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6" y="274066"/>
            <a:ext cx="7803514" cy="583901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FF9900"/>
                </a:solidFill>
              </a:rPr>
              <a:t>A range of factors should be considered when using oncolytic viruses therapeutically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680611-D625-D34F-9C52-D75601C7AF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1. Kaufmann HL, et al. Nat Rev Drug </a:t>
            </a:r>
            <a:r>
              <a:rPr lang="en-GB" dirty="0" err="1"/>
              <a:t>Discov</a:t>
            </a:r>
            <a:r>
              <a:rPr lang="en-GB" dirty="0"/>
              <a:t> 2015;14(9):</a:t>
            </a:r>
            <a:r>
              <a:rPr lang="en-GB" dirty="0" smtClean="0"/>
              <a:t>642–62.</a:t>
            </a:r>
            <a:endParaRPr lang="en-GB" dirty="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52FB5DE6-4401-4758-920E-0370AC7713C4}"/>
              </a:ext>
            </a:extLst>
          </p:cNvPr>
          <p:cNvSpPr/>
          <p:nvPr/>
        </p:nvSpPr>
        <p:spPr>
          <a:xfrm>
            <a:off x="3823692" y="1289617"/>
            <a:ext cx="460772" cy="51648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6" name="Rectangle: Single Corner Rounded 35">
            <a:extLst>
              <a:ext uri="{FF2B5EF4-FFF2-40B4-BE49-F238E27FC236}">
                <a16:creationId xmlns:a16="http://schemas.microsoft.com/office/drawing/2014/main" id="{6F8B4142-B245-4D0A-BFA4-1F45ADFAA13F}"/>
              </a:ext>
            </a:extLst>
          </p:cNvPr>
          <p:cNvSpPr/>
          <p:nvPr/>
        </p:nvSpPr>
        <p:spPr>
          <a:xfrm>
            <a:off x="4572000" y="1181895"/>
            <a:ext cx="3943350" cy="1225290"/>
          </a:xfrm>
          <a:prstGeom prst="round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80000" rtlCol="0" anchor="ctr">
            <a:spAutoFit/>
          </a:bodyPr>
          <a:lstStyle/>
          <a:p>
            <a:pPr marL="182880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potential depends on the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dose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tropism of the oncolytic virus, and the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susceptibility of the tumor cell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different forms of cell death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6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0C2C-0F9D-46AB-AA67-C2A65838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5" y="274066"/>
            <a:ext cx="7740575" cy="583901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FF9900"/>
                </a:solidFill>
              </a:rPr>
              <a:t>A range of factors should be considered when using oncolytic viruses therapeutically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D5217-3468-AE4A-A4F3-3C2AED2032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1. Kaufmann HL, et al. Nat Rev Drug </a:t>
            </a:r>
            <a:r>
              <a:rPr lang="en-GB" dirty="0" err="1"/>
              <a:t>Discov</a:t>
            </a:r>
            <a:r>
              <a:rPr lang="en-GB" dirty="0"/>
              <a:t> 2015;14(9):</a:t>
            </a:r>
            <a:r>
              <a:rPr lang="en-GB" dirty="0" smtClean="0"/>
              <a:t>642–62.</a:t>
            </a:r>
            <a:endParaRPr lang="en-GB" dirty="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52FB5DE6-4401-4758-920E-0370AC7713C4}"/>
              </a:ext>
            </a:extLst>
          </p:cNvPr>
          <p:cNvSpPr/>
          <p:nvPr/>
        </p:nvSpPr>
        <p:spPr>
          <a:xfrm>
            <a:off x="3823692" y="2066827"/>
            <a:ext cx="460772" cy="51648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6" name="Rectangle: Single Corner Rounded 35">
            <a:extLst>
              <a:ext uri="{FF2B5EF4-FFF2-40B4-BE49-F238E27FC236}">
                <a16:creationId xmlns:a16="http://schemas.microsoft.com/office/drawing/2014/main" id="{6F8B4142-B245-4D0A-BFA4-1F45ADFAA13F}"/>
              </a:ext>
            </a:extLst>
          </p:cNvPr>
          <p:cNvSpPr/>
          <p:nvPr/>
        </p:nvSpPr>
        <p:spPr>
          <a:xfrm>
            <a:off x="4571999" y="1603653"/>
            <a:ext cx="3943350" cy="1440734"/>
          </a:xfrm>
          <a:prstGeom prst="round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80000" rtlCol="0" anchor="ctr">
            <a:spAutoFit/>
          </a:bodyPr>
          <a:lstStyle/>
          <a:p>
            <a:pPr marL="91440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oncolytic viruses preferentially infect tumor cells, there remains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risk of viral transmission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pathogenic potential of an oncolytic virus depends on the composition of intrinsic virulence factors of the specific virus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651" y="2060485"/>
            <a:ext cx="2907505" cy="51706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lIns="45720" tIns="118872" rIns="45720" bIns="118872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</a:rPr>
              <a:t>Potential pathogenicity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" y="1298002"/>
            <a:ext cx="2907505" cy="517065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txBody>
          <a:bodyPr wrap="square" lIns="45720" tIns="118872" rIns="45720" bIns="118872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</a:rPr>
              <a:t>Tropism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" y="3603308"/>
            <a:ext cx="2907505" cy="517065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txBody>
          <a:bodyPr wrap="square" lIns="45720" tIns="118872" rIns="45720" bIns="118872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chemeClr val="bg1"/>
                </a:solidFill>
              </a:rPr>
              <a:t>Viral genome stability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" y="2813165"/>
            <a:ext cx="2907505" cy="517065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txBody>
          <a:bodyPr wrap="square" lIns="45720" tIns="118872" rIns="45720" bIns="118872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b="1" dirty="0" err="1" smtClean="0">
                <a:solidFill>
                  <a:schemeClr val="bg1"/>
                </a:solidFill>
              </a:rPr>
              <a:t>Druggability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0C2C-0F9D-46AB-AA67-C2A65838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5" y="274066"/>
            <a:ext cx="7740575" cy="583901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FF9900"/>
                </a:solidFill>
              </a:rPr>
              <a:t>A range of factors should be considered when using oncolytic viruses therapeutically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7BA53-9893-3C41-BD44-A6E054F813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Fountzilas</a:t>
            </a:r>
            <a:r>
              <a:rPr lang="en-GB" dirty="0"/>
              <a:t> C, et al. </a:t>
            </a:r>
            <a:r>
              <a:rPr lang="en-GB" dirty="0" err="1"/>
              <a:t>Oncotarget</a:t>
            </a:r>
            <a:r>
              <a:rPr lang="en-GB" dirty="0"/>
              <a:t> 2017;8(60):102617–39; 2. Kaufmann HL, et al. Nat Rev Drug </a:t>
            </a:r>
            <a:r>
              <a:rPr lang="en-GB" dirty="0" err="1"/>
              <a:t>Discov</a:t>
            </a:r>
            <a:r>
              <a:rPr lang="en-GB" dirty="0"/>
              <a:t> 2015;14(9):</a:t>
            </a:r>
            <a:r>
              <a:rPr lang="en-GB" dirty="0" smtClean="0"/>
              <a:t>642–62.</a:t>
            </a:r>
            <a:endParaRPr lang="en-GB" dirty="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52FB5DE6-4401-4758-920E-0370AC7713C4}"/>
              </a:ext>
            </a:extLst>
          </p:cNvPr>
          <p:cNvSpPr/>
          <p:nvPr/>
        </p:nvSpPr>
        <p:spPr>
          <a:xfrm>
            <a:off x="3823692" y="2818742"/>
            <a:ext cx="460772" cy="51648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6" name="Rectangle: Single Corner Rounded 35">
            <a:extLst>
              <a:ext uri="{FF2B5EF4-FFF2-40B4-BE49-F238E27FC236}">
                <a16:creationId xmlns:a16="http://schemas.microsoft.com/office/drawing/2014/main" id="{6F8B4142-B245-4D0A-BFA4-1F45ADFAA13F}"/>
              </a:ext>
            </a:extLst>
          </p:cNvPr>
          <p:cNvSpPr/>
          <p:nvPr/>
        </p:nvSpPr>
        <p:spPr>
          <a:xfrm>
            <a:off x="4571999" y="2245589"/>
            <a:ext cx="3943350" cy="1656177"/>
          </a:xfrm>
          <a:prstGeom prst="round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80000" rtlCol="0" anchor="ctr">
            <a:spAutoFit/>
          </a:bodyPr>
          <a:lstStyle/>
          <a:p>
            <a:pPr marL="91440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Oncolytic viruses have limited clinical efficacy as a single agent.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increase therapeutic potential against tumor cells, some oncolytic viruses are now engineered as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vectors to carry transgenes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being investigated in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with immunotherapies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651" y="2060485"/>
            <a:ext cx="2907505" cy="517065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txBody>
          <a:bodyPr wrap="square" lIns="45720" tIns="118872" rIns="45720" bIns="118872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</a:rPr>
              <a:t>Potential pathogenicity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" y="1298002"/>
            <a:ext cx="2907505" cy="517065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txBody>
          <a:bodyPr wrap="square" lIns="45720" tIns="118872" rIns="45720" bIns="118872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</a:rPr>
              <a:t>Tropism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" y="3603308"/>
            <a:ext cx="2907505" cy="517065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txBody>
          <a:bodyPr wrap="square" lIns="45720" tIns="118872" rIns="45720" bIns="118872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chemeClr val="bg1"/>
                </a:solidFill>
              </a:rPr>
              <a:t>Viral genome stability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" y="2813165"/>
            <a:ext cx="2907505" cy="51706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lIns="45720" tIns="118872" rIns="45720" bIns="118872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b="1" dirty="0" err="1" smtClean="0">
                <a:solidFill>
                  <a:schemeClr val="bg1"/>
                </a:solidFill>
              </a:rPr>
              <a:t>Druggability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0C2C-0F9D-46AB-AA67-C2A65838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6" y="274066"/>
            <a:ext cx="7795894" cy="583901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FF9900"/>
                </a:solidFill>
              </a:rPr>
              <a:t>A range of factors should be considered when using oncolytic viruses therapeutically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09D627-9C59-2E4D-863D-60532252AD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1. Kaufman HL, </a:t>
            </a:r>
            <a:r>
              <a:rPr lang="en-GB" dirty="0" err="1"/>
              <a:t>Bommareddy</a:t>
            </a:r>
            <a:r>
              <a:rPr lang="en-GB" dirty="0"/>
              <a:t> PK. J </a:t>
            </a:r>
            <a:r>
              <a:rPr lang="en-GB" dirty="0" err="1"/>
              <a:t>Immunother</a:t>
            </a:r>
            <a:r>
              <a:rPr lang="en-GB" dirty="0"/>
              <a:t> Cancer 2019;7(1):26; 2. McCarthy C, et al. Cancers 2019;11(5):65.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52FB5DE6-4401-4758-920E-0370AC7713C4}"/>
              </a:ext>
            </a:extLst>
          </p:cNvPr>
          <p:cNvSpPr/>
          <p:nvPr/>
        </p:nvSpPr>
        <p:spPr>
          <a:xfrm>
            <a:off x="3823692" y="3604896"/>
            <a:ext cx="460772" cy="51648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6" name="Rectangle: Single Corner Rounded 35">
            <a:extLst>
              <a:ext uri="{FF2B5EF4-FFF2-40B4-BE49-F238E27FC236}">
                <a16:creationId xmlns:a16="http://schemas.microsoft.com/office/drawing/2014/main" id="{6F8B4142-B245-4D0A-BFA4-1F45ADFAA13F}"/>
              </a:ext>
            </a:extLst>
          </p:cNvPr>
          <p:cNvSpPr/>
          <p:nvPr/>
        </p:nvSpPr>
        <p:spPr>
          <a:xfrm>
            <a:off x="4571999" y="2464196"/>
            <a:ext cx="3943350" cy="1656177"/>
          </a:xfrm>
          <a:prstGeom prst="round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80000" rtlCol="0" anchor="ctr">
            <a:spAutoFit/>
          </a:bodyPr>
          <a:lstStyle/>
          <a:p>
            <a:pPr marL="91440"/>
            <a:r>
              <a:rPr lang="en-US" sz="1400" dirty="0" smtClean="0"/>
              <a:t>Engineered oncolytic </a:t>
            </a:r>
            <a:r>
              <a:rPr lang="en-US" sz="1400" dirty="0"/>
              <a:t>viruses </a:t>
            </a:r>
            <a:r>
              <a:rPr lang="en-US" sz="1400" dirty="0" smtClean="0"/>
              <a:t>may exhibit </a:t>
            </a:r>
            <a:r>
              <a:rPr lang="en-US" sz="1400" dirty="0"/>
              <a:t>genome instability, enabling them to boost diversity when needed. When used therapeutically, oncolytic viruses with </a:t>
            </a:r>
            <a:r>
              <a:rPr lang="en-US" sz="1400" b="1" dirty="0"/>
              <a:t>stable viral genomes </a:t>
            </a:r>
            <a:r>
              <a:rPr lang="en-US" sz="1400" dirty="0"/>
              <a:t>are </a:t>
            </a:r>
            <a:r>
              <a:rPr lang="en-US" sz="1400" dirty="0" smtClean="0"/>
              <a:t>preferred </a:t>
            </a:r>
            <a:r>
              <a:rPr lang="en-US" sz="1400" dirty="0"/>
              <a:t>in order to conserve their </a:t>
            </a:r>
            <a:r>
              <a:rPr lang="en-US" sz="1400" dirty="0" smtClean="0"/>
              <a:t>therapeutic profiles</a:t>
            </a:r>
            <a:r>
              <a:rPr lang="en-US" sz="1400" baseline="30000" dirty="0" smtClean="0"/>
              <a:t>1,2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28651" y="2060485"/>
            <a:ext cx="2907505" cy="517065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txBody>
          <a:bodyPr wrap="square" lIns="45720" tIns="118872" rIns="45720" bIns="118872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</a:rPr>
              <a:t>Potential pathogenicity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651" y="1298002"/>
            <a:ext cx="2907505" cy="517065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txBody>
          <a:bodyPr wrap="square" lIns="45720" tIns="118872" rIns="45720" bIns="118872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</a:rPr>
              <a:t>Tropism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" y="3603308"/>
            <a:ext cx="2907505" cy="51706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lIns="45720" tIns="118872" rIns="45720" bIns="118872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chemeClr val="bg1"/>
                </a:solidFill>
              </a:rPr>
              <a:t>Viral genome stability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" y="2813165"/>
            <a:ext cx="2907505" cy="517065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txBody>
          <a:bodyPr wrap="square" lIns="45720" tIns="118872" rIns="45720" bIns="118872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b="1" dirty="0" err="1" smtClean="0">
                <a:solidFill>
                  <a:schemeClr val="bg1"/>
                </a:solidFill>
              </a:rPr>
              <a:t>Druggability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Oncolytic viruses: </a:t>
            </a:r>
            <a:br>
              <a:rPr lang="en-GB" dirty="0"/>
            </a:br>
            <a:r>
              <a:rPr lang="en-GB" dirty="0"/>
              <a:t>natural and engineered tropism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16CF2CB-C910-2944-A950-8DC0AFEB2D12}"/>
              </a:ext>
            </a:extLst>
          </p:cNvPr>
          <p:cNvSpPr/>
          <p:nvPr/>
        </p:nvSpPr>
        <p:spPr>
          <a:xfrm>
            <a:off x="4629151" y="1077004"/>
            <a:ext cx="4024562" cy="355606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 kern="1200" dirty="0">
                <a:latin typeface="Arial" panose="020B0604020202020204" pitchFamily="34" charset="0"/>
                <a:cs typeface="Arial" panose="020B0604020202020204" pitchFamily="34" charset="0"/>
              </a:rPr>
              <a:t>Example of VSV modification</a:t>
            </a:r>
            <a:r>
              <a:rPr lang="en-GB" sz="1400" b="1" kern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4,5</a:t>
            </a:r>
            <a:endParaRPr lang="en-US" sz="1400" b="1" kern="1200" baseline="30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00C2C-0F9D-46AB-AA67-C2A65838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6" y="274066"/>
            <a:ext cx="8283574" cy="583901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FF9900"/>
                </a:solidFill>
              </a:rPr>
              <a:t>Therapeutic oncolytic viruses are often </a:t>
            </a:r>
            <a:br>
              <a:rPr lang="en-GB" dirty="0">
                <a:solidFill>
                  <a:srgbClr val="FF9900"/>
                </a:solidFill>
              </a:rPr>
            </a:br>
            <a:r>
              <a:rPr lang="en-GB" dirty="0">
                <a:solidFill>
                  <a:srgbClr val="FF9900"/>
                </a:solidFill>
              </a:rPr>
              <a:t>modified versions of naturally occurring viruses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D5804-0A15-43B7-88CB-232341C1E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726" y="964308"/>
            <a:ext cx="3772865" cy="326405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Aft>
                <a:spcPts val="450"/>
              </a:spcAft>
              <a:buClr>
                <a:srgbClr val="FF9900"/>
              </a:buClr>
            </a:pPr>
            <a:r>
              <a:rPr lang="en-GB" sz="1350" dirty="0">
                <a:latin typeface="Arial" panose="020B0604020202020204" pitchFamily="34" charset="0"/>
              </a:rPr>
              <a:t>Most clinically relevant oncolytic viruses use </a:t>
            </a:r>
            <a:r>
              <a:rPr lang="en-GB" sz="1350" b="1" dirty="0">
                <a:solidFill>
                  <a:schemeClr val="accent1"/>
                </a:solidFill>
                <a:latin typeface="Arial" panose="020B0604020202020204" pitchFamily="34" charset="0"/>
              </a:rPr>
              <a:t>attenuated strains </a:t>
            </a:r>
            <a:r>
              <a:rPr lang="en-GB" sz="1350" dirty="0">
                <a:latin typeface="Arial" panose="020B0604020202020204" pitchFamily="34" charset="0"/>
              </a:rPr>
              <a:t>or naturally occurring viruses with </a:t>
            </a:r>
            <a:r>
              <a:rPr lang="en-GB" sz="1350" b="1" dirty="0">
                <a:solidFill>
                  <a:schemeClr val="accent1"/>
                </a:solidFill>
                <a:latin typeface="Arial" panose="020B0604020202020204" pitchFamily="34" charset="0"/>
              </a:rPr>
              <a:t>low pathogenic potential in healthy tissue</a:t>
            </a:r>
            <a:r>
              <a:rPr lang="en-GB" sz="1350" baseline="30000" dirty="0">
                <a:latin typeface="Arial" panose="020B0604020202020204" pitchFamily="34" charset="0"/>
              </a:rPr>
              <a:t>1</a:t>
            </a:r>
          </a:p>
          <a:p>
            <a:pPr>
              <a:lnSpc>
                <a:spcPct val="100000"/>
              </a:lnSpc>
              <a:spcAft>
                <a:spcPts val="450"/>
              </a:spcAft>
              <a:buClr>
                <a:srgbClr val="FF9900"/>
              </a:buClr>
            </a:pPr>
            <a:r>
              <a:rPr lang="en-GB" sz="1350" dirty="0">
                <a:latin typeface="Arial" panose="020B0604020202020204" pitchFamily="34" charset="0"/>
              </a:rPr>
              <a:t>Methods of attenuation include </a:t>
            </a:r>
            <a:r>
              <a:rPr lang="en-GB" sz="1350" b="1" dirty="0">
                <a:solidFill>
                  <a:schemeClr val="accent1"/>
                </a:solidFill>
                <a:latin typeface="Arial" panose="020B0604020202020204" pitchFamily="34" charset="0"/>
              </a:rPr>
              <a:t>mutation </a:t>
            </a:r>
            <a:br>
              <a:rPr lang="en-GB" sz="1350" b="1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en-GB" sz="1350" b="1" dirty="0">
                <a:solidFill>
                  <a:schemeClr val="accent1"/>
                </a:solidFill>
                <a:latin typeface="Arial" panose="020B0604020202020204" pitchFamily="34" charset="0"/>
              </a:rPr>
              <a:t>or removal of non-essential genes encoding virulence factors</a:t>
            </a:r>
            <a:r>
              <a:rPr lang="en-GB" sz="1350" dirty="0">
                <a:latin typeface="Arial" panose="020B0604020202020204" pitchFamily="34" charset="0"/>
              </a:rPr>
              <a:t>, such as those associated with inhibition of apoptosis or aberrant RAS signaling</a:t>
            </a:r>
            <a:r>
              <a:rPr lang="en-GB" sz="1350" baseline="30000" dirty="0">
                <a:latin typeface="Arial" panose="020B0604020202020204" pitchFamily="34" charset="0"/>
              </a:rPr>
              <a:t>1</a:t>
            </a:r>
            <a:r>
              <a:rPr lang="en-GB" sz="1350" baseline="30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1350" baseline="30000" dirty="0">
                <a:latin typeface="Arial" panose="020B0604020202020204" pitchFamily="34" charset="0"/>
              </a:rPr>
              <a:t>3</a:t>
            </a:r>
          </a:p>
          <a:p>
            <a:pPr>
              <a:lnSpc>
                <a:spcPct val="100000"/>
              </a:lnSpc>
              <a:spcAft>
                <a:spcPts val="450"/>
              </a:spcAft>
              <a:buClr>
                <a:srgbClr val="FF9900"/>
              </a:buClr>
            </a:pPr>
            <a:r>
              <a:rPr lang="en-GB" sz="1350" dirty="0">
                <a:latin typeface="Arial" panose="020B0604020202020204" pitchFamily="34" charset="0"/>
              </a:rPr>
              <a:t>Innovative approaches to minimize the pathogenic potential of otherwise powerful oncolytic viruses </a:t>
            </a:r>
            <a:br>
              <a:rPr lang="en-GB" sz="1350" dirty="0">
                <a:latin typeface="Arial" panose="020B0604020202020204" pitchFamily="34" charset="0"/>
              </a:rPr>
            </a:br>
            <a:r>
              <a:rPr lang="en-GB" sz="1350" dirty="0">
                <a:latin typeface="Arial" panose="020B0604020202020204" pitchFamily="34" charset="0"/>
              </a:rPr>
              <a:t>by the </a:t>
            </a:r>
            <a:r>
              <a:rPr lang="en-GB" sz="1350" b="1" dirty="0">
                <a:solidFill>
                  <a:schemeClr val="accent1"/>
                </a:solidFill>
                <a:latin typeface="Arial" panose="020B0604020202020204" pitchFamily="34" charset="0"/>
              </a:rPr>
              <a:t>insertion of attenuating nucleic acids </a:t>
            </a:r>
            <a:br>
              <a:rPr lang="en-GB" sz="1350" b="1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en-GB" sz="1350" dirty="0">
                <a:latin typeface="Arial" panose="020B0604020202020204" pitchFamily="34" charset="0"/>
              </a:rPr>
              <a:t>are currently under clinical investigation</a:t>
            </a:r>
            <a:r>
              <a:rPr lang="en-GB" sz="1350" baseline="30000" dirty="0">
                <a:latin typeface="Arial" panose="020B0604020202020204" pitchFamily="34" charset="0"/>
              </a:rPr>
              <a:t>4,5 </a:t>
            </a:r>
          </a:p>
          <a:p>
            <a:pPr lvl="1">
              <a:lnSpc>
                <a:spcPct val="100000"/>
              </a:lnSpc>
              <a:spcAft>
                <a:spcPts val="450"/>
              </a:spcAft>
              <a:buClr>
                <a:srgbClr val="FF9900"/>
              </a:buClr>
            </a:pPr>
            <a:r>
              <a:rPr lang="en-GB" sz="1150" dirty="0">
                <a:latin typeface="Arial" panose="020B0604020202020204" pitchFamily="34" charset="0"/>
              </a:rPr>
              <a:t>e.g. insertion of the interferon </a:t>
            </a:r>
            <a:r>
              <a:rPr lang="el-GR" sz="1150" dirty="0">
                <a:latin typeface="Arial" panose="020B0604020202020204" pitchFamily="34" charset="0"/>
              </a:rPr>
              <a:t>β</a:t>
            </a:r>
            <a:r>
              <a:rPr lang="en-GB" sz="1150" dirty="0">
                <a:latin typeface="Arial" panose="020B0604020202020204" pitchFamily="34" charset="0"/>
              </a:rPr>
              <a:t> transgene into </a:t>
            </a:r>
            <a:br>
              <a:rPr lang="en-GB" sz="1150" dirty="0">
                <a:latin typeface="Arial" panose="020B0604020202020204" pitchFamily="34" charset="0"/>
              </a:rPr>
            </a:br>
            <a:r>
              <a:rPr lang="en-GB" sz="1150" dirty="0">
                <a:latin typeface="Arial" panose="020B0604020202020204" pitchFamily="34" charset="0"/>
              </a:rPr>
              <a:t>VSV enhances safety by preventing viral replication in healthy cells, as well as enhancing antitumor </a:t>
            </a:r>
            <a:br>
              <a:rPr lang="en-GB" sz="1150" dirty="0">
                <a:latin typeface="Arial" panose="020B0604020202020204" pitchFamily="34" charset="0"/>
              </a:rPr>
            </a:br>
            <a:r>
              <a:rPr lang="en-GB" sz="1150" dirty="0">
                <a:latin typeface="Arial" panose="020B0604020202020204" pitchFamily="34" charset="0"/>
              </a:rPr>
              <a:t>immune responses</a:t>
            </a:r>
            <a:r>
              <a:rPr lang="en-GB" sz="1150" baseline="30000" dirty="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215441-959B-C647-9058-54097D734A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4397375"/>
            <a:ext cx="6881496" cy="301374"/>
          </a:xfrm>
        </p:spPr>
        <p:txBody>
          <a:bodyPr/>
          <a:lstStyle/>
          <a:p>
            <a:r>
              <a:rPr lang="en-GB" dirty="0"/>
              <a:t>VSV, vesicular stomatitis virus.</a:t>
            </a:r>
          </a:p>
          <a:p>
            <a:r>
              <a:rPr lang="en-GB" dirty="0"/>
              <a:t>1. Kaufmann HL, et al. Nat Rev Drug </a:t>
            </a:r>
            <a:r>
              <a:rPr lang="en-GB" dirty="0" err="1"/>
              <a:t>Discov</a:t>
            </a:r>
            <a:r>
              <a:rPr lang="en-GB" dirty="0"/>
              <a:t> 2015;14(9):642–62; 2. Russell SJ, et al. Nat </a:t>
            </a:r>
            <a:r>
              <a:rPr lang="en-GB" dirty="0" err="1"/>
              <a:t>Biotechnol</a:t>
            </a:r>
            <a:r>
              <a:rPr lang="en-GB" dirty="0"/>
              <a:t> 2012;30(7):658–70; 3. </a:t>
            </a:r>
            <a:r>
              <a:rPr lang="en-GB" dirty="0" err="1"/>
              <a:t>Maroun</a:t>
            </a:r>
            <a:r>
              <a:rPr lang="en-GB" dirty="0"/>
              <a:t> J, et al. Future </a:t>
            </a:r>
            <a:r>
              <a:rPr lang="en-GB" dirty="0" err="1"/>
              <a:t>Virol</a:t>
            </a:r>
            <a:r>
              <a:rPr lang="en-GB" dirty="0"/>
              <a:t> 2017;12(4):193–213; 4. </a:t>
            </a:r>
            <a:r>
              <a:rPr lang="en-GB" dirty="0" err="1"/>
              <a:t>Faul</a:t>
            </a:r>
            <a:r>
              <a:rPr lang="en-GB" dirty="0"/>
              <a:t> EJ, et al. Viruses 2009;1:832–51; 5. </a:t>
            </a:r>
            <a:r>
              <a:rPr lang="en-GB" dirty="0" err="1"/>
              <a:t>Buijs</a:t>
            </a:r>
            <a:r>
              <a:rPr lang="en-GB" dirty="0"/>
              <a:t> PRA, et al. Hum </a:t>
            </a:r>
            <a:r>
              <a:rPr lang="en-GB" dirty="0" err="1"/>
              <a:t>Vaccin</a:t>
            </a:r>
            <a:r>
              <a:rPr lang="en-GB" dirty="0"/>
              <a:t> </a:t>
            </a:r>
            <a:r>
              <a:rPr lang="en-GB" dirty="0" err="1"/>
              <a:t>Immunother</a:t>
            </a:r>
            <a:r>
              <a:rPr lang="en-GB" dirty="0"/>
              <a:t> 2015;11(7):1573–84; 6. </a:t>
            </a:r>
            <a:r>
              <a:rPr lang="en-GB" dirty="0" err="1"/>
              <a:t>Willmon</a:t>
            </a:r>
            <a:r>
              <a:rPr lang="en-GB" dirty="0"/>
              <a:t> CL, et al. Cancer Res 2009 69(19):7713–20.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77935-5B8C-7448-9B66-9D0220E8525A}"/>
              </a:ext>
            </a:extLst>
          </p:cNvPr>
          <p:cNvSpPr/>
          <p:nvPr/>
        </p:nvSpPr>
        <p:spPr>
          <a:xfrm>
            <a:off x="4629158" y="1560564"/>
            <a:ext cx="1548008" cy="230907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144000" rIns="45720" bIns="45720" numCol="1" spcCol="1270" anchor="t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50" b="1" kern="1200" dirty="0">
                <a:latin typeface="Arial" panose="020B0604020202020204" pitchFamily="34" charset="0"/>
                <a:cs typeface="Arial" panose="020B0604020202020204" pitchFamily="34" charset="0"/>
              </a:rPr>
              <a:t>Wild type VSV</a:t>
            </a:r>
            <a:r>
              <a:rPr lang="en-GB" sz="1350" b="1" kern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1200" b="1" kern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Type 1 interferon production is critical in normal host antiviral response</a:t>
            </a:r>
            <a:br>
              <a:rPr lang="en-GB" sz="1200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to VSV infection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79228" y="1560079"/>
            <a:ext cx="1673380" cy="2309555"/>
            <a:chOff x="6979228" y="1898009"/>
            <a:chExt cx="1673380" cy="230955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F119AB-2EDA-F44C-8DEF-51973CE90AE4}"/>
                </a:ext>
              </a:extLst>
            </p:cNvPr>
            <p:cNvSpPr/>
            <p:nvPr/>
          </p:nvSpPr>
          <p:spPr>
            <a:xfrm>
              <a:off x="6979228" y="1898009"/>
              <a:ext cx="1673380" cy="2309555"/>
            </a:xfrm>
            <a:prstGeom prst="rect">
              <a:avLst/>
            </a:prstGeom>
            <a:solidFill>
              <a:srgbClr val="0066CC"/>
            </a:solidFill>
            <a:ln>
              <a:solidFill>
                <a:srgbClr val="0066C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144000" rIns="53340" bIns="53340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5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Modified VSV</a:t>
              </a:r>
              <a:r>
                <a:rPr lang="en-GB" sz="1350" b="1" kern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GB" sz="1200" b="1" kern="1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Replication in </a:t>
              </a:r>
              <a:b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normal cells is compromised by   </a:t>
              </a:r>
              <a:b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  interferon response</a:t>
              </a:r>
              <a:b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i="1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 </a:t>
              </a:r>
              <a:r>
                <a:rPr lang="en-US" sz="1200" b="1" i="1" kern="12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  </a:t>
              </a: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Virus proliferates </a:t>
              </a:r>
              <a:b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only in tumor cells </a:t>
              </a:r>
              <a:b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with defective or reduced interferon response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03378" y="3072625"/>
              <a:ext cx="335345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r>
                <a:rPr lang="en-US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</a:t>
              </a:r>
              <a:endParaRPr 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24971" y="2167390"/>
              <a:ext cx="335345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x </a:t>
              </a:r>
              <a:endParaRPr 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77167" y="2129233"/>
            <a:ext cx="993653" cy="659747"/>
            <a:chOff x="6177167" y="2467163"/>
            <a:chExt cx="989651" cy="6597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7EEAEC-105A-43B5-BEA3-AF2A67605243}"/>
                </a:ext>
              </a:extLst>
            </p:cNvPr>
            <p:cNvSpPr txBox="1"/>
            <p:nvPr/>
          </p:nvSpPr>
          <p:spPr>
            <a:xfrm>
              <a:off x="6177167" y="2467163"/>
              <a:ext cx="917502" cy="659747"/>
            </a:xfrm>
            <a:prstGeom prst="homePlate">
              <a:avLst>
                <a:gd name="adj" fmla="val 29996"/>
              </a:avLst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txBody>
            <a:bodyPr wrap="square" lIns="144000" rtlCol="0">
              <a:normAutofit fontScale="92500"/>
            </a:bodyPr>
            <a:lstStyle/>
            <a:p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Insertion of interferon </a:t>
              </a:r>
              <a:r>
                <a:rPr lang="el-GR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reporter gene</a:t>
              </a:r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D2AB12-D527-334C-AE07-0540697DAD8F}"/>
                </a:ext>
              </a:extLst>
            </p:cNvPr>
            <p:cNvSpPr txBox="1"/>
            <p:nvPr/>
          </p:nvSpPr>
          <p:spPr>
            <a:xfrm>
              <a:off x="6968920" y="2467163"/>
              <a:ext cx="197898" cy="659747"/>
            </a:xfrm>
            <a:custGeom>
              <a:avLst/>
              <a:gdLst>
                <a:gd name="connsiteX0" fmla="*/ 0 w 950997"/>
                <a:gd name="connsiteY0" fmla="*/ 0 h 659747"/>
                <a:gd name="connsiteX1" fmla="*/ 753099 w 950997"/>
                <a:gd name="connsiteY1" fmla="*/ 0 h 659747"/>
                <a:gd name="connsiteX2" fmla="*/ 950997 w 950997"/>
                <a:gd name="connsiteY2" fmla="*/ 329874 h 659747"/>
                <a:gd name="connsiteX3" fmla="*/ 753099 w 950997"/>
                <a:gd name="connsiteY3" fmla="*/ 659747 h 659747"/>
                <a:gd name="connsiteX4" fmla="*/ 0 w 950997"/>
                <a:gd name="connsiteY4" fmla="*/ 659747 h 659747"/>
                <a:gd name="connsiteX5" fmla="*/ 0 w 950997"/>
                <a:gd name="connsiteY5" fmla="*/ 0 h 659747"/>
                <a:gd name="connsiteX0" fmla="*/ 12036 w 963033"/>
                <a:gd name="connsiteY0" fmla="*/ 0 h 659747"/>
                <a:gd name="connsiteX1" fmla="*/ 765135 w 963033"/>
                <a:gd name="connsiteY1" fmla="*/ 0 h 659747"/>
                <a:gd name="connsiteX2" fmla="*/ 963033 w 963033"/>
                <a:gd name="connsiteY2" fmla="*/ 329874 h 659747"/>
                <a:gd name="connsiteX3" fmla="*/ 765135 w 963033"/>
                <a:gd name="connsiteY3" fmla="*/ 659747 h 659747"/>
                <a:gd name="connsiteX4" fmla="*/ 12036 w 963033"/>
                <a:gd name="connsiteY4" fmla="*/ 659747 h 659747"/>
                <a:gd name="connsiteX5" fmla="*/ 0 w 963033"/>
                <a:gd name="connsiteY5" fmla="*/ 304317 h 659747"/>
                <a:gd name="connsiteX6" fmla="*/ 12036 w 963033"/>
                <a:gd name="connsiteY6" fmla="*/ 0 h 659747"/>
                <a:gd name="connsiteX0" fmla="*/ 141 w 951138"/>
                <a:gd name="connsiteY0" fmla="*/ 0 h 659747"/>
                <a:gd name="connsiteX1" fmla="*/ 753240 w 951138"/>
                <a:gd name="connsiteY1" fmla="*/ 0 h 659747"/>
                <a:gd name="connsiteX2" fmla="*/ 951138 w 951138"/>
                <a:gd name="connsiteY2" fmla="*/ 329874 h 659747"/>
                <a:gd name="connsiteX3" fmla="*/ 753240 w 951138"/>
                <a:gd name="connsiteY3" fmla="*/ 659747 h 659747"/>
                <a:gd name="connsiteX4" fmla="*/ 141 w 951138"/>
                <a:gd name="connsiteY4" fmla="*/ 659747 h 659747"/>
                <a:gd name="connsiteX5" fmla="*/ 79545 w 951138"/>
                <a:gd name="connsiteY5" fmla="*/ 395757 h 659747"/>
                <a:gd name="connsiteX0" fmla="*/ 0 w 950997"/>
                <a:gd name="connsiteY0" fmla="*/ 0 h 659747"/>
                <a:gd name="connsiteX1" fmla="*/ 753099 w 950997"/>
                <a:gd name="connsiteY1" fmla="*/ 0 h 659747"/>
                <a:gd name="connsiteX2" fmla="*/ 950997 w 950997"/>
                <a:gd name="connsiteY2" fmla="*/ 329874 h 659747"/>
                <a:gd name="connsiteX3" fmla="*/ 753099 w 950997"/>
                <a:gd name="connsiteY3" fmla="*/ 659747 h 659747"/>
                <a:gd name="connsiteX4" fmla="*/ 0 w 950997"/>
                <a:gd name="connsiteY4" fmla="*/ 659747 h 659747"/>
                <a:gd name="connsiteX0" fmla="*/ 0 w 950997"/>
                <a:gd name="connsiteY0" fmla="*/ 0 h 659747"/>
                <a:gd name="connsiteX1" fmla="*/ 753099 w 950997"/>
                <a:gd name="connsiteY1" fmla="*/ 0 h 659747"/>
                <a:gd name="connsiteX2" fmla="*/ 950997 w 950997"/>
                <a:gd name="connsiteY2" fmla="*/ 329874 h 659747"/>
                <a:gd name="connsiteX3" fmla="*/ 753099 w 950997"/>
                <a:gd name="connsiteY3" fmla="*/ 659747 h 659747"/>
                <a:gd name="connsiteX0" fmla="*/ 0 w 197898"/>
                <a:gd name="connsiteY0" fmla="*/ 0 h 659747"/>
                <a:gd name="connsiteX1" fmla="*/ 197898 w 197898"/>
                <a:gd name="connsiteY1" fmla="*/ 329874 h 659747"/>
                <a:gd name="connsiteX2" fmla="*/ 0 w 197898"/>
                <a:gd name="connsiteY2" fmla="*/ 659747 h 65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98" h="659747">
                  <a:moveTo>
                    <a:pt x="0" y="0"/>
                  </a:moveTo>
                  <a:lnTo>
                    <a:pt x="197898" y="329874"/>
                  </a:lnTo>
                  <a:lnTo>
                    <a:pt x="0" y="659747"/>
                  </a:lnTo>
                </a:path>
              </a:pathLst>
            </a:custGeom>
            <a:noFill/>
            <a:ln w="19050">
              <a:solidFill>
                <a:schemeClr val="accent4"/>
              </a:solidFill>
            </a:ln>
          </p:spPr>
          <p:txBody>
            <a:bodyPr wrap="none" lIns="144000" rtlCol="0">
              <a:noAutofit/>
            </a:bodyPr>
            <a:lstStyle/>
            <a:p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9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0C2C-0F9D-46AB-AA67-C2A65838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6" y="274066"/>
            <a:ext cx="7364204" cy="583901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FF9900"/>
                </a:solidFill>
              </a:rPr>
              <a:t>Oncolytic viruses can be modified to target specific cancer types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6F165-147F-43BA-AA6B-B3D37DD134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450"/>
              </a:spcAft>
              <a:buClr>
                <a:srgbClr val="FF9900"/>
              </a:buClr>
            </a:pPr>
            <a:r>
              <a:rPr lang="en-GB" sz="1200" dirty="0">
                <a:latin typeface="Arial" panose="020B0604020202020204" pitchFamily="34" charset="0"/>
              </a:rPr>
              <a:t>Oncolytic viruses propagate and infect cells by using many of the same host cell proteins and pathways that tumor cells use to proliferate, evade the immune system and metastasize</a:t>
            </a:r>
            <a:r>
              <a:rPr lang="en-GB" sz="1200" baseline="30000" dirty="0">
                <a:latin typeface="Arial" panose="020B0604020202020204" pitchFamily="34" charset="0"/>
              </a:rPr>
              <a:t>1</a:t>
            </a:r>
          </a:p>
          <a:p>
            <a:pPr>
              <a:lnSpc>
                <a:spcPct val="100000"/>
              </a:lnSpc>
              <a:spcAft>
                <a:spcPts val="450"/>
              </a:spcAft>
              <a:buClr>
                <a:srgbClr val="FF9900"/>
              </a:buClr>
            </a:pPr>
            <a:r>
              <a:rPr lang="en-GB" sz="1200" dirty="0">
                <a:latin typeface="Arial" panose="020B0604020202020204" pitchFamily="34" charset="0"/>
              </a:rPr>
              <a:t>These oncogenic proteins </a:t>
            </a: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help oncolytic viruses specifically target tumor cells</a:t>
            </a:r>
            <a:r>
              <a:rPr lang="en-GB" sz="1200" dirty="0">
                <a:latin typeface="Arial" panose="020B0604020202020204" pitchFamily="34" charset="0"/>
              </a:rPr>
              <a:t> that express the aberrant oncogenes</a:t>
            </a:r>
            <a:r>
              <a:rPr lang="en-GB" sz="1200" baseline="30000" dirty="0">
                <a:latin typeface="Arial" panose="020B0604020202020204" pitchFamily="34" charset="0"/>
              </a:rPr>
              <a:t>1</a:t>
            </a:r>
          </a:p>
          <a:p>
            <a:pPr>
              <a:lnSpc>
                <a:spcPct val="100000"/>
              </a:lnSpc>
              <a:spcAft>
                <a:spcPts val="450"/>
              </a:spcAft>
              <a:buClr>
                <a:srgbClr val="FF9900"/>
              </a:buClr>
            </a:pPr>
            <a:r>
              <a:rPr lang="en-GB" sz="1200" dirty="0">
                <a:latin typeface="Arial" panose="020B0604020202020204" pitchFamily="34" charset="0"/>
              </a:rPr>
              <a:t>Virus genomes may be </a:t>
            </a: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modified to enhance anti-tumor specificity</a:t>
            </a:r>
            <a:r>
              <a:rPr lang="en-GB" sz="1200" dirty="0">
                <a:latin typeface="Arial" panose="020B0604020202020204" pitchFamily="34" charset="0"/>
              </a:rPr>
              <a:t>,</a:t>
            </a:r>
            <a:r>
              <a:rPr lang="en-GB" sz="1200" baseline="30000" dirty="0">
                <a:latin typeface="Arial" panose="020B0604020202020204" pitchFamily="34" charset="0"/>
              </a:rPr>
              <a:t>2</a:t>
            </a:r>
            <a:r>
              <a:rPr lang="en-GB" sz="1200" dirty="0">
                <a:latin typeface="Arial" panose="020B0604020202020204" pitchFamily="34" charset="0"/>
              </a:rPr>
              <a:t> e.g. the highly lytic measles virus has been retargeted from its native CD46 and SLAM receptors to tumor-selective CD38 or EGFR</a:t>
            </a:r>
            <a:r>
              <a:rPr lang="en-GB" sz="1200" baseline="30000" dirty="0">
                <a:latin typeface="Arial" panose="020B0604020202020204" pitchFamily="34" charset="0"/>
              </a:rPr>
              <a:t>3</a:t>
            </a:r>
          </a:p>
          <a:p>
            <a:pPr>
              <a:lnSpc>
                <a:spcPct val="100000"/>
              </a:lnSpc>
              <a:spcAft>
                <a:spcPts val="450"/>
              </a:spcAft>
              <a:buClr>
                <a:srgbClr val="FF9900"/>
              </a:buClr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Genetically modified oncolytic viruses </a:t>
            </a:r>
            <a:r>
              <a:rPr lang="en-GB" sz="1200" dirty="0">
                <a:latin typeface="Arial" panose="020B0604020202020204" pitchFamily="34" charset="0"/>
              </a:rPr>
              <a:t>carrying therapeutic or immunomodulatory genes, e.g. IL-2 or GM-CSF, IFN</a:t>
            </a:r>
            <a:r>
              <a:rPr lang="el-GR" sz="1200" dirty="0">
                <a:latin typeface="Arial" panose="020B0604020202020204" pitchFamily="34" charset="0"/>
              </a:rPr>
              <a:t>γ</a:t>
            </a:r>
            <a:r>
              <a:rPr lang="en-GB" sz="1200" dirty="0">
                <a:latin typeface="Arial" panose="020B0604020202020204" pitchFamily="34" charset="0"/>
              </a:rPr>
              <a:t> or TNF have been shown to further </a:t>
            </a: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improve antitumor immune responses</a:t>
            </a:r>
            <a:r>
              <a:rPr lang="en-GB" sz="1200" baseline="30000" dirty="0">
                <a:latin typeface="Arial" panose="020B0604020202020204" pitchFamily="34" charset="0"/>
              </a:rPr>
              <a:t>1,4</a:t>
            </a:r>
          </a:p>
          <a:p>
            <a:pPr>
              <a:lnSpc>
                <a:spcPct val="100000"/>
              </a:lnSpc>
              <a:spcAft>
                <a:spcPts val="450"/>
              </a:spcAft>
              <a:buClr>
                <a:srgbClr val="FF9900"/>
              </a:buClr>
            </a:pPr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EB8AD-4D2C-BC4D-8C45-81C4CB525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4422" y="964309"/>
            <a:ext cx="3309730" cy="697388"/>
          </a:xfrm>
        </p:spPr>
        <p:txBody>
          <a:bodyPr vert="horz" lIns="0" tIns="0" rIns="0" bIns="0" rtlCol="0"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450"/>
              </a:spcAft>
              <a:buClr>
                <a:srgbClr val="FF9900"/>
              </a:buClr>
              <a:buNone/>
            </a:pP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Oncolytic viruses can be engineered or selected for greater specificity or cytotoxicity through a number of mechanisms</a:t>
            </a:r>
            <a:r>
              <a:rPr lang="en-GB" sz="12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C5509-A535-9044-B35A-490317B6FA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6898457" cy="301374"/>
          </a:xfrm>
        </p:spPr>
        <p:txBody>
          <a:bodyPr/>
          <a:lstStyle/>
          <a:p>
            <a:r>
              <a:rPr lang="en-GB" dirty="0" smtClean="0"/>
              <a:t>Figure adapted </a:t>
            </a:r>
            <a:r>
              <a:rPr lang="en-GB" dirty="0"/>
              <a:t>from Lin CZ et al. 2018.</a:t>
            </a:r>
            <a:r>
              <a:rPr lang="en-GB" baseline="30000" dirty="0"/>
              <a:t>5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EGFR, epidermal growth factor receptor; IFN</a:t>
            </a:r>
            <a:r>
              <a:rPr lang="el-GR" dirty="0"/>
              <a:t>γ, </a:t>
            </a:r>
            <a:r>
              <a:rPr lang="en-GB" dirty="0"/>
              <a:t>interferon gamma; GM-CSF, granulocyte macrophage colony stimulating factor; </a:t>
            </a:r>
            <a:r>
              <a:rPr lang="en-GB" dirty="0" smtClean="0"/>
              <a:t>IL, interleukin; </a:t>
            </a:r>
            <a:r>
              <a:rPr lang="en-GB" dirty="0"/>
              <a:t>TNF, tumor necrosis factor.</a:t>
            </a:r>
          </a:p>
          <a:p>
            <a:r>
              <a:rPr lang="en-GB" dirty="0"/>
              <a:t>1. Jhawar SR, et al. Front Oncol 2017;7:202; 2. Russell SJ, et al. Nat </a:t>
            </a:r>
            <a:r>
              <a:rPr lang="en-GB" dirty="0" err="1"/>
              <a:t>Biotechnol</a:t>
            </a:r>
            <a:r>
              <a:rPr lang="en-GB" dirty="0"/>
              <a:t> 2012;30(7):658–70; 3. Nakamura T, et al. Nat </a:t>
            </a:r>
            <a:r>
              <a:rPr lang="en-GB" dirty="0" err="1"/>
              <a:t>Biotechnol</a:t>
            </a:r>
            <a:r>
              <a:rPr lang="en-GB" dirty="0"/>
              <a:t> 2005;23(2):209–14; 4. Vigil A, et al. Cancer Res 2007;67(17):8285–92; 5. Lin CZ, et al. Oncol Lett 2018;15(4):4053–60.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BEBCB88-00D0-EE4F-A192-75340433027F}"/>
              </a:ext>
            </a:extLst>
          </p:cNvPr>
          <p:cNvGrpSpPr/>
          <p:nvPr/>
        </p:nvGrpSpPr>
        <p:grpSpPr>
          <a:xfrm>
            <a:off x="4581700" y="1620474"/>
            <a:ext cx="4257116" cy="2535177"/>
            <a:chOff x="4581700" y="1548215"/>
            <a:chExt cx="4257116" cy="25351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0C68AA-EC6B-0C4E-B18D-16CA5CC70AA0}"/>
                </a:ext>
              </a:extLst>
            </p:cNvPr>
            <p:cNvSpPr txBox="1"/>
            <p:nvPr/>
          </p:nvSpPr>
          <p:spPr>
            <a:xfrm>
              <a:off x="5848510" y="1548215"/>
              <a:ext cx="944755" cy="24420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GB" sz="800" b="1" dirty="0">
                  <a:solidFill>
                    <a:schemeClr val="accent4"/>
                  </a:solidFill>
                  <a:cs typeface="Arial" pitchFamily="34" charset="0"/>
                </a:rPr>
                <a:t>Targeting transduction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061C66-93FB-9744-A7AF-897C619FFC1C}"/>
                </a:ext>
              </a:extLst>
            </p:cNvPr>
            <p:cNvSpPr txBox="1"/>
            <p:nvPr/>
          </p:nvSpPr>
          <p:spPr>
            <a:xfrm>
              <a:off x="7183957" y="1787185"/>
              <a:ext cx="944755" cy="24420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 anchor="ctr">
              <a:noAutofit/>
            </a:bodyPr>
            <a:lstStyle/>
            <a:p>
              <a:r>
                <a:rPr lang="en-GB" sz="800" b="1" dirty="0">
                  <a:solidFill>
                    <a:schemeClr val="accent1"/>
                  </a:solidFill>
                  <a:cs typeface="Arial" pitchFamily="34" charset="0"/>
                </a:rPr>
                <a:t>Targeting transcription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66F6D2-A378-694E-9B4D-0D1EF5D26928}"/>
                </a:ext>
              </a:extLst>
            </p:cNvPr>
            <p:cNvSpPr txBox="1"/>
            <p:nvPr/>
          </p:nvSpPr>
          <p:spPr>
            <a:xfrm>
              <a:off x="7571340" y="2701105"/>
              <a:ext cx="944755" cy="24420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 anchor="ctr">
              <a:noAutofit/>
            </a:bodyPr>
            <a:lstStyle/>
            <a:p>
              <a:r>
                <a:rPr lang="en-GB" sz="800" b="1" dirty="0">
                  <a:solidFill>
                    <a:schemeClr val="accent2"/>
                  </a:solidFill>
                  <a:cs typeface="Arial" pitchFamily="34" charset="0"/>
                </a:rPr>
                <a:t>Targeting translation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B2F89D-39F1-A449-8C73-0445DC869DBC}"/>
                </a:ext>
              </a:extLst>
            </p:cNvPr>
            <p:cNvSpPr txBox="1"/>
            <p:nvPr/>
          </p:nvSpPr>
          <p:spPr>
            <a:xfrm>
              <a:off x="7170705" y="3611942"/>
              <a:ext cx="944755" cy="24420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 anchor="ctr">
              <a:noAutofit/>
            </a:bodyPr>
            <a:lstStyle/>
            <a:p>
              <a:r>
                <a:rPr lang="en-GB" sz="800" b="1" dirty="0">
                  <a:solidFill>
                    <a:schemeClr val="accent3"/>
                  </a:solidFill>
                  <a:cs typeface="Arial" pitchFamily="34" charset="0"/>
                </a:rPr>
                <a:t>Targeting </a:t>
              </a:r>
              <a:br>
                <a:rPr lang="en-GB" sz="800" b="1" dirty="0">
                  <a:solidFill>
                    <a:schemeClr val="accent3"/>
                  </a:solidFill>
                  <a:cs typeface="Arial" pitchFamily="34" charset="0"/>
                </a:rPr>
              </a:br>
              <a:r>
                <a:rPr lang="en-GB" sz="800" b="1" dirty="0">
                  <a:solidFill>
                    <a:schemeClr val="accent3"/>
                  </a:solidFill>
                  <a:cs typeface="Arial" pitchFamily="34" charset="0"/>
                </a:rPr>
                <a:t>pro-apoptosis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48935A-68DC-EC4D-B480-9D29530F7F36}"/>
                </a:ext>
              </a:extLst>
            </p:cNvPr>
            <p:cNvSpPr txBox="1"/>
            <p:nvPr/>
          </p:nvSpPr>
          <p:spPr>
            <a:xfrm>
              <a:off x="5781347" y="3835022"/>
              <a:ext cx="1039231" cy="24420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GB" sz="800" b="1" dirty="0">
                  <a:solidFill>
                    <a:schemeClr val="accent5">
                      <a:lumMod val="75000"/>
                    </a:schemeClr>
                  </a:solidFill>
                  <a:cs typeface="Arial" pitchFamily="34" charset="0"/>
                </a:rPr>
                <a:t>Immunostimulatory genes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B969B0-1A0D-BD40-B8FE-ED47F03F5633}"/>
                </a:ext>
              </a:extLst>
            </p:cNvPr>
            <p:cNvSpPr txBox="1"/>
            <p:nvPr/>
          </p:nvSpPr>
          <p:spPr>
            <a:xfrm>
              <a:off x="4581700" y="3252860"/>
              <a:ext cx="1088931" cy="24420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 anchor="ctr">
              <a:noAutofit/>
            </a:bodyPr>
            <a:lstStyle/>
            <a:p>
              <a:pPr algn="r"/>
              <a:r>
                <a:rPr lang="en-GB" sz="800" b="1" dirty="0" smtClean="0">
                  <a:solidFill>
                    <a:schemeClr val="accent6"/>
                  </a:solidFill>
                  <a:cs typeface="Arial" pitchFamily="34" charset="0"/>
                </a:rPr>
                <a:t>Genes expressing prodrug-converting enzymes</a:t>
              </a:r>
              <a:endParaRPr lang="en-GB" sz="8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94C8FB-00FD-724A-A1C7-2B86A7BBAD1F}"/>
                </a:ext>
              </a:extLst>
            </p:cNvPr>
            <p:cNvSpPr txBox="1"/>
            <p:nvPr/>
          </p:nvSpPr>
          <p:spPr>
            <a:xfrm>
              <a:off x="4627193" y="2074463"/>
              <a:ext cx="1032930" cy="24420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20" rIns="45720" rtlCol="0" anchor="ctr">
              <a:noAutofit/>
            </a:bodyPr>
            <a:lstStyle/>
            <a:p>
              <a:pPr algn="r"/>
              <a:r>
                <a:rPr lang="en-GB" sz="800" b="1" dirty="0">
                  <a:solidFill>
                    <a:srgbClr val="7030A0"/>
                  </a:solidFill>
                  <a:cs typeface="Arial" pitchFamily="34" charset="0"/>
                </a:rPr>
                <a:t>Genes expressing angiogenesis inhibitors</a:t>
              </a:r>
            </a:p>
          </p:txBody>
        </p:sp>
        <p:pic>
          <p:nvPicPr>
            <p:cNvPr id="57" name="Picture 56" descr="Diagram&#10;&#10;Description automatically generated">
              <a:extLst>
                <a:ext uri="{FF2B5EF4-FFF2-40B4-BE49-F238E27FC236}">
                  <a16:creationId xmlns:a16="http://schemas.microsoft.com/office/drawing/2014/main" id="{B9A471B1-F2A4-FE4D-A164-296E5F3C0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462" b="57699"/>
            <a:stretch>
              <a:fillRect/>
            </a:stretch>
          </p:blipFill>
          <p:spPr>
            <a:xfrm>
              <a:off x="6091342" y="2343209"/>
              <a:ext cx="955274" cy="955274"/>
            </a:xfrm>
            <a:custGeom>
              <a:avLst/>
              <a:gdLst>
                <a:gd name="connsiteX0" fmla="*/ 477637 w 955274"/>
                <a:gd name="connsiteY0" fmla="*/ 0 h 955274"/>
                <a:gd name="connsiteX1" fmla="*/ 955274 w 955274"/>
                <a:gd name="connsiteY1" fmla="*/ 477637 h 955274"/>
                <a:gd name="connsiteX2" fmla="*/ 477637 w 955274"/>
                <a:gd name="connsiteY2" fmla="*/ 955274 h 955274"/>
                <a:gd name="connsiteX3" fmla="*/ 0 w 955274"/>
                <a:gd name="connsiteY3" fmla="*/ 477637 h 955274"/>
                <a:gd name="connsiteX4" fmla="*/ 477637 w 955274"/>
                <a:gd name="connsiteY4" fmla="*/ 0 h 95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274" h="955274">
                  <a:moveTo>
                    <a:pt x="477637" y="0"/>
                  </a:moveTo>
                  <a:cubicBezTo>
                    <a:pt x="741429" y="0"/>
                    <a:pt x="955274" y="213845"/>
                    <a:pt x="955274" y="477637"/>
                  </a:cubicBezTo>
                  <a:cubicBezTo>
                    <a:pt x="955274" y="741429"/>
                    <a:pt x="741429" y="955274"/>
                    <a:pt x="477637" y="955274"/>
                  </a:cubicBezTo>
                  <a:cubicBezTo>
                    <a:pt x="213845" y="955274"/>
                    <a:pt x="0" y="741429"/>
                    <a:pt x="0" y="477637"/>
                  </a:cubicBezTo>
                  <a:cubicBezTo>
                    <a:pt x="0" y="213845"/>
                    <a:pt x="213845" y="0"/>
                    <a:pt x="477637" y="0"/>
                  </a:cubicBezTo>
                  <a:close/>
                </a:path>
              </a:pathLst>
            </a:custGeom>
          </p:spPr>
        </p:pic>
        <p:pic>
          <p:nvPicPr>
            <p:cNvPr id="36" name="Picture 35" descr="Diagram&#10;&#10;Description automatically generated">
              <a:extLst>
                <a:ext uri="{FF2B5EF4-FFF2-40B4-BE49-F238E27FC236}">
                  <a16:creationId xmlns:a16="http://schemas.microsoft.com/office/drawing/2014/main" id="{628F9875-98C3-E840-826B-A7120501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09573" y="1830712"/>
              <a:ext cx="1961960" cy="1984989"/>
            </a:xfrm>
            <a:custGeom>
              <a:avLst/>
              <a:gdLst>
                <a:gd name="connsiteX0" fmla="*/ 953658 w 1961960"/>
                <a:gd name="connsiteY0" fmla="*/ 421469 h 1984989"/>
                <a:gd name="connsiteX1" fmla="*/ 391280 w 1961960"/>
                <a:gd name="connsiteY1" fmla="*/ 983847 h 1984989"/>
                <a:gd name="connsiteX2" fmla="*/ 953658 w 1961960"/>
                <a:gd name="connsiteY2" fmla="*/ 1546225 h 1984989"/>
                <a:gd name="connsiteX3" fmla="*/ 1516036 w 1961960"/>
                <a:gd name="connsiteY3" fmla="*/ 983847 h 1984989"/>
                <a:gd name="connsiteX4" fmla="*/ 953658 w 1961960"/>
                <a:gd name="connsiteY4" fmla="*/ 421469 h 1984989"/>
                <a:gd name="connsiteX5" fmla="*/ 751946 w 1961960"/>
                <a:gd name="connsiteY5" fmla="*/ 0 h 1984989"/>
                <a:gd name="connsiteX6" fmla="*/ 828541 w 1961960"/>
                <a:gd name="connsiteY6" fmla="*/ 57446 h 1984989"/>
                <a:gd name="connsiteX7" fmla="*/ 1026017 w 1961960"/>
                <a:gd name="connsiteY7" fmla="*/ 48860 h 1984989"/>
                <a:gd name="connsiteX8" fmla="*/ 1283595 w 1961960"/>
                <a:gd name="connsiteY8" fmla="*/ 100375 h 1984989"/>
                <a:gd name="connsiteX9" fmla="*/ 1459606 w 1961960"/>
                <a:gd name="connsiteY9" fmla="*/ 203406 h 1984989"/>
                <a:gd name="connsiteX10" fmla="*/ 1569731 w 1961960"/>
                <a:gd name="connsiteY10" fmla="*/ 194713 h 1984989"/>
                <a:gd name="connsiteX11" fmla="*/ 1593034 w 1961960"/>
                <a:gd name="connsiteY11" fmla="*/ 212139 h 1984989"/>
                <a:gd name="connsiteX12" fmla="*/ 1625856 w 1961960"/>
                <a:gd name="connsiteY12" fmla="*/ 241969 h 1984989"/>
                <a:gd name="connsiteX13" fmla="*/ 1631324 w 1961960"/>
                <a:gd name="connsiteY13" fmla="*/ 332195 h 1984989"/>
                <a:gd name="connsiteX14" fmla="*/ 1717183 w 1961960"/>
                <a:gd name="connsiteY14" fmla="*/ 430933 h 1984989"/>
                <a:gd name="connsiteX15" fmla="*/ 1811628 w 1961960"/>
                <a:gd name="connsiteY15" fmla="*/ 615530 h 1984989"/>
                <a:gd name="connsiteX16" fmla="*/ 1884609 w 1961960"/>
                <a:gd name="connsiteY16" fmla="*/ 860229 h 1984989"/>
                <a:gd name="connsiteX17" fmla="*/ 1961520 w 1961960"/>
                <a:gd name="connsiteY17" fmla="*/ 985716 h 1984989"/>
                <a:gd name="connsiteX18" fmla="*/ 1961960 w 1961960"/>
                <a:gd name="connsiteY18" fmla="*/ 994429 h 1984989"/>
                <a:gd name="connsiteX19" fmla="*/ 1961783 w 1961960"/>
                <a:gd name="connsiteY19" fmla="*/ 997934 h 1984989"/>
                <a:gd name="connsiteX20" fmla="*/ 1884609 w 1961960"/>
                <a:gd name="connsiteY20" fmla="*/ 1079170 h 1984989"/>
                <a:gd name="connsiteX21" fmla="*/ 1850265 w 1961960"/>
                <a:gd name="connsiteY21" fmla="*/ 1268060 h 1984989"/>
                <a:gd name="connsiteX22" fmla="*/ 1755820 w 1961960"/>
                <a:gd name="connsiteY22" fmla="*/ 1482708 h 1984989"/>
                <a:gd name="connsiteX23" fmla="*/ 1614152 w 1961960"/>
                <a:gd name="connsiteY23" fmla="*/ 1663012 h 1984989"/>
                <a:gd name="connsiteX24" fmla="*/ 1588545 w 1961960"/>
                <a:gd name="connsiteY24" fmla="*/ 1780076 h 1984989"/>
                <a:gd name="connsiteX25" fmla="*/ 1564822 w 1961960"/>
                <a:gd name="connsiteY25" fmla="*/ 1797816 h 1984989"/>
                <a:gd name="connsiteX26" fmla="*/ 1455313 w 1961960"/>
                <a:gd name="connsiteY26" fmla="*/ 1783215 h 1984989"/>
                <a:gd name="connsiteX27" fmla="*/ 1240665 w 1961960"/>
                <a:gd name="connsiteY27" fmla="*/ 1890539 h 1984989"/>
                <a:gd name="connsiteX28" fmla="*/ 1047482 w 1961960"/>
                <a:gd name="connsiteY28" fmla="*/ 1924882 h 1984989"/>
                <a:gd name="connsiteX29" fmla="*/ 837127 w 1961960"/>
                <a:gd name="connsiteY29" fmla="*/ 1924882 h 1984989"/>
                <a:gd name="connsiteX30" fmla="*/ 733610 w 1961960"/>
                <a:gd name="connsiteY30" fmla="*/ 1984989 h 1984989"/>
                <a:gd name="connsiteX31" fmla="*/ 692116 w 1961960"/>
                <a:gd name="connsiteY31" fmla="*/ 1974320 h 1984989"/>
                <a:gd name="connsiteX32" fmla="*/ 652530 w 1961960"/>
                <a:gd name="connsiteY32" fmla="*/ 1881953 h 1984989"/>
                <a:gd name="connsiteX33" fmla="*/ 467933 w 1961960"/>
                <a:gd name="connsiteY33" fmla="*/ 1804680 h 1984989"/>
                <a:gd name="connsiteX34" fmla="*/ 296214 w 1961960"/>
                <a:gd name="connsiteY34" fmla="*/ 1680184 h 1984989"/>
                <a:gd name="connsiteX35" fmla="*/ 167426 w 1961960"/>
                <a:gd name="connsiteY35" fmla="*/ 1512759 h 1984989"/>
                <a:gd name="connsiteX36" fmla="*/ 137375 w 1961960"/>
                <a:gd name="connsiteY36" fmla="*/ 1478415 h 1984989"/>
                <a:gd name="connsiteX37" fmla="*/ 47302 w 1961960"/>
                <a:gd name="connsiteY37" fmla="*/ 1458076 h 1984989"/>
                <a:gd name="connsiteX38" fmla="*/ 23154 w 1961960"/>
                <a:gd name="connsiteY38" fmla="*/ 1407948 h 1984989"/>
                <a:gd name="connsiteX39" fmla="*/ 64395 w 1961960"/>
                <a:gd name="connsiteY39" fmla="*/ 1319575 h 1984989"/>
                <a:gd name="connsiteX40" fmla="*/ 0 w 1961960"/>
                <a:gd name="connsiteY40" fmla="*/ 1006189 h 1984989"/>
                <a:gd name="connsiteX41" fmla="*/ 64395 w 1961960"/>
                <a:gd name="connsiteY41" fmla="*/ 667046 h 1984989"/>
                <a:gd name="connsiteX42" fmla="*/ 31213 w 1961960"/>
                <a:gd name="connsiteY42" fmla="*/ 564182 h 1984989"/>
                <a:gd name="connsiteX43" fmla="*/ 50077 w 1961960"/>
                <a:gd name="connsiteY43" fmla="*/ 525023 h 1984989"/>
                <a:gd name="connsiteX44" fmla="*/ 158840 w 1961960"/>
                <a:gd name="connsiteY44" fmla="*/ 491035 h 1984989"/>
                <a:gd name="connsiteX45" fmla="*/ 283336 w 1961960"/>
                <a:gd name="connsiteY45" fmla="*/ 323609 h 1984989"/>
                <a:gd name="connsiteX46" fmla="*/ 455054 w 1961960"/>
                <a:gd name="connsiteY46" fmla="*/ 186235 h 1984989"/>
                <a:gd name="connsiteX47" fmla="*/ 656823 w 1961960"/>
                <a:gd name="connsiteY47" fmla="*/ 96082 h 1984989"/>
                <a:gd name="connsiteX48" fmla="*/ 707488 w 1961960"/>
                <a:gd name="connsiteY48" fmla="*/ 10586 h 1984989"/>
                <a:gd name="connsiteX49" fmla="*/ 743855 w 1961960"/>
                <a:gd name="connsiteY49" fmla="*/ 1235 h 198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961960" h="1984989">
                  <a:moveTo>
                    <a:pt x="953658" y="421469"/>
                  </a:moveTo>
                  <a:cubicBezTo>
                    <a:pt x="643065" y="421469"/>
                    <a:pt x="391280" y="673254"/>
                    <a:pt x="391280" y="983847"/>
                  </a:cubicBezTo>
                  <a:cubicBezTo>
                    <a:pt x="391280" y="1294440"/>
                    <a:pt x="643065" y="1546225"/>
                    <a:pt x="953658" y="1546225"/>
                  </a:cubicBezTo>
                  <a:cubicBezTo>
                    <a:pt x="1264251" y="1546225"/>
                    <a:pt x="1516036" y="1294440"/>
                    <a:pt x="1516036" y="983847"/>
                  </a:cubicBezTo>
                  <a:cubicBezTo>
                    <a:pt x="1516036" y="673254"/>
                    <a:pt x="1264251" y="421469"/>
                    <a:pt x="953658" y="421469"/>
                  </a:cubicBezTo>
                  <a:close/>
                  <a:moveTo>
                    <a:pt x="751946" y="0"/>
                  </a:moveTo>
                  <a:lnTo>
                    <a:pt x="828541" y="57446"/>
                  </a:lnTo>
                  <a:lnTo>
                    <a:pt x="1026017" y="48860"/>
                  </a:lnTo>
                  <a:lnTo>
                    <a:pt x="1283595" y="100375"/>
                  </a:lnTo>
                  <a:lnTo>
                    <a:pt x="1459606" y="203406"/>
                  </a:lnTo>
                  <a:lnTo>
                    <a:pt x="1569731" y="194713"/>
                  </a:lnTo>
                  <a:lnTo>
                    <a:pt x="1593034" y="212139"/>
                  </a:lnTo>
                  <a:lnTo>
                    <a:pt x="1625856" y="241969"/>
                  </a:lnTo>
                  <a:lnTo>
                    <a:pt x="1631324" y="332195"/>
                  </a:lnTo>
                  <a:lnTo>
                    <a:pt x="1717183" y="430933"/>
                  </a:lnTo>
                  <a:lnTo>
                    <a:pt x="1811628" y="615530"/>
                  </a:lnTo>
                  <a:lnTo>
                    <a:pt x="1884609" y="860229"/>
                  </a:lnTo>
                  <a:lnTo>
                    <a:pt x="1961520" y="985716"/>
                  </a:lnTo>
                  <a:lnTo>
                    <a:pt x="1961960" y="994429"/>
                  </a:lnTo>
                  <a:lnTo>
                    <a:pt x="1961783" y="997934"/>
                  </a:lnTo>
                  <a:lnTo>
                    <a:pt x="1884609" y="1079170"/>
                  </a:lnTo>
                  <a:lnTo>
                    <a:pt x="1850265" y="1268060"/>
                  </a:lnTo>
                  <a:lnTo>
                    <a:pt x="1755820" y="1482708"/>
                  </a:lnTo>
                  <a:lnTo>
                    <a:pt x="1614152" y="1663012"/>
                  </a:lnTo>
                  <a:lnTo>
                    <a:pt x="1588545" y="1780076"/>
                  </a:lnTo>
                  <a:lnTo>
                    <a:pt x="1564822" y="1797816"/>
                  </a:lnTo>
                  <a:lnTo>
                    <a:pt x="1455313" y="1783215"/>
                  </a:lnTo>
                  <a:lnTo>
                    <a:pt x="1240665" y="1890539"/>
                  </a:lnTo>
                  <a:lnTo>
                    <a:pt x="1047482" y="1924882"/>
                  </a:lnTo>
                  <a:lnTo>
                    <a:pt x="837127" y="1924882"/>
                  </a:lnTo>
                  <a:lnTo>
                    <a:pt x="733610" y="1984989"/>
                  </a:lnTo>
                  <a:lnTo>
                    <a:pt x="692116" y="1974320"/>
                  </a:lnTo>
                  <a:lnTo>
                    <a:pt x="652530" y="1881953"/>
                  </a:lnTo>
                  <a:lnTo>
                    <a:pt x="467933" y="1804680"/>
                  </a:lnTo>
                  <a:lnTo>
                    <a:pt x="296214" y="1680184"/>
                  </a:lnTo>
                  <a:lnTo>
                    <a:pt x="167426" y="1512759"/>
                  </a:lnTo>
                  <a:lnTo>
                    <a:pt x="137375" y="1478415"/>
                  </a:lnTo>
                  <a:lnTo>
                    <a:pt x="47302" y="1458076"/>
                  </a:lnTo>
                  <a:lnTo>
                    <a:pt x="23154" y="1407948"/>
                  </a:lnTo>
                  <a:lnTo>
                    <a:pt x="64395" y="1319575"/>
                  </a:lnTo>
                  <a:lnTo>
                    <a:pt x="0" y="1006189"/>
                  </a:lnTo>
                  <a:lnTo>
                    <a:pt x="64395" y="667046"/>
                  </a:lnTo>
                  <a:lnTo>
                    <a:pt x="31213" y="564182"/>
                  </a:lnTo>
                  <a:lnTo>
                    <a:pt x="50077" y="525023"/>
                  </a:lnTo>
                  <a:lnTo>
                    <a:pt x="158840" y="491035"/>
                  </a:lnTo>
                  <a:lnTo>
                    <a:pt x="283336" y="323609"/>
                  </a:lnTo>
                  <a:lnTo>
                    <a:pt x="455054" y="186235"/>
                  </a:lnTo>
                  <a:lnTo>
                    <a:pt x="656823" y="96082"/>
                  </a:lnTo>
                  <a:lnTo>
                    <a:pt x="707488" y="10586"/>
                  </a:lnTo>
                  <a:lnTo>
                    <a:pt x="743855" y="1235"/>
                  </a:lnTo>
                  <a:close/>
                </a:path>
              </a:pathLst>
            </a:cu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507ADB1-D173-3E46-BA60-F3870EA74A49}"/>
                </a:ext>
              </a:extLst>
            </p:cNvPr>
            <p:cNvGrpSpPr/>
            <p:nvPr/>
          </p:nvGrpSpPr>
          <p:grpSpPr>
            <a:xfrm>
              <a:off x="5620228" y="1840532"/>
              <a:ext cx="1942644" cy="1958879"/>
              <a:chOff x="5668773" y="2103147"/>
              <a:chExt cx="1942644" cy="1958879"/>
            </a:xfrm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F147CAF9-68A6-F644-B282-214280B22729}"/>
                  </a:ext>
                </a:extLst>
              </p:cNvPr>
              <p:cNvSpPr/>
              <p:nvPr/>
            </p:nvSpPr>
            <p:spPr>
              <a:xfrm>
                <a:off x="6055781" y="2103147"/>
                <a:ext cx="730418" cy="508552"/>
              </a:xfrm>
              <a:custGeom>
                <a:avLst/>
                <a:gdLst>
                  <a:gd name="connsiteX0" fmla="*/ 327229 w 730418"/>
                  <a:gd name="connsiteY0" fmla="*/ 0 h 508552"/>
                  <a:gd name="connsiteX1" fmla="*/ 420590 w 730418"/>
                  <a:gd name="connsiteY1" fmla="*/ 70652 h 508552"/>
                  <a:gd name="connsiteX2" fmla="*/ 551382 w 730418"/>
                  <a:gd name="connsiteY2" fmla="*/ 60756 h 508552"/>
                  <a:gd name="connsiteX3" fmla="*/ 644874 w 730418"/>
                  <a:gd name="connsiteY3" fmla="*/ 65477 h 508552"/>
                  <a:gd name="connsiteX4" fmla="*/ 730418 w 730418"/>
                  <a:gd name="connsiteY4" fmla="*/ 78533 h 508552"/>
                  <a:gd name="connsiteX5" fmla="*/ 669623 w 730418"/>
                  <a:gd name="connsiteY5" fmla="*/ 399278 h 508552"/>
                  <a:gd name="connsiteX6" fmla="*/ 551382 w 730418"/>
                  <a:gd name="connsiteY6" fmla="*/ 387358 h 508552"/>
                  <a:gd name="connsiteX7" fmla="*/ 222739 w 730418"/>
                  <a:gd name="connsiteY7" fmla="*/ 487745 h 508552"/>
                  <a:gd name="connsiteX8" fmla="*/ 197520 w 730418"/>
                  <a:gd name="connsiteY8" fmla="*/ 508552 h 508552"/>
                  <a:gd name="connsiteX9" fmla="*/ 0 w 730418"/>
                  <a:gd name="connsiteY9" fmla="*/ 250034 h 508552"/>
                  <a:gd name="connsiteX10" fmla="*/ 40133 w 730418"/>
                  <a:gd name="connsiteY10" fmla="*/ 216921 h 508552"/>
                  <a:gd name="connsiteX11" fmla="*/ 154953 w 730418"/>
                  <a:gd name="connsiteY11" fmla="*/ 150926 h 508552"/>
                  <a:gd name="connsiteX12" fmla="*/ 273666 w 730418"/>
                  <a:gd name="connsiteY12" fmla="*/ 104152 h 508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0418" h="508552">
                    <a:moveTo>
                      <a:pt x="327229" y="0"/>
                    </a:moveTo>
                    <a:lnTo>
                      <a:pt x="420590" y="70652"/>
                    </a:lnTo>
                    <a:lnTo>
                      <a:pt x="551382" y="60756"/>
                    </a:lnTo>
                    <a:cubicBezTo>
                      <a:pt x="582945" y="60756"/>
                      <a:pt x="614135" y="62355"/>
                      <a:pt x="644874" y="65477"/>
                    </a:cubicBezTo>
                    <a:lnTo>
                      <a:pt x="730418" y="78533"/>
                    </a:lnTo>
                    <a:lnTo>
                      <a:pt x="669623" y="399278"/>
                    </a:lnTo>
                    <a:lnTo>
                      <a:pt x="551382" y="387358"/>
                    </a:lnTo>
                    <a:cubicBezTo>
                      <a:pt x="429645" y="387358"/>
                      <a:pt x="316552" y="424366"/>
                      <a:pt x="222739" y="487745"/>
                    </a:cubicBezTo>
                    <a:lnTo>
                      <a:pt x="197520" y="508552"/>
                    </a:lnTo>
                    <a:lnTo>
                      <a:pt x="0" y="250034"/>
                    </a:lnTo>
                    <a:lnTo>
                      <a:pt x="40133" y="216921"/>
                    </a:lnTo>
                    <a:cubicBezTo>
                      <a:pt x="76618" y="192273"/>
                      <a:pt x="114977" y="170188"/>
                      <a:pt x="154953" y="150926"/>
                    </a:cubicBezTo>
                    <a:lnTo>
                      <a:pt x="273666" y="104152"/>
                    </a:lnTo>
                    <a:close/>
                  </a:path>
                </a:pathLst>
              </a:custGeom>
              <a:noFill/>
              <a:ln w="190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GB" dirty="0" err="1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71B6E203-EA0D-334E-AA1A-9A878109B444}"/>
                  </a:ext>
                </a:extLst>
              </p:cNvPr>
              <p:cNvSpPr/>
              <p:nvPr/>
            </p:nvSpPr>
            <p:spPr>
              <a:xfrm rot="3089558">
                <a:off x="6695302" y="2231211"/>
                <a:ext cx="730418" cy="508552"/>
              </a:xfrm>
              <a:custGeom>
                <a:avLst/>
                <a:gdLst>
                  <a:gd name="connsiteX0" fmla="*/ 327229 w 730418"/>
                  <a:gd name="connsiteY0" fmla="*/ 0 h 508552"/>
                  <a:gd name="connsiteX1" fmla="*/ 420590 w 730418"/>
                  <a:gd name="connsiteY1" fmla="*/ 70652 h 508552"/>
                  <a:gd name="connsiteX2" fmla="*/ 551382 w 730418"/>
                  <a:gd name="connsiteY2" fmla="*/ 60756 h 508552"/>
                  <a:gd name="connsiteX3" fmla="*/ 644874 w 730418"/>
                  <a:gd name="connsiteY3" fmla="*/ 65477 h 508552"/>
                  <a:gd name="connsiteX4" fmla="*/ 730418 w 730418"/>
                  <a:gd name="connsiteY4" fmla="*/ 78533 h 508552"/>
                  <a:gd name="connsiteX5" fmla="*/ 669623 w 730418"/>
                  <a:gd name="connsiteY5" fmla="*/ 399278 h 508552"/>
                  <a:gd name="connsiteX6" fmla="*/ 551382 w 730418"/>
                  <a:gd name="connsiteY6" fmla="*/ 387358 h 508552"/>
                  <a:gd name="connsiteX7" fmla="*/ 222739 w 730418"/>
                  <a:gd name="connsiteY7" fmla="*/ 487745 h 508552"/>
                  <a:gd name="connsiteX8" fmla="*/ 197520 w 730418"/>
                  <a:gd name="connsiteY8" fmla="*/ 508552 h 508552"/>
                  <a:gd name="connsiteX9" fmla="*/ 0 w 730418"/>
                  <a:gd name="connsiteY9" fmla="*/ 250034 h 508552"/>
                  <a:gd name="connsiteX10" fmla="*/ 40133 w 730418"/>
                  <a:gd name="connsiteY10" fmla="*/ 216921 h 508552"/>
                  <a:gd name="connsiteX11" fmla="*/ 154953 w 730418"/>
                  <a:gd name="connsiteY11" fmla="*/ 150926 h 508552"/>
                  <a:gd name="connsiteX12" fmla="*/ 273666 w 730418"/>
                  <a:gd name="connsiteY12" fmla="*/ 104152 h 508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0418" h="508552">
                    <a:moveTo>
                      <a:pt x="327229" y="0"/>
                    </a:moveTo>
                    <a:lnTo>
                      <a:pt x="420590" y="70652"/>
                    </a:lnTo>
                    <a:lnTo>
                      <a:pt x="551382" y="60756"/>
                    </a:lnTo>
                    <a:cubicBezTo>
                      <a:pt x="582945" y="60756"/>
                      <a:pt x="614135" y="62355"/>
                      <a:pt x="644874" y="65477"/>
                    </a:cubicBezTo>
                    <a:lnTo>
                      <a:pt x="730418" y="78533"/>
                    </a:lnTo>
                    <a:lnTo>
                      <a:pt x="669623" y="399278"/>
                    </a:lnTo>
                    <a:lnTo>
                      <a:pt x="551382" y="387358"/>
                    </a:lnTo>
                    <a:cubicBezTo>
                      <a:pt x="429645" y="387358"/>
                      <a:pt x="316552" y="424366"/>
                      <a:pt x="222739" y="487745"/>
                    </a:cubicBezTo>
                    <a:lnTo>
                      <a:pt x="197520" y="508552"/>
                    </a:lnTo>
                    <a:lnTo>
                      <a:pt x="0" y="250034"/>
                    </a:lnTo>
                    <a:lnTo>
                      <a:pt x="40133" y="216921"/>
                    </a:lnTo>
                    <a:cubicBezTo>
                      <a:pt x="76618" y="192273"/>
                      <a:pt x="114977" y="170188"/>
                      <a:pt x="154953" y="150926"/>
                    </a:cubicBezTo>
                    <a:lnTo>
                      <a:pt x="273666" y="104152"/>
                    </a:lnTo>
                    <a:close/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GB" dirty="0" err="1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FA9B387-AB4F-854F-BDAB-A7D19AD532E6}"/>
                  </a:ext>
                </a:extLst>
              </p:cNvPr>
              <p:cNvSpPr/>
              <p:nvPr/>
            </p:nvSpPr>
            <p:spPr>
              <a:xfrm rot="6201436">
                <a:off x="6991932" y="2812380"/>
                <a:ext cx="730418" cy="508552"/>
              </a:xfrm>
              <a:custGeom>
                <a:avLst/>
                <a:gdLst>
                  <a:gd name="connsiteX0" fmla="*/ 327229 w 730418"/>
                  <a:gd name="connsiteY0" fmla="*/ 0 h 508552"/>
                  <a:gd name="connsiteX1" fmla="*/ 420590 w 730418"/>
                  <a:gd name="connsiteY1" fmla="*/ 70652 h 508552"/>
                  <a:gd name="connsiteX2" fmla="*/ 551382 w 730418"/>
                  <a:gd name="connsiteY2" fmla="*/ 60756 h 508552"/>
                  <a:gd name="connsiteX3" fmla="*/ 644874 w 730418"/>
                  <a:gd name="connsiteY3" fmla="*/ 65477 h 508552"/>
                  <a:gd name="connsiteX4" fmla="*/ 730418 w 730418"/>
                  <a:gd name="connsiteY4" fmla="*/ 78533 h 508552"/>
                  <a:gd name="connsiteX5" fmla="*/ 669623 w 730418"/>
                  <a:gd name="connsiteY5" fmla="*/ 399278 h 508552"/>
                  <a:gd name="connsiteX6" fmla="*/ 551382 w 730418"/>
                  <a:gd name="connsiteY6" fmla="*/ 387358 h 508552"/>
                  <a:gd name="connsiteX7" fmla="*/ 222739 w 730418"/>
                  <a:gd name="connsiteY7" fmla="*/ 487745 h 508552"/>
                  <a:gd name="connsiteX8" fmla="*/ 197520 w 730418"/>
                  <a:gd name="connsiteY8" fmla="*/ 508552 h 508552"/>
                  <a:gd name="connsiteX9" fmla="*/ 0 w 730418"/>
                  <a:gd name="connsiteY9" fmla="*/ 250034 h 508552"/>
                  <a:gd name="connsiteX10" fmla="*/ 40133 w 730418"/>
                  <a:gd name="connsiteY10" fmla="*/ 216921 h 508552"/>
                  <a:gd name="connsiteX11" fmla="*/ 154953 w 730418"/>
                  <a:gd name="connsiteY11" fmla="*/ 150926 h 508552"/>
                  <a:gd name="connsiteX12" fmla="*/ 273666 w 730418"/>
                  <a:gd name="connsiteY12" fmla="*/ 104152 h 508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0418" h="508552">
                    <a:moveTo>
                      <a:pt x="327229" y="0"/>
                    </a:moveTo>
                    <a:lnTo>
                      <a:pt x="420590" y="70652"/>
                    </a:lnTo>
                    <a:lnTo>
                      <a:pt x="551382" y="60756"/>
                    </a:lnTo>
                    <a:cubicBezTo>
                      <a:pt x="582945" y="60756"/>
                      <a:pt x="614135" y="62355"/>
                      <a:pt x="644874" y="65477"/>
                    </a:cubicBezTo>
                    <a:lnTo>
                      <a:pt x="730418" y="78533"/>
                    </a:lnTo>
                    <a:lnTo>
                      <a:pt x="669623" y="399278"/>
                    </a:lnTo>
                    <a:lnTo>
                      <a:pt x="551382" y="387358"/>
                    </a:lnTo>
                    <a:cubicBezTo>
                      <a:pt x="429645" y="387358"/>
                      <a:pt x="316552" y="424366"/>
                      <a:pt x="222739" y="487745"/>
                    </a:cubicBezTo>
                    <a:lnTo>
                      <a:pt x="197520" y="508552"/>
                    </a:lnTo>
                    <a:lnTo>
                      <a:pt x="0" y="250034"/>
                    </a:lnTo>
                    <a:lnTo>
                      <a:pt x="40133" y="216921"/>
                    </a:lnTo>
                    <a:cubicBezTo>
                      <a:pt x="76618" y="192273"/>
                      <a:pt x="114977" y="170188"/>
                      <a:pt x="154953" y="150926"/>
                    </a:cubicBezTo>
                    <a:lnTo>
                      <a:pt x="273666" y="104152"/>
                    </a:lnTo>
                    <a:close/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GB" dirty="0" err="1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EF8BB290-242F-9048-93C1-867B9453756E}"/>
                  </a:ext>
                </a:extLst>
              </p:cNvPr>
              <p:cNvSpPr/>
              <p:nvPr/>
            </p:nvSpPr>
            <p:spPr>
              <a:xfrm rot="9290994">
                <a:off x="6722678" y="3402573"/>
                <a:ext cx="730418" cy="508552"/>
              </a:xfrm>
              <a:custGeom>
                <a:avLst/>
                <a:gdLst>
                  <a:gd name="connsiteX0" fmla="*/ 327229 w 730418"/>
                  <a:gd name="connsiteY0" fmla="*/ 0 h 508552"/>
                  <a:gd name="connsiteX1" fmla="*/ 420590 w 730418"/>
                  <a:gd name="connsiteY1" fmla="*/ 70652 h 508552"/>
                  <a:gd name="connsiteX2" fmla="*/ 551382 w 730418"/>
                  <a:gd name="connsiteY2" fmla="*/ 60756 h 508552"/>
                  <a:gd name="connsiteX3" fmla="*/ 644874 w 730418"/>
                  <a:gd name="connsiteY3" fmla="*/ 65477 h 508552"/>
                  <a:gd name="connsiteX4" fmla="*/ 730418 w 730418"/>
                  <a:gd name="connsiteY4" fmla="*/ 78533 h 508552"/>
                  <a:gd name="connsiteX5" fmla="*/ 669623 w 730418"/>
                  <a:gd name="connsiteY5" fmla="*/ 399278 h 508552"/>
                  <a:gd name="connsiteX6" fmla="*/ 551382 w 730418"/>
                  <a:gd name="connsiteY6" fmla="*/ 387358 h 508552"/>
                  <a:gd name="connsiteX7" fmla="*/ 222739 w 730418"/>
                  <a:gd name="connsiteY7" fmla="*/ 487745 h 508552"/>
                  <a:gd name="connsiteX8" fmla="*/ 197520 w 730418"/>
                  <a:gd name="connsiteY8" fmla="*/ 508552 h 508552"/>
                  <a:gd name="connsiteX9" fmla="*/ 0 w 730418"/>
                  <a:gd name="connsiteY9" fmla="*/ 250034 h 508552"/>
                  <a:gd name="connsiteX10" fmla="*/ 40133 w 730418"/>
                  <a:gd name="connsiteY10" fmla="*/ 216921 h 508552"/>
                  <a:gd name="connsiteX11" fmla="*/ 154953 w 730418"/>
                  <a:gd name="connsiteY11" fmla="*/ 150926 h 508552"/>
                  <a:gd name="connsiteX12" fmla="*/ 273666 w 730418"/>
                  <a:gd name="connsiteY12" fmla="*/ 104152 h 508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0418" h="508552">
                    <a:moveTo>
                      <a:pt x="327229" y="0"/>
                    </a:moveTo>
                    <a:lnTo>
                      <a:pt x="420590" y="70652"/>
                    </a:lnTo>
                    <a:lnTo>
                      <a:pt x="551382" y="60756"/>
                    </a:lnTo>
                    <a:cubicBezTo>
                      <a:pt x="582945" y="60756"/>
                      <a:pt x="614135" y="62355"/>
                      <a:pt x="644874" y="65477"/>
                    </a:cubicBezTo>
                    <a:lnTo>
                      <a:pt x="730418" y="78533"/>
                    </a:lnTo>
                    <a:lnTo>
                      <a:pt x="669623" y="399278"/>
                    </a:lnTo>
                    <a:lnTo>
                      <a:pt x="551382" y="387358"/>
                    </a:lnTo>
                    <a:cubicBezTo>
                      <a:pt x="429645" y="387358"/>
                      <a:pt x="316552" y="424366"/>
                      <a:pt x="222739" y="487745"/>
                    </a:cubicBezTo>
                    <a:lnTo>
                      <a:pt x="197520" y="508552"/>
                    </a:lnTo>
                    <a:lnTo>
                      <a:pt x="0" y="250034"/>
                    </a:lnTo>
                    <a:lnTo>
                      <a:pt x="40133" y="216921"/>
                    </a:lnTo>
                    <a:cubicBezTo>
                      <a:pt x="76618" y="192273"/>
                      <a:pt x="114977" y="170188"/>
                      <a:pt x="154953" y="150926"/>
                    </a:cubicBezTo>
                    <a:lnTo>
                      <a:pt x="273666" y="104152"/>
                    </a:lnTo>
                    <a:close/>
                  </a:path>
                </a:pathLst>
              </a:cu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GB" dirty="0" err="1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EBB09F18-496F-A845-BC5C-F2C10EC154B4}"/>
                  </a:ext>
                </a:extLst>
              </p:cNvPr>
              <p:cNvSpPr/>
              <p:nvPr/>
            </p:nvSpPr>
            <p:spPr>
              <a:xfrm rot="16947016" flipH="1">
                <a:off x="5578556" y="2486295"/>
                <a:ext cx="730418" cy="508552"/>
              </a:xfrm>
              <a:custGeom>
                <a:avLst/>
                <a:gdLst>
                  <a:gd name="connsiteX0" fmla="*/ 327229 w 730418"/>
                  <a:gd name="connsiteY0" fmla="*/ 0 h 508552"/>
                  <a:gd name="connsiteX1" fmla="*/ 420590 w 730418"/>
                  <a:gd name="connsiteY1" fmla="*/ 70652 h 508552"/>
                  <a:gd name="connsiteX2" fmla="*/ 551382 w 730418"/>
                  <a:gd name="connsiteY2" fmla="*/ 60756 h 508552"/>
                  <a:gd name="connsiteX3" fmla="*/ 644874 w 730418"/>
                  <a:gd name="connsiteY3" fmla="*/ 65477 h 508552"/>
                  <a:gd name="connsiteX4" fmla="*/ 730418 w 730418"/>
                  <a:gd name="connsiteY4" fmla="*/ 78533 h 508552"/>
                  <a:gd name="connsiteX5" fmla="*/ 669623 w 730418"/>
                  <a:gd name="connsiteY5" fmla="*/ 399278 h 508552"/>
                  <a:gd name="connsiteX6" fmla="*/ 551382 w 730418"/>
                  <a:gd name="connsiteY6" fmla="*/ 387358 h 508552"/>
                  <a:gd name="connsiteX7" fmla="*/ 222739 w 730418"/>
                  <a:gd name="connsiteY7" fmla="*/ 487745 h 508552"/>
                  <a:gd name="connsiteX8" fmla="*/ 197520 w 730418"/>
                  <a:gd name="connsiteY8" fmla="*/ 508552 h 508552"/>
                  <a:gd name="connsiteX9" fmla="*/ 0 w 730418"/>
                  <a:gd name="connsiteY9" fmla="*/ 250034 h 508552"/>
                  <a:gd name="connsiteX10" fmla="*/ 40133 w 730418"/>
                  <a:gd name="connsiteY10" fmla="*/ 216921 h 508552"/>
                  <a:gd name="connsiteX11" fmla="*/ 154953 w 730418"/>
                  <a:gd name="connsiteY11" fmla="*/ 150926 h 508552"/>
                  <a:gd name="connsiteX12" fmla="*/ 273666 w 730418"/>
                  <a:gd name="connsiteY12" fmla="*/ 104152 h 508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0418" h="508552">
                    <a:moveTo>
                      <a:pt x="327229" y="0"/>
                    </a:moveTo>
                    <a:lnTo>
                      <a:pt x="420590" y="70652"/>
                    </a:lnTo>
                    <a:lnTo>
                      <a:pt x="551382" y="60756"/>
                    </a:lnTo>
                    <a:cubicBezTo>
                      <a:pt x="582945" y="60756"/>
                      <a:pt x="614135" y="62355"/>
                      <a:pt x="644874" y="65477"/>
                    </a:cubicBezTo>
                    <a:lnTo>
                      <a:pt x="730418" y="78533"/>
                    </a:lnTo>
                    <a:lnTo>
                      <a:pt x="669623" y="399278"/>
                    </a:lnTo>
                    <a:lnTo>
                      <a:pt x="551382" y="387358"/>
                    </a:lnTo>
                    <a:cubicBezTo>
                      <a:pt x="429645" y="387358"/>
                      <a:pt x="316552" y="424366"/>
                      <a:pt x="222739" y="487745"/>
                    </a:cubicBezTo>
                    <a:lnTo>
                      <a:pt x="197520" y="508552"/>
                    </a:lnTo>
                    <a:lnTo>
                      <a:pt x="0" y="250034"/>
                    </a:lnTo>
                    <a:lnTo>
                      <a:pt x="40133" y="216921"/>
                    </a:lnTo>
                    <a:cubicBezTo>
                      <a:pt x="76618" y="192273"/>
                      <a:pt x="114977" y="170188"/>
                      <a:pt x="154953" y="150926"/>
                    </a:cubicBezTo>
                    <a:lnTo>
                      <a:pt x="273666" y="104152"/>
                    </a:lnTo>
                    <a:close/>
                  </a:path>
                </a:pathLst>
              </a:custGeom>
              <a:no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GB" dirty="0" err="1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D52AD41-92A1-5540-94DF-6FFC6A5A0328}"/>
                  </a:ext>
                </a:extLst>
              </p:cNvPr>
              <p:cNvSpPr/>
              <p:nvPr/>
            </p:nvSpPr>
            <p:spPr>
              <a:xfrm rot="13886964" flipH="1">
                <a:off x="5557840" y="3135518"/>
                <a:ext cx="730418" cy="508552"/>
              </a:xfrm>
              <a:custGeom>
                <a:avLst/>
                <a:gdLst>
                  <a:gd name="connsiteX0" fmla="*/ 327229 w 730418"/>
                  <a:gd name="connsiteY0" fmla="*/ 0 h 508552"/>
                  <a:gd name="connsiteX1" fmla="*/ 420590 w 730418"/>
                  <a:gd name="connsiteY1" fmla="*/ 70652 h 508552"/>
                  <a:gd name="connsiteX2" fmla="*/ 551382 w 730418"/>
                  <a:gd name="connsiteY2" fmla="*/ 60756 h 508552"/>
                  <a:gd name="connsiteX3" fmla="*/ 644874 w 730418"/>
                  <a:gd name="connsiteY3" fmla="*/ 65477 h 508552"/>
                  <a:gd name="connsiteX4" fmla="*/ 730418 w 730418"/>
                  <a:gd name="connsiteY4" fmla="*/ 78533 h 508552"/>
                  <a:gd name="connsiteX5" fmla="*/ 669623 w 730418"/>
                  <a:gd name="connsiteY5" fmla="*/ 399278 h 508552"/>
                  <a:gd name="connsiteX6" fmla="*/ 551382 w 730418"/>
                  <a:gd name="connsiteY6" fmla="*/ 387358 h 508552"/>
                  <a:gd name="connsiteX7" fmla="*/ 222739 w 730418"/>
                  <a:gd name="connsiteY7" fmla="*/ 487745 h 508552"/>
                  <a:gd name="connsiteX8" fmla="*/ 197520 w 730418"/>
                  <a:gd name="connsiteY8" fmla="*/ 508552 h 508552"/>
                  <a:gd name="connsiteX9" fmla="*/ 0 w 730418"/>
                  <a:gd name="connsiteY9" fmla="*/ 250034 h 508552"/>
                  <a:gd name="connsiteX10" fmla="*/ 40133 w 730418"/>
                  <a:gd name="connsiteY10" fmla="*/ 216921 h 508552"/>
                  <a:gd name="connsiteX11" fmla="*/ 154953 w 730418"/>
                  <a:gd name="connsiteY11" fmla="*/ 150926 h 508552"/>
                  <a:gd name="connsiteX12" fmla="*/ 273666 w 730418"/>
                  <a:gd name="connsiteY12" fmla="*/ 104152 h 508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0418" h="508552">
                    <a:moveTo>
                      <a:pt x="327229" y="0"/>
                    </a:moveTo>
                    <a:lnTo>
                      <a:pt x="420590" y="70652"/>
                    </a:lnTo>
                    <a:lnTo>
                      <a:pt x="551382" y="60756"/>
                    </a:lnTo>
                    <a:cubicBezTo>
                      <a:pt x="582945" y="60756"/>
                      <a:pt x="614135" y="62355"/>
                      <a:pt x="644874" y="65477"/>
                    </a:cubicBezTo>
                    <a:lnTo>
                      <a:pt x="730418" y="78533"/>
                    </a:lnTo>
                    <a:lnTo>
                      <a:pt x="669623" y="399278"/>
                    </a:lnTo>
                    <a:lnTo>
                      <a:pt x="551382" y="387358"/>
                    </a:lnTo>
                    <a:cubicBezTo>
                      <a:pt x="429645" y="387358"/>
                      <a:pt x="316552" y="424366"/>
                      <a:pt x="222739" y="487745"/>
                    </a:cubicBezTo>
                    <a:lnTo>
                      <a:pt x="197520" y="508552"/>
                    </a:lnTo>
                    <a:lnTo>
                      <a:pt x="0" y="250034"/>
                    </a:lnTo>
                    <a:lnTo>
                      <a:pt x="40133" y="216921"/>
                    </a:lnTo>
                    <a:cubicBezTo>
                      <a:pt x="76618" y="192273"/>
                      <a:pt x="114977" y="170188"/>
                      <a:pt x="154953" y="150926"/>
                    </a:cubicBezTo>
                    <a:lnTo>
                      <a:pt x="273666" y="104152"/>
                    </a:lnTo>
                    <a:close/>
                  </a:path>
                </a:pathLst>
              </a:cu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GB" dirty="0" err="1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8DD080A6-46C6-1044-B48C-90B2C6EE8875}"/>
                  </a:ext>
                </a:extLst>
              </p:cNvPr>
              <p:cNvSpPr/>
              <p:nvPr/>
            </p:nvSpPr>
            <p:spPr>
              <a:xfrm rot="10745580" flipH="1">
                <a:off x="6054024" y="3553474"/>
                <a:ext cx="730418" cy="508552"/>
              </a:xfrm>
              <a:custGeom>
                <a:avLst/>
                <a:gdLst>
                  <a:gd name="connsiteX0" fmla="*/ 327229 w 730418"/>
                  <a:gd name="connsiteY0" fmla="*/ 0 h 508552"/>
                  <a:gd name="connsiteX1" fmla="*/ 420590 w 730418"/>
                  <a:gd name="connsiteY1" fmla="*/ 70652 h 508552"/>
                  <a:gd name="connsiteX2" fmla="*/ 551382 w 730418"/>
                  <a:gd name="connsiteY2" fmla="*/ 60756 h 508552"/>
                  <a:gd name="connsiteX3" fmla="*/ 644874 w 730418"/>
                  <a:gd name="connsiteY3" fmla="*/ 65477 h 508552"/>
                  <a:gd name="connsiteX4" fmla="*/ 730418 w 730418"/>
                  <a:gd name="connsiteY4" fmla="*/ 78533 h 508552"/>
                  <a:gd name="connsiteX5" fmla="*/ 669623 w 730418"/>
                  <a:gd name="connsiteY5" fmla="*/ 399278 h 508552"/>
                  <a:gd name="connsiteX6" fmla="*/ 551382 w 730418"/>
                  <a:gd name="connsiteY6" fmla="*/ 387358 h 508552"/>
                  <a:gd name="connsiteX7" fmla="*/ 222739 w 730418"/>
                  <a:gd name="connsiteY7" fmla="*/ 487745 h 508552"/>
                  <a:gd name="connsiteX8" fmla="*/ 197520 w 730418"/>
                  <a:gd name="connsiteY8" fmla="*/ 508552 h 508552"/>
                  <a:gd name="connsiteX9" fmla="*/ 0 w 730418"/>
                  <a:gd name="connsiteY9" fmla="*/ 250034 h 508552"/>
                  <a:gd name="connsiteX10" fmla="*/ 40133 w 730418"/>
                  <a:gd name="connsiteY10" fmla="*/ 216921 h 508552"/>
                  <a:gd name="connsiteX11" fmla="*/ 154953 w 730418"/>
                  <a:gd name="connsiteY11" fmla="*/ 150926 h 508552"/>
                  <a:gd name="connsiteX12" fmla="*/ 273666 w 730418"/>
                  <a:gd name="connsiteY12" fmla="*/ 104152 h 508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0418" h="508552">
                    <a:moveTo>
                      <a:pt x="327229" y="0"/>
                    </a:moveTo>
                    <a:lnTo>
                      <a:pt x="420590" y="70652"/>
                    </a:lnTo>
                    <a:lnTo>
                      <a:pt x="551382" y="60756"/>
                    </a:lnTo>
                    <a:cubicBezTo>
                      <a:pt x="582945" y="60756"/>
                      <a:pt x="614135" y="62355"/>
                      <a:pt x="644874" y="65477"/>
                    </a:cubicBezTo>
                    <a:lnTo>
                      <a:pt x="730418" y="78533"/>
                    </a:lnTo>
                    <a:lnTo>
                      <a:pt x="669623" y="399278"/>
                    </a:lnTo>
                    <a:lnTo>
                      <a:pt x="551382" y="387358"/>
                    </a:lnTo>
                    <a:cubicBezTo>
                      <a:pt x="429645" y="387358"/>
                      <a:pt x="316552" y="424366"/>
                      <a:pt x="222739" y="487745"/>
                    </a:cubicBezTo>
                    <a:lnTo>
                      <a:pt x="197520" y="508552"/>
                    </a:lnTo>
                    <a:lnTo>
                      <a:pt x="0" y="250034"/>
                    </a:lnTo>
                    <a:lnTo>
                      <a:pt x="40133" y="216921"/>
                    </a:lnTo>
                    <a:cubicBezTo>
                      <a:pt x="76618" y="192273"/>
                      <a:pt x="114977" y="170188"/>
                      <a:pt x="154953" y="150926"/>
                    </a:cubicBezTo>
                    <a:lnTo>
                      <a:pt x="273666" y="104152"/>
                    </a:lnTo>
                    <a:close/>
                  </a:path>
                </a:pathLst>
              </a:custGeom>
              <a:noFill/>
              <a:ln w="190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endParaRPr lang="en-GB" dirty="0" err="1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8ECD50F-D716-844D-B8B0-E8279CB570BB}"/>
                </a:ext>
              </a:extLst>
            </p:cNvPr>
            <p:cNvGrpSpPr/>
            <p:nvPr/>
          </p:nvGrpSpPr>
          <p:grpSpPr>
            <a:xfrm>
              <a:off x="8077185" y="3468684"/>
              <a:ext cx="761631" cy="614708"/>
              <a:chOff x="7885753" y="4007116"/>
              <a:chExt cx="761631" cy="614708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8125E4-31B3-C245-BA75-7E894264A11A}"/>
                  </a:ext>
                </a:extLst>
              </p:cNvPr>
              <p:cNvSpPr txBox="1"/>
              <p:nvPr/>
            </p:nvSpPr>
            <p:spPr>
              <a:xfrm>
                <a:off x="8109732" y="4007116"/>
                <a:ext cx="537652" cy="61470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txBody>
              <a:bodyPr wrap="square" lIns="0" rIns="45720" rtlCol="0" anchor="ctr">
                <a:no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GB" sz="600" dirty="0">
                    <a:cs typeface="Arial" pitchFamily="34" charset="0"/>
                  </a:rPr>
                  <a:t>Normal </a:t>
                </a:r>
                <a:r>
                  <a:rPr lang="en-GB" sz="600" dirty="0" smtClean="0">
                    <a:cs typeface="Arial" pitchFamily="34" charset="0"/>
                  </a:rPr>
                  <a:t>cell</a:t>
                </a:r>
                <a:endParaRPr lang="en-GB" sz="600" dirty="0">
                  <a:cs typeface="Arial" pitchFamily="34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GB" sz="600" dirty="0">
                    <a:cs typeface="Arial" pitchFamily="34" charset="0"/>
                  </a:rPr>
                  <a:t>Tumor </a:t>
                </a:r>
                <a:r>
                  <a:rPr lang="en-GB" sz="600" dirty="0" smtClean="0">
                    <a:cs typeface="Arial" pitchFamily="34" charset="0"/>
                  </a:rPr>
                  <a:t>cell</a:t>
                </a:r>
                <a:endParaRPr lang="en-GB" sz="600" dirty="0">
                  <a:cs typeface="Arial" pitchFamily="34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GB" sz="600" dirty="0">
                    <a:cs typeface="Arial" pitchFamily="34" charset="0"/>
                  </a:rPr>
                  <a:t>Virus</a:t>
                </a:r>
              </a:p>
            </p:txBody>
          </p:sp>
          <p:pic>
            <p:nvPicPr>
              <p:cNvPr id="59" name="Picture 58" descr="Diagram&#10;&#10;Description automatically generated">
                <a:extLst>
                  <a:ext uri="{FF2B5EF4-FFF2-40B4-BE49-F238E27FC236}">
                    <a16:creationId xmlns:a16="http://schemas.microsoft.com/office/drawing/2014/main" id="{F992E321-7599-964E-BB2D-67D8EE64B9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90046" t="74412"/>
              <a:stretch>
                <a:fillRect/>
              </a:stretch>
            </p:blipFill>
            <p:spPr>
              <a:xfrm>
                <a:off x="7885753" y="4023635"/>
                <a:ext cx="200025" cy="577849"/>
              </a:xfrm>
              <a:custGeom>
                <a:avLst/>
                <a:gdLst>
                  <a:gd name="connsiteX0" fmla="*/ 0 w 200025"/>
                  <a:gd name="connsiteY0" fmla="*/ 0 h 577849"/>
                  <a:gd name="connsiteX1" fmla="*/ 200025 w 200025"/>
                  <a:gd name="connsiteY1" fmla="*/ 0 h 577849"/>
                  <a:gd name="connsiteX2" fmla="*/ 200025 w 200025"/>
                  <a:gd name="connsiteY2" fmla="*/ 577849 h 577849"/>
                  <a:gd name="connsiteX3" fmla="*/ 0 w 200025"/>
                  <a:gd name="connsiteY3" fmla="*/ 577849 h 577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577849">
                    <a:moveTo>
                      <a:pt x="0" y="0"/>
                    </a:moveTo>
                    <a:lnTo>
                      <a:pt x="200025" y="0"/>
                    </a:lnTo>
                    <a:lnTo>
                      <a:pt x="200025" y="577849"/>
                    </a:lnTo>
                    <a:lnTo>
                      <a:pt x="0" y="577849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1713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298E67-646B-49E4-80C1-7B7C5FB8D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6" y="274066"/>
            <a:ext cx="8550274" cy="583901"/>
          </a:xfrm>
        </p:spPr>
        <p:txBody>
          <a:bodyPr>
            <a:noAutofit/>
          </a:bodyPr>
          <a:lstStyle/>
          <a:p>
            <a:r>
              <a:rPr lang="en-GB" sz="2700" dirty="0">
                <a:solidFill>
                  <a:srgbClr val="FF9900"/>
                </a:solidFill>
              </a:rPr>
              <a:t>Viruses have specific cellular tropisms that determine which tissues are preferentially infected</a:t>
            </a:r>
            <a:endParaRPr lang="en-US" sz="2700" dirty="0">
              <a:solidFill>
                <a:srgbClr val="FF99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3323D-2913-AC42-A49A-9BEA8E8568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921624" cy="301374"/>
          </a:xfrm>
        </p:spPr>
        <p:txBody>
          <a:bodyPr/>
          <a:lstStyle/>
          <a:p>
            <a:r>
              <a:rPr lang="en-GB" dirty="0"/>
              <a:t>CAR, coxsackie and adenovirus receptor; CRC, colorectal cancer; HCC, hepatocellular carcinoma; HSV, herpes simplex virus.</a:t>
            </a:r>
          </a:p>
          <a:p>
            <a:r>
              <a:rPr lang="en-GB" dirty="0"/>
              <a:t>1. </a:t>
            </a:r>
            <a:r>
              <a:rPr lang="en-GB" dirty="0" err="1"/>
              <a:t>Fountzilas</a:t>
            </a:r>
            <a:r>
              <a:rPr lang="en-GB" dirty="0"/>
              <a:t> C, et al. </a:t>
            </a:r>
            <a:r>
              <a:rPr lang="en-GB" dirty="0" err="1"/>
              <a:t>Oncotarget</a:t>
            </a:r>
            <a:r>
              <a:rPr lang="en-GB" dirty="0"/>
              <a:t> 2017;8(60):102617–39; 2. Russell SJ, et al. Nat </a:t>
            </a:r>
            <a:r>
              <a:rPr lang="en-GB" dirty="0" err="1"/>
              <a:t>Biotechnol</a:t>
            </a:r>
            <a:r>
              <a:rPr lang="en-GB" dirty="0"/>
              <a:t> 2012;30(7):658–70; 3. Melzer MK, et al. Biomedicines 2017;5(1):8; 4. </a:t>
            </a:r>
            <a:r>
              <a:rPr lang="en-GB" dirty="0" err="1"/>
              <a:t>Maroun</a:t>
            </a:r>
            <a:r>
              <a:rPr lang="en-GB" dirty="0"/>
              <a:t> J, et al. Future </a:t>
            </a:r>
            <a:r>
              <a:rPr lang="en-GB" dirty="0" err="1"/>
              <a:t>Virol</a:t>
            </a:r>
            <a:r>
              <a:rPr lang="en-GB" dirty="0"/>
              <a:t> 2017;12(4):193–213.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9AA849-6EB8-4BBA-91DA-76C74BAD01AE}"/>
              </a:ext>
            </a:extLst>
          </p:cNvPr>
          <p:cNvSpPr>
            <a:spLocks noChangeAspect="1"/>
          </p:cNvSpPr>
          <p:nvPr/>
        </p:nvSpPr>
        <p:spPr>
          <a:xfrm>
            <a:off x="1360823" y="3000675"/>
            <a:ext cx="828000" cy="82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900" dirty="0"/>
              <a:t>Adenovirus</a:t>
            </a:r>
            <a:endParaRPr lang="en-US" sz="9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1FC9D1-BCDB-440C-AA67-67EBD06B2B97}"/>
              </a:ext>
            </a:extLst>
          </p:cNvPr>
          <p:cNvSpPr>
            <a:spLocks noChangeAspect="1"/>
          </p:cNvSpPr>
          <p:nvPr/>
        </p:nvSpPr>
        <p:spPr>
          <a:xfrm>
            <a:off x="2393234" y="3000675"/>
            <a:ext cx="828000" cy="82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900" dirty="0"/>
              <a:t>HSV</a:t>
            </a:r>
            <a:endParaRPr lang="en-US" sz="9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49AD58-52F1-400E-984A-9CA3733FDD8E}"/>
              </a:ext>
            </a:extLst>
          </p:cNvPr>
          <p:cNvSpPr>
            <a:spLocks noChangeAspect="1"/>
          </p:cNvSpPr>
          <p:nvPr/>
        </p:nvSpPr>
        <p:spPr>
          <a:xfrm>
            <a:off x="3431266" y="3015113"/>
            <a:ext cx="828000" cy="82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900" dirty="0"/>
              <a:t>Measles</a:t>
            </a:r>
            <a:endParaRPr lang="en-US" sz="9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77AE89-DCD7-4766-AC5A-907E5B3EA314}"/>
              </a:ext>
            </a:extLst>
          </p:cNvPr>
          <p:cNvSpPr>
            <a:spLocks noChangeAspect="1"/>
          </p:cNvSpPr>
          <p:nvPr/>
        </p:nvSpPr>
        <p:spPr>
          <a:xfrm>
            <a:off x="2389508" y="1280439"/>
            <a:ext cx="828000" cy="82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900" dirty="0"/>
              <a:t>Coxsackievirus</a:t>
            </a:r>
            <a:endParaRPr lang="en-US" sz="9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80BD53-1B4C-4D44-B27E-66CDAE9DE664}"/>
              </a:ext>
            </a:extLst>
          </p:cNvPr>
          <p:cNvSpPr>
            <a:spLocks noChangeAspect="1"/>
          </p:cNvSpPr>
          <p:nvPr/>
        </p:nvSpPr>
        <p:spPr>
          <a:xfrm>
            <a:off x="4463678" y="3015113"/>
            <a:ext cx="828000" cy="82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900" dirty="0"/>
              <a:t>Vaccinia virus</a:t>
            </a:r>
            <a:endParaRPr lang="en-US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2F9ECA-0C10-4166-A358-9D9F7E48DA1F}"/>
              </a:ext>
            </a:extLst>
          </p:cNvPr>
          <p:cNvSpPr txBox="1"/>
          <p:nvPr/>
        </p:nvSpPr>
        <p:spPr>
          <a:xfrm>
            <a:off x="611577" y="3120752"/>
            <a:ext cx="66618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>
                <a:solidFill>
                  <a:schemeClr val="accent3"/>
                </a:solidFill>
              </a:rPr>
              <a:t>Viruses </a:t>
            </a:r>
            <a:r>
              <a:rPr lang="en-GB" sz="900" b="1" dirty="0">
                <a:solidFill>
                  <a:schemeClr val="accent3"/>
                </a:solidFill>
              </a:rPr>
              <a:t>engineered or adapted </a:t>
            </a:r>
            <a:r>
              <a:rPr lang="en-GB" sz="900" dirty="0">
                <a:solidFill>
                  <a:schemeClr val="accent3"/>
                </a:solidFill>
              </a:rPr>
              <a:t>to be cancer specific</a:t>
            </a:r>
            <a:r>
              <a:rPr lang="en-GB" sz="900" baseline="30000" dirty="0">
                <a:solidFill>
                  <a:schemeClr val="accent3"/>
                </a:solidFill>
                <a:latin typeface="Arial" panose="020B0604020202020204" pitchFamily="34" charset="0"/>
              </a:rPr>
              <a:t>1–4</a:t>
            </a:r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E597B2-42D7-43C4-8D30-B863B869E143}"/>
              </a:ext>
            </a:extLst>
          </p:cNvPr>
          <p:cNvSpPr txBox="1"/>
          <p:nvPr/>
        </p:nvSpPr>
        <p:spPr>
          <a:xfrm>
            <a:off x="611577" y="1429232"/>
            <a:ext cx="66618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dirty="0">
                <a:solidFill>
                  <a:schemeClr val="accent1"/>
                </a:solidFill>
              </a:rPr>
              <a:t>Viruses with a </a:t>
            </a:r>
            <a:r>
              <a:rPr lang="en-GB" sz="900" b="1" dirty="0">
                <a:solidFill>
                  <a:schemeClr val="accent1"/>
                </a:solidFill>
              </a:rPr>
              <a:t>natural preference </a:t>
            </a:r>
            <a:r>
              <a:rPr lang="en-GB" sz="900" dirty="0">
                <a:solidFill>
                  <a:schemeClr val="accent1"/>
                </a:solidFill>
              </a:rPr>
              <a:t>for cancer cells</a:t>
            </a:r>
            <a:r>
              <a:rPr lang="en-GB" sz="900" baseline="30000" dirty="0">
                <a:solidFill>
                  <a:schemeClr val="accent1"/>
                </a:solidFill>
                <a:latin typeface="Arial" panose="020B0604020202020204" pitchFamily="34" charset="0"/>
              </a:rPr>
              <a:t>1–4</a:t>
            </a:r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C03A9BE-EF65-499F-B50F-526B83E1DEFE}"/>
              </a:ext>
            </a:extLst>
          </p:cNvPr>
          <p:cNvSpPr>
            <a:spLocks noChangeAspect="1"/>
          </p:cNvSpPr>
          <p:nvPr/>
        </p:nvSpPr>
        <p:spPr>
          <a:xfrm>
            <a:off x="4456815" y="1280439"/>
            <a:ext cx="828000" cy="82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900" dirty="0"/>
              <a:t>Parvovirus B19</a:t>
            </a:r>
            <a:endParaRPr lang="en-US" sz="9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9D324D-C5CA-4867-9E7C-C6B23BFA6B4C}"/>
              </a:ext>
            </a:extLst>
          </p:cNvPr>
          <p:cNvSpPr>
            <a:spLocks noChangeAspect="1"/>
          </p:cNvSpPr>
          <p:nvPr/>
        </p:nvSpPr>
        <p:spPr>
          <a:xfrm>
            <a:off x="7557776" y="1280439"/>
            <a:ext cx="828000" cy="82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900" dirty="0"/>
              <a:t>Seneca </a:t>
            </a:r>
            <a:br>
              <a:rPr lang="en-GB" sz="900" dirty="0"/>
            </a:br>
            <a:r>
              <a:rPr lang="en-GB" sz="900" dirty="0"/>
              <a:t>Valley virus</a:t>
            </a:r>
            <a:endParaRPr lang="en-US" sz="9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590E4E-E7CA-49CB-B5A9-87FC8F617475}"/>
              </a:ext>
            </a:extLst>
          </p:cNvPr>
          <p:cNvSpPr>
            <a:spLocks noChangeAspect="1"/>
          </p:cNvSpPr>
          <p:nvPr/>
        </p:nvSpPr>
        <p:spPr>
          <a:xfrm>
            <a:off x="1355855" y="1280439"/>
            <a:ext cx="828000" cy="82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900" dirty="0"/>
              <a:t>Reovirus</a:t>
            </a:r>
            <a:endParaRPr lang="en-US" sz="9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C91035-F8DA-4ED2-99C8-B7298A9B7ECF}"/>
              </a:ext>
            </a:extLst>
          </p:cNvPr>
          <p:cNvSpPr>
            <a:spLocks noChangeAspect="1"/>
          </p:cNvSpPr>
          <p:nvPr/>
        </p:nvSpPr>
        <p:spPr>
          <a:xfrm>
            <a:off x="5490468" y="1280439"/>
            <a:ext cx="828000" cy="82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900" dirty="0"/>
              <a:t>Mumps </a:t>
            </a:r>
            <a:br>
              <a:rPr lang="en-GB" sz="900" dirty="0"/>
            </a:br>
            <a:r>
              <a:rPr lang="en-GB" sz="900" dirty="0"/>
              <a:t>virus</a:t>
            </a:r>
            <a:endParaRPr lang="en-US" sz="9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32B5BE1-9EB2-4490-8A5A-BF218DF218D3}"/>
              </a:ext>
            </a:extLst>
          </p:cNvPr>
          <p:cNvSpPr>
            <a:spLocks noChangeAspect="1"/>
          </p:cNvSpPr>
          <p:nvPr/>
        </p:nvSpPr>
        <p:spPr>
          <a:xfrm>
            <a:off x="6524121" y="1280439"/>
            <a:ext cx="828000" cy="82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900" dirty="0"/>
              <a:t>Myxoma </a:t>
            </a:r>
            <a:br>
              <a:rPr lang="en-GB" sz="900" dirty="0"/>
            </a:br>
            <a:r>
              <a:rPr lang="en-GB" sz="900" dirty="0"/>
              <a:t>virus</a:t>
            </a:r>
            <a:endParaRPr lang="en-US" sz="9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A9C809-4727-4B27-98C7-958F50D6A453}"/>
              </a:ext>
            </a:extLst>
          </p:cNvPr>
          <p:cNvSpPr txBox="1"/>
          <p:nvPr/>
        </p:nvSpPr>
        <p:spPr>
          <a:xfrm>
            <a:off x="1231160" y="2267708"/>
            <a:ext cx="1080000" cy="188119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GB" sz="750" dirty="0"/>
              <a:t>Ras-transformed cells</a:t>
            </a:r>
            <a:endParaRPr lang="en-US" sz="75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908E47-42B4-4F54-8145-38136079656E}"/>
              </a:ext>
            </a:extLst>
          </p:cNvPr>
          <p:cNvCxnSpPr>
            <a:cxnSpLocks/>
            <a:stCxn id="17" idx="4"/>
            <a:endCxn id="26" idx="0"/>
          </p:cNvCxnSpPr>
          <p:nvPr/>
        </p:nvCxnSpPr>
        <p:spPr>
          <a:xfrm>
            <a:off x="1769855" y="2108439"/>
            <a:ext cx="1305" cy="159269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D7A3B02-F6FB-4132-AC19-A841C2AFB0F4}"/>
              </a:ext>
            </a:extLst>
          </p:cNvPr>
          <p:cNvSpPr txBox="1"/>
          <p:nvPr/>
        </p:nvSpPr>
        <p:spPr>
          <a:xfrm>
            <a:off x="6450406" y="2267708"/>
            <a:ext cx="981818" cy="418952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GB" sz="750" dirty="0"/>
              <a:t>e.g. acute </a:t>
            </a:r>
            <a:br>
              <a:rPr lang="en-GB" sz="750" dirty="0"/>
            </a:br>
            <a:r>
              <a:rPr lang="en-GB" sz="750" dirty="0"/>
              <a:t>myeloid leukemia, melanoma</a:t>
            </a:r>
            <a:endParaRPr lang="en-US" sz="75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6CD88EB-095D-4CD7-88BF-8BAF6DD2B167}"/>
              </a:ext>
            </a:extLst>
          </p:cNvPr>
          <p:cNvCxnSpPr>
            <a:cxnSpLocks/>
            <a:stCxn id="22" idx="4"/>
            <a:endCxn id="28" idx="0"/>
          </p:cNvCxnSpPr>
          <p:nvPr/>
        </p:nvCxnSpPr>
        <p:spPr>
          <a:xfrm>
            <a:off x="6938121" y="2108439"/>
            <a:ext cx="3194" cy="159269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D9CACD1-8F15-4AA1-941E-106AA37D3D68}"/>
              </a:ext>
            </a:extLst>
          </p:cNvPr>
          <p:cNvSpPr txBox="1"/>
          <p:nvPr/>
        </p:nvSpPr>
        <p:spPr>
          <a:xfrm>
            <a:off x="4333253" y="2267708"/>
            <a:ext cx="1080000" cy="418952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GB" sz="750" dirty="0"/>
              <a:t>e.g. glioma and human erythroid progenitor cells</a:t>
            </a:r>
            <a:endParaRPr lang="en-US" sz="75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DEB8581-B8DC-439C-9EC4-BB8A19EA6CAD}"/>
              </a:ext>
            </a:extLst>
          </p:cNvPr>
          <p:cNvCxnSpPr>
            <a:cxnSpLocks/>
            <a:stCxn id="12" idx="4"/>
            <a:endCxn id="34" idx="0"/>
          </p:cNvCxnSpPr>
          <p:nvPr/>
        </p:nvCxnSpPr>
        <p:spPr>
          <a:xfrm>
            <a:off x="4870815" y="2108439"/>
            <a:ext cx="2438" cy="159269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B372D55-0E22-4786-94FD-30FA5EA752B6}"/>
              </a:ext>
            </a:extLst>
          </p:cNvPr>
          <p:cNvSpPr txBox="1"/>
          <p:nvPr/>
        </p:nvSpPr>
        <p:spPr>
          <a:xfrm>
            <a:off x="5367284" y="2267708"/>
            <a:ext cx="1080000" cy="418952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GB" sz="750" dirty="0"/>
              <a:t>e.g. multiple myeloma, </a:t>
            </a:r>
            <a:br>
              <a:rPr lang="en-GB" sz="750" dirty="0"/>
            </a:br>
            <a:r>
              <a:rPr lang="en-GB" sz="750" dirty="0"/>
              <a:t>ovarian cancer</a:t>
            </a:r>
            <a:endParaRPr lang="en-US" sz="75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080950E-A9C1-4D9C-A9FB-01F9FB1E3E6D}"/>
              </a:ext>
            </a:extLst>
          </p:cNvPr>
          <p:cNvCxnSpPr>
            <a:cxnSpLocks/>
            <a:stCxn id="21" idx="4"/>
            <a:endCxn id="36" idx="0"/>
          </p:cNvCxnSpPr>
          <p:nvPr/>
        </p:nvCxnSpPr>
        <p:spPr>
          <a:xfrm>
            <a:off x="5904468" y="2108439"/>
            <a:ext cx="2816" cy="159269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A2CD4D8-3274-4705-8314-0266A94B0905}"/>
              </a:ext>
            </a:extLst>
          </p:cNvPr>
          <p:cNvSpPr txBox="1"/>
          <p:nvPr/>
        </p:nvSpPr>
        <p:spPr>
          <a:xfrm>
            <a:off x="7435348" y="2267708"/>
            <a:ext cx="1080000" cy="30353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GB" sz="750" dirty="0"/>
              <a:t>e.g. tumors of neuroendocrine origin</a:t>
            </a:r>
            <a:endParaRPr lang="en-US" sz="75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44BED72-FF91-44BB-8A82-F6E62E3290BA}"/>
              </a:ext>
            </a:extLst>
          </p:cNvPr>
          <p:cNvCxnSpPr>
            <a:cxnSpLocks/>
            <a:stCxn id="13" idx="4"/>
            <a:endCxn id="38" idx="0"/>
          </p:cNvCxnSpPr>
          <p:nvPr/>
        </p:nvCxnSpPr>
        <p:spPr>
          <a:xfrm>
            <a:off x="7971776" y="2108439"/>
            <a:ext cx="3572" cy="159269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4475F41-E9FB-469A-BE09-D7CCAE854E61}"/>
              </a:ext>
            </a:extLst>
          </p:cNvPr>
          <p:cNvSpPr txBox="1"/>
          <p:nvPr/>
        </p:nvSpPr>
        <p:spPr>
          <a:xfrm>
            <a:off x="2265191" y="2267708"/>
            <a:ext cx="1080000" cy="428767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GB" sz="750" dirty="0"/>
              <a:t>e.g. myocardial </a:t>
            </a:r>
            <a:br>
              <a:rPr lang="en-GB" sz="750" dirty="0"/>
            </a:br>
            <a:r>
              <a:rPr lang="en-GB" sz="750" dirty="0"/>
              <a:t>tissue and other cells expressing CAR</a:t>
            </a:r>
            <a:endParaRPr lang="en-US" sz="75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4F2EE6E-B885-40C6-8E28-D6C68B4E3598}"/>
              </a:ext>
            </a:extLst>
          </p:cNvPr>
          <p:cNvCxnSpPr>
            <a:cxnSpLocks/>
            <a:stCxn id="15" idx="4"/>
            <a:endCxn id="40" idx="0"/>
          </p:cNvCxnSpPr>
          <p:nvPr/>
        </p:nvCxnSpPr>
        <p:spPr>
          <a:xfrm>
            <a:off x="2803508" y="2108439"/>
            <a:ext cx="1683" cy="159269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8AC7BE7-1BE1-4A0E-98CD-F38B0C9F1F57}"/>
              </a:ext>
            </a:extLst>
          </p:cNvPr>
          <p:cNvSpPr txBox="1"/>
          <p:nvPr/>
        </p:nvSpPr>
        <p:spPr>
          <a:xfrm>
            <a:off x="1219630" y="3974783"/>
            <a:ext cx="1110387" cy="418952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GB" sz="750" dirty="0"/>
              <a:t>e.g. bladder cancer, sarcomas and gliomas</a:t>
            </a:r>
            <a:endParaRPr lang="en-US" sz="750" dirty="0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C428D90-0546-4B19-AA0D-A4363C0DECDF}"/>
              </a:ext>
            </a:extLst>
          </p:cNvPr>
          <p:cNvCxnSpPr>
            <a:cxnSpLocks/>
            <a:stCxn id="7" idx="4"/>
            <a:endCxn id="74" idx="0"/>
          </p:cNvCxnSpPr>
          <p:nvPr/>
        </p:nvCxnSpPr>
        <p:spPr>
          <a:xfrm>
            <a:off x="1774823" y="3828675"/>
            <a:ext cx="1" cy="146108"/>
          </a:xfrm>
          <a:prstGeom prst="straightConnector1">
            <a:avLst/>
          </a:prstGeom>
          <a:ln w="158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77482FF7-24A4-4874-948E-FF770A6FBC35}"/>
              </a:ext>
            </a:extLst>
          </p:cNvPr>
          <p:cNvSpPr txBox="1"/>
          <p:nvPr/>
        </p:nvSpPr>
        <p:spPr>
          <a:xfrm>
            <a:off x="2320879" y="3974783"/>
            <a:ext cx="974784" cy="30353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GB" sz="750" dirty="0"/>
              <a:t>e.g. melanomas, CRC and gliomas</a:t>
            </a:r>
            <a:endParaRPr lang="en-US" sz="750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A6C320A-D506-41EB-BAEC-1BE220EDE5BF}"/>
              </a:ext>
            </a:extLst>
          </p:cNvPr>
          <p:cNvCxnSpPr>
            <a:cxnSpLocks/>
            <a:stCxn id="9" idx="4"/>
            <a:endCxn id="78" idx="0"/>
          </p:cNvCxnSpPr>
          <p:nvPr/>
        </p:nvCxnSpPr>
        <p:spPr>
          <a:xfrm>
            <a:off x="2807234" y="3828675"/>
            <a:ext cx="1037" cy="146108"/>
          </a:xfrm>
          <a:prstGeom prst="straightConnector1">
            <a:avLst/>
          </a:prstGeom>
          <a:ln w="158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F296465-F908-4C67-871A-CC39B0809513}"/>
              </a:ext>
            </a:extLst>
          </p:cNvPr>
          <p:cNvSpPr txBox="1"/>
          <p:nvPr/>
        </p:nvSpPr>
        <p:spPr>
          <a:xfrm>
            <a:off x="4582969" y="3974783"/>
            <a:ext cx="589419" cy="188119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GB" sz="750" dirty="0"/>
              <a:t>e.g. HCC</a:t>
            </a:r>
            <a:endParaRPr lang="en-US" sz="750" dirty="0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AC0484B-B395-4319-B432-647C9A1F0274}"/>
              </a:ext>
            </a:extLst>
          </p:cNvPr>
          <p:cNvCxnSpPr>
            <a:cxnSpLocks/>
            <a:stCxn id="20" idx="4"/>
            <a:endCxn id="83" idx="0"/>
          </p:cNvCxnSpPr>
          <p:nvPr/>
        </p:nvCxnSpPr>
        <p:spPr>
          <a:xfrm>
            <a:off x="4877678" y="3843113"/>
            <a:ext cx="1" cy="131670"/>
          </a:xfrm>
          <a:prstGeom prst="straightConnector1">
            <a:avLst/>
          </a:prstGeom>
          <a:ln w="158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C7B8417E-3EDC-4ADF-BA7E-3D479FB1A6A8}"/>
              </a:ext>
            </a:extLst>
          </p:cNvPr>
          <p:cNvSpPr txBox="1"/>
          <p:nvPr/>
        </p:nvSpPr>
        <p:spPr>
          <a:xfrm>
            <a:off x="3165655" y="3974783"/>
            <a:ext cx="1359597" cy="30353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GB" sz="750" dirty="0"/>
              <a:t>e.g. solid tumors and hematologic malignancies</a:t>
            </a:r>
            <a:endParaRPr lang="en-US" sz="750" dirty="0"/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0602A3E-D3D0-42B8-9457-2D4986534E90}"/>
              </a:ext>
            </a:extLst>
          </p:cNvPr>
          <p:cNvCxnSpPr>
            <a:cxnSpLocks/>
            <a:stCxn id="11" idx="4"/>
            <a:endCxn id="96" idx="0"/>
          </p:cNvCxnSpPr>
          <p:nvPr/>
        </p:nvCxnSpPr>
        <p:spPr>
          <a:xfrm>
            <a:off x="3845266" y="3843113"/>
            <a:ext cx="188" cy="131670"/>
          </a:xfrm>
          <a:prstGeom prst="straightConnector1">
            <a:avLst/>
          </a:prstGeom>
          <a:ln w="158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37C83B71-AE7C-476F-B3DD-97A59D473A04}"/>
              </a:ext>
            </a:extLst>
          </p:cNvPr>
          <p:cNvSpPr>
            <a:spLocks noChangeAspect="1"/>
          </p:cNvSpPr>
          <p:nvPr/>
        </p:nvSpPr>
        <p:spPr>
          <a:xfrm>
            <a:off x="3423161" y="1280439"/>
            <a:ext cx="828000" cy="82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900" dirty="0"/>
              <a:t>Newcastle </a:t>
            </a:r>
            <a:br>
              <a:rPr lang="en-GB" sz="900" dirty="0"/>
            </a:br>
            <a:r>
              <a:rPr lang="en-GB" sz="900" dirty="0"/>
              <a:t>disease virus</a:t>
            </a:r>
            <a:endParaRPr lang="en-US" sz="9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3E612CD-28CC-40B0-B509-B073F201FC93}"/>
              </a:ext>
            </a:extLst>
          </p:cNvPr>
          <p:cNvSpPr txBox="1"/>
          <p:nvPr/>
        </p:nvSpPr>
        <p:spPr>
          <a:xfrm>
            <a:off x="3299222" y="2267708"/>
            <a:ext cx="1080000" cy="30353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GB" sz="750" dirty="0"/>
              <a:t>e.g. gliomas, </a:t>
            </a:r>
            <a:br>
              <a:rPr lang="en-GB" sz="750" dirty="0"/>
            </a:br>
            <a:r>
              <a:rPr lang="en-GB" sz="750" dirty="0"/>
              <a:t>solid tumors</a:t>
            </a:r>
            <a:endParaRPr lang="en-US" sz="750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D2E3384-90D7-4297-A050-4B0C6E3A743B}"/>
              </a:ext>
            </a:extLst>
          </p:cNvPr>
          <p:cNvCxnSpPr>
            <a:cxnSpLocks/>
            <a:stCxn id="55" idx="4"/>
            <a:endCxn id="56" idx="0"/>
          </p:cNvCxnSpPr>
          <p:nvPr/>
        </p:nvCxnSpPr>
        <p:spPr>
          <a:xfrm>
            <a:off x="3837161" y="2108439"/>
            <a:ext cx="2061" cy="159269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029BAB-3072-9D49-BAE5-1ACCC11E510F}"/>
              </a:ext>
            </a:extLst>
          </p:cNvPr>
          <p:cNvCxnSpPr/>
          <p:nvPr/>
        </p:nvCxnSpPr>
        <p:spPr>
          <a:xfrm>
            <a:off x="611575" y="1331531"/>
            <a:ext cx="63901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9E302C4-D666-4441-A7D0-ED2F57020015}"/>
              </a:ext>
            </a:extLst>
          </p:cNvPr>
          <p:cNvCxnSpPr/>
          <p:nvPr/>
        </p:nvCxnSpPr>
        <p:spPr>
          <a:xfrm>
            <a:off x="611575" y="3029680"/>
            <a:ext cx="63901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4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9A422-FC93-4345-AA9A-34BC5432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6" y="274066"/>
            <a:ext cx="6912862" cy="583901"/>
          </a:xfrm>
        </p:spPr>
        <p:txBody>
          <a:bodyPr>
            <a:noAutofit/>
          </a:bodyPr>
          <a:lstStyle/>
          <a:p>
            <a:r>
              <a:rPr lang="en-GB" dirty="0"/>
              <a:t>Oncolytic viruses could act additively or synergistically with other therapies</a:t>
            </a:r>
            <a:endParaRPr lang="en-US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D9EFF59F-670C-4546-AF0F-746BF93DE7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508327"/>
              </p:ext>
            </p:extLst>
          </p:nvPr>
        </p:nvGraphicFramePr>
        <p:xfrm>
          <a:off x="593725" y="968374"/>
          <a:ext cx="7869148" cy="300037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435137682"/>
                    </a:ext>
                  </a:extLst>
                </a:gridCol>
                <a:gridCol w="6861148">
                  <a:extLst>
                    <a:ext uri="{9D8B030D-6E8A-4147-A177-3AD203B41FA5}">
                      <a16:colId xmlns:a16="http://schemas.microsoft.com/office/drawing/2014/main" val="3282966200"/>
                    </a:ext>
                  </a:extLst>
                </a:gridCol>
              </a:tblGrid>
              <a:tr h="190612">
                <a:tc rowSpan="3"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900" dirty="0">
                          <a:latin typeface="+mj-lt"/>
                        </a:rPr>
                        <a:t>Immuno-therapy</a:t>
                      </a:r>
                      <a:endParaRPr lang="en-US" sz="900" b="1" baseline="30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08000" marR="68580" marT="27432" marB="27432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+mj-lt"/>
                        </a:rPr>
                        <a:t>Combinations of oncolytic viruses with ICIs could help suppress systemic tumor resistance to ICIs</a:t>
                      </a:r>
                      <a:r>
                        <a:rPr lang="en-GB" sz="900" baseline="30000" dirty="0">
                          <a:latin typeface="+mj-lt"/>
                        </a:rPr>
                        <a:t>1</a:t>
                      </a:r>
                      <a:endParaRPr lang="en-US" sz="900" baseline="30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108000" marT="27432" marB="27432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45789353"/>
                  </a:ext>
                </a:extLst>
              </a:tr>
              <a:tr h="324747">
                <a:tc vMerge="1">
                  <a:txBody>
                    <a:bodyPr/>
                    <a:lstStyle/>
                    <a:p>
                      <a:endParaRPr lang="en-US" sz="1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900" dirty="0">
                          <a:latin typeface="+mj-lt"/>
                        </a:rPr>
                        <a:t>An oncolytic virus modified to express cytokines (RANTES and IL-15) has been shown to enhance CAR-T therapy, whereby cytotoxic T cells are modified to target a surface antigen on tumor cells and help induce cell death</a:t>
                      </a:r>
                      <a:r>
                        <a:rPr lang="en-GB" sz="900" baseline="30000" dirty="0">
                          <a:latin typeface="+mj-lt"/>
                        </a:rPr>
                        <a:t>2</a:t>
                      </a:r>
                      <a:endParaRPr lang="en-US" sz="9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108000" marT="27432" marB="27432"/>
                </a:tc>
                <a:extLst>
                  <a:ext uri="{0D108BD9-81ED-4DB2-BD59-A6C34878D82A}">
                    <a16:rowId xmlns:a16="http://schemas.microsoft.com/office/drawing/2014/main" val="3054558929"/>
                  </a:ext>
                </a:extLst>
              </a:tr>
              <a:tr h="324747">
                <a:tc vMerge="1">
                  <a:txBody>
                    <a:bodyPr/>
                    <a:lstStyle/>
                    <a:p>
                      <a:endParaRPr lang="en-US" sz="1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+mj-lt"/>
                        </a:rPr>
                        <a:t>Because oncolytic viruses can be cleared by the host’s MPS, depletion of MPS may help prevent viral clearance and prolong therapeutic efficacy of oncolytic viruses</a:t>
                      </a:r>
                      <a:r>
                        <a:rPr lang="en-GB" sz="900" baseline="30000" dirty="0">
                          <a:latin typeface="+mj-lt"/>
                        </a:rPr>
                        <a:t>3</a:t>
                      </a:r>
                      <a:endParaRPr lang="en-US" sz="9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108000" marT="27432" marB="27432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37781"/>
                  </a:ext>
                </a:extLst>
              </a:tr>
              <a:tr h="32474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900" dirty="0">
                          <a:latin typeface="+mj-lt"/>
                        </a:rPr>
                        <a:t>Angiogenesis inhibitors</a:t>
                      </a:r>
                      <a:endParaRPr lang="en-GB" sz="9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08000" marR="68580" marT="27432" marB="27432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+mj-lt"/>
                        </a:rPr>
                        <a:t>Intratumoral RAMBO, an oncolytic virus expressing vasculostatin, suppresses bevacizumab-induced glioma invasion</a:t>
                      </a:r>
                      <a:r>
                        <a:rPr lang="en-GB" sz="900" baseline="30000" dirty="0">
                          <a:latin typeface="+mj-lt"/>
                        </a:rPr>
                        <a:t>4</a:t>
                      </a:r>
                      <a:endParaRPr lang="en-US" sz="900" baseline="30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108000" marT="27432" marB="27432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905959"/>
                  </a:ext>
                </a:extLst>
              </a:tr>
              <a:tr h="59301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+mj-lt"/>
                        </a:rPr>
                        <a:t>Targeted therapies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08000" marR="68580" marT="27432" marB="27432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Therapeutic responses with 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HSV T-VEC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are often limited, and BRAF/MEK inhibition is complicated by drug resistance. However, 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combination of T-VEC and the MEK inhibitor trametinib results in delayed melanoma tumor growth and improved survival </a:t>
                      </a:r>
                      <a:r>
                        <a:rPr lang="de-DE" sz="900" i="1" u="non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 vivo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r>
                        <a:rPr lang="de-DE" sz="90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Inclusion of the TRAIL gene into Newcastle disease virus, an oncolytic RNA virus, has increased apoptosis levels in infected cells, as well as enhancing the antitumor immune response</a:t>
                      </a:r>
                      <a:r>
                        <a:rPr lang="de-DE" sz="90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lang="en-US" sz="900" kern="1200" baseline="300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108000" marT="27432" marB="27432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110786"/>
                  </a:ext>
                </a:extLst>
              </a:tr>
              <a:tr h="324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+mj-lt"/>
                        </a:rPr>
                        <a:t>Cytotoxic chemotherapy</a:t>
                      </a:r>
                      <a:endParaRPr lang="en-US" sz="900" b="1" baseline="30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08000" marR="68580" marT="27432" marB="27432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900" dirty="0">
                          <a:latin typeface="+mj-lt"/>
                        </a:rPr>
                        <a:t>Oncolytic viruses may have additive or synergistic effects with conventional therapy, including chemotherapy and radiotherapy, which have recently been recognized to have </a:t>
                      </a:r>
                      <a:r>
                        <a:rPr lang="en-GB" sz="900" dirty="0" smtClean="0">
                          <a:latin typeface="+mj-lt"/>
                        </a:rPr>
                        <a:t>potential immunomodulatory actions</a:t>
                      </a:r>
                      <a:r>
                        <a:rPr lang="en-GB" sz="900" baseline="30000" dirty="0" smtClean="0">
                          <a:latin typeface="+mj-lt"/>
                        </a:rPr>
                        <a:t>6,7</a:t>
                      </a:r>
                      <a:endParaRPr lang="en-US" sz="9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108000" marT="27432" marB="27432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638975"/>
                  </a:ext>
                </a:extLst>
              </a:tr>
              <a:tr h="5930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+mj-lt"/>
                        </a:rPr>
                        <a:t>Radiotherapy</a:t>
                      </a:r>
                      <a:endParaRPr lang="en-US" sz="900" b="1" baseline="30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08000" marR="68580" marT="27432" marB="27432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900" dirty="0">
                          <a:latin typeface="+mj-lt"/>
                        </a:rPr>
                        <a:t>Oncolytic viruses engineered to interfere with DNA repair following irradiation leads to significant antitumor efficacy</a:t>
                      </a:r>
                      <a:r>
                        <a:rPr lang="en-US" sz="900" baseline="30000" dirty="0">
                          <a:latin typeface="+mj-lt"/>
                        </a:rPr>
                        <a:t>8</a:t>
                      </a:r>
                      <a:r>
                        <a:rPr lang="en-US" sz="900" dirty="0">
                          <a:latin typeface="+mj-lt"/>
                        </a:rPr>
                        <a:t> and, in turn, ionizing radiation appears to enhance viral replication.</a:t>
                      </a:r>
                      <a:r>
                        <a:rPr lang="en-GB" sz="900" baseline="30000" dirty="0">
                          <a:latin typeface="+mj-lt"/>
                        </a:rPr>
                        <a:t>9</a:t>
                      </a:r>
                      <a:r>
                        <a:rPr lang="en-GB" sz="900" baseline="0" dirty="0">
                          <a:latin typeface="+mj-lt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Examples include combination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treatment with radiation and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VSV, resulting </a:t>
                      </a:r>
                      <a:b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in synergistic growth suppression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HNSCC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tumor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models;</a:t>
                      </a:r>
                      <a:r>
                        <a:rPr lang="en-US" sz="900" baseline="300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VSV M protein, which has been shown to enhance radiation-induced apoptosis;</a:t>
                      </a:r>
                      <a:r>
                        <a:rPr lang="en-US" sz="900" baseline="300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+mj-lt"/>
                        </a:rPr>
                        <a:t>and, in early phase clinical trials, adenovirus appears to improve radiotherapy efficacy with no overlap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in 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toxicity</a:t>
                      </a:r>
                      <a:r>
                        <a:rPr lang="en-US" sz="900" baseline="30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12</a:t>
                      </a:r>
                      <a:endParaRPr lang="en-US" sz="900" baseline="300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108000" marT="27432" marB="27432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067599"/>
                  </a:ext>
                </a:extLst>
              </a:tr>
              <a:tr h="324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baseline="0" dirty="0">
                          <a:latin typeface="+mj-lt"/>
                          <a:cs typeface="Arial" panose="020B0604020202020204" pitchFamily="34" charset="0"/>
                        </a:rPr>
                        <a:t>Anticancer </a:t>
                      </a:r>
                      <a:r>
                        <a:rPr lang="en-GB" sz="900" b="1" baseline="0" dirty="0" smtClean="0">
                          <a:latin typeface="+mj-lt"/>
                          <a:cs typeface="Arial" panose="020B0604020202020204" pitchFamily="34" charset="0"/>
                        </a:rPr>
                        <a:t>vaccines</a:t>
                      </a:r>
                      <a:endParaRPr lang="en-US" sz="900" b="1" baseline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08000" marR="68580" marT="27432" marB="27432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900" dirty="0">
                          <a:latin typeface="+mj-lt"/>
                          <a:cs typeface="Arial" panose="020B0604020202020204" pitchFamily="34" charset="0"/>
                        </a:rPr>
                        <a:t>Combining the </a:t>
                      </a:r>
                      <a:r>
                        <a:rPr lang="en-GB" sz="900" baseline="0" dirty="0">
                          <a:latin typeface="+mj-lt"/>
                          <a:cs typeface="Arial" panose="020B0604020202020204" pitchFamily="34" charset="0"/>
                        </a:rPr>
                        <a:t>peptide/protein technology </a:t>
                      </a:r>
                      <a:r>
                        <a:rPr lang="en-GB" sz="900" dirty="0">
                          <a:latin typeface="+mj-lt"/>
                          <a:cs typeface="Arial" panose="020B0604020202020204" pitchFamily="34" charset="0"/>
                        </a:rPr>
                        <a:t>of therapeutic</a:t>
                      </a:r>
                      <a:r>
                        <a:rPr lang="en-GB" sz="900" baseline="0" dirty="0">
                          <a:latin typeface="+mj-lt"/>
                          <a:cs typeface="Arial" panose="020B0604020202020204" pitchFamily="34" charset="0"/>
                        </a:rPr>
                        <a:t> anticancer vaccines with oncolytic viruses aims to generate an anticancer immune response while minimizing side effects</a:t>
                      </a:r>
                      <a:r>
                        <a:rPr lang="en-GB" sz="900" baseline="30000" dirty="0">
                          <a:latin typeface="+mj-lt"/>
                          <a:cs typeface="Arial" panose="020B0604020202020204" pitchFamily="34" charset="0"/>
                        </a:rPr>
                        <a:t>13</a:t>
                      </a:r>
                      <a:endParaRPr lang="en-US" sz="900" baseline="30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108000" marT="27432" marB="27432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96289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61763-3C91-FD48-8CF2-57346AE115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869149" cy="301625"/>
          </a:xfrm>
        </p:spPr>
        <p:txBody>
          <a:bodyPr/>
          <a:lstStyle/>
          <a:p>
            <a:r>
              <a:rPr lang="en-GB" dirty="0" smtClean="0"/>
              <a:t>CAR-T, chimeric antigen receptor T cell; HNSCC</a:t>
            </a:r>
            <a:r>
              <a:rPr lang="en-GB" dirty="0"/>
              <a:t>, head and neck squamous cell carcinoma; HSV, herpes simplex virus; ICI, immune checkpoint inhibitor; IL-15, interleukin 15; M protein, matrix protein; MPS, mononuclear phagocytic system</a:t>
            </a:r>
            <a:r>
              <a:rPr lang="en-GB" dirty="0" smtClean="0"/>
              <a:t>; </a:t>
            </a:r>
            <a:r>
              <a:rPr lang="en-GB" dirty="0"/>
              <a:t>RAMBO, rapid </a:t>
            </a:r>
            <a:r>
              <a:rPr lang="en-GB" dirty="0" err="1"/>
              <a:t>antiangiogenesis</a:t>
            </a:r>
            <a:r>
              <a:rPr lang="en-GB" dirty="0"/>
              <a:t> mediated by Oncolytic </a:t>
            </a:r>
            <a:r>
              <a:rPr lang="en-GB" dirty="0" smtClean="0"/>
              <a:t>virus; </a:t>
            </a:r>
            <a:r>
              <a:rPr lang="en-GB" dirty="0"/>
              <a:t>RANTES, regulated upon activation, normal T cell expressed and secreted; T-VEC, </a:t>
            </a:r>
            <a:r>
              <a:rPr lang="en-GB" dirty="0" err="1"/>
              <a:t>talimogene</a:t>
            </a:r>
            <a:r>
              <a:rPr lang="en-GB" dirty="0"/>
              <a:t> </a:t>
            </a:r>
            <a:r>
              <a:rPr lang="en-GB" dirty="0" err="1"/>
              <a:t>laherparepvec</a:t>
            </a:r>
            <a:r>
              <a:rPr lang="en-GB" dirty="0"/>
              <a:t>; VSV, vesicular stomatitis virus.</a:t>
            </a:r>
          </a:p>
          <a:p>
            <a:r>
              <a:rPr lang="en-GB" dirty="0"/>
              <a:t>1. Lawler SE, et al. JAMA Oncol 2017;3(6):841–49; 2. Martin NT, Bell JC. Mol </a:t>
            </a:r>
            <a:r>
              <a:rPr lang="en-GB" dirty="0" err="1"/>
              <a:t>Ther</a:t>
            </a:r>
            <a:r>
              <a:rPr lang="en-GB" dirty="0"/>
              <a:t> 2018;26(6):1414–22; 3. Russell SJ, et al. Nat </a:t>
            </a:r>
            <a:r>
              <a:rPr lang="en-GB" dirty="0" err="1"/>
              <a:t>Biotechnol</a:t>
            </a:r>
            <a:r>
              <a:rPr lang="en-GB" dirty="0"/>
              <a:t> 2012;30(7):658–70; 4. Tomita Y, et al. Mol Cancer </a:t>
            </a:r>
            <a:r>
              <a:rPr lang="en-GB" dirty="0" err="1"/>
              <a:t>Ther</a:t>
            </a:r>
            <a:r>
              <a:rPr lang="en-GB" dirty="0"/>
              <a:t> 2019;18(8):1418–29; 5. </a:t>
            </a:r>
            <a:r>
              <a:rPr lang="en-GB" dirty="0" err="1"/>
              <a:t>Bommareddy</a:t>
            </a:r>
            <a:r>
              <a:rPr lang="en-GB" dirty="0"/>
              <a:t> PK, et al. Sci </a:t>
            </a:r>
            <a:r>
              <a:rPr lang="en-GB" dirty="0" err="1"/>
              <a:t>Transl</a:t>
            </a:r>
            <a:r>
              <a:rPr lang="en-GB" dirty="0"/>
              <a:t> Med 2018;10(471):eaau0417; 6. Bai F-L, et al. Cancer </a:t>
            </a:r>
            <a:r>
              <a:rPr lang="en-GB" dirty="0" err="1"/>
              <a:t>Biol</a:t>
            </a:r>
            <a:r>
              <a:rPr lang="en-GB" dirty="0"/>
              <a:t> </a:t>
            </a:r>
            <a:r>
              <a:rPr lang="en-GB" dirty="0" err="1"/>
              <a:t>Ther</a:t>
            </a:r>
            <a:r>
              <a:rPr lang="en-GB" dirty="0"/>
              <a:t> 2014;15(9):1226–38; 7. </a:t>
            </a:r>
            <a:r>
              <a:rPr lang="en-GB" dirty="0" err="1"/>
              <a:t>Hemminki</a:t>
            </a:r>
            <a:r>
              <a:rPr lang="en-GB" dirty="0"/>
              <a:t> O, et al. J </a:t>
            </a:r>
            <a:r>
              <a:rPr lang="en-GB" dirty="0" err="1"/>
              <a:t>Hematol</a:t>
            </a:r>
            <a:r>
              <a:rPr lang="en-GB" dirty="0"/>
              <a:t> Oncol 2020;13(1):84; 8. Kon T, et al. TCR 2012; 1(1):6–14; 9. Chung S-M, et al. Gene </a:t>
            </a:r>
            <a:r>
              <a:rPr lang="en-GB" dirty="0" err="1"/>
              <a:t>Ther</a:t>
            </a:r>
            <a:r>
              <a:rPr lang="en-GB" dirty="0"/>
              <a:t> 2002;9(1):75-80; 10. </a:t>
            </a:r>
            <a:r>
              <a:rPr lang="en-GB" dirty="0" err="1"/>
              <a:t>Alajez</a:t>
            </a:r>
            <a:r>
              <a:rPr lang="en-GB" dirty="0"/>
              <a:t> NM, et al. Cancer Cell Int 2012;12:27; 11. Du X-B, et al. Apoptosis 2008;13(10):1205–14;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12</a:t>
            </a:r>
            <a:r>
              <a:rPr lang="en-GB" dirty="0"/>
              <a:t>. </a:t>
            </a:r>
            <a:r>
              <a:rPr lang="en-GB" dirty="0" err="1"/>
              <a:t>O’Cathail</a:t>
            </a:r>
            <a:r>
              <a:rPr lang="en-GB" dirty="0"/>
              <a:t> SM, et al. Front Oncol. 2017;7:153; 13. </a:t>
            </a:r>
            <a:r>
              <a:rPr lang="en-GB" dirty="0" smtClean="0"/>
              <a:t>Boehringer </a:t>
            </a:r>
            <a:r>
              <a:rPr lang="en-GB" dirty="0"/>
              <a:t>Ingelheim. Data on file. </a:t>
            </a:r>
          </a:p>
        </p:txBody>
      </p:sp>
    </p:spTree>
    <p:extLst>
      <p:ext uri="{BB962C8B-B14F-4D97-AF65-F5344CB8AC3E}">
        <p14:creationId xmlns:p14="http://schemas.microsoft.com/office/powerpoint/2010/main" val="16349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Challenges of oncolytic virus </a:t>
            </a:r>
            <a:br>
              <a:rPr lang="en-GB" dirty="0"/>
            </a:br>
            <a:r>
              <a:rPr lang="en-GB" dirty="0"/>
              <a:t>therapy in clinical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C664-934E-41ED-B527-7445852F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1668D-6D22-47CC-BBCE-140D8ED36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7" y="968010"/>
            <a:ext cx="7970410" cy="2811510"/>
          </a:xfrm>
        </p:spPr>
        <p:txBody>
          <a:bodyPr/>
          <a:lstStyle/>
          <a:p>
            <a:r>
              <a:rPr lang="en-GB" sz="1600" dirty="0" smtClean="0"/>
              <a:t>Oncolytic </a:t>
            </a:r>
            <a:r>
              <a:rPr lang="en-US" sz="1600" dirty="0" smtClean="0"/>
              <a:t>viruses may have the potential to </a:t>
            </a:r>
            <a:r>
              <a:rPr lang="en-US" sz="1600" b="1" dirty="0" smtClean="0">
                <a:solidFill>
                  <a:schemeClr val="accent1"/>
                </a:solidFill>
              </a:rPr>
              <a:t>kill </a:t>
            </a:r>
            <a:r>
              <a:rPr lang="en-US" sz="1600" b="1" dirty="0">
                <a:solidFill>
                  <a:schemeClr val="accent1"/>
                </a:solidFill>
              </a:rPr>
              <a:t>cancer cells </a:t>
            </a:r>
            <a:r>
              <a:rPr lang="en-US" sz="1600" dirty="0"/>
              <a:t>while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>
                <a:solidFill>
                  <a:schemeClr val="accent1"/>
                </a:solidFill>
              </a:rPr>
              <a:t>sparing </a:t>
            </a:r>
            <a:r>
              <a:rPr lang="en-US" sz="1600" b="1" dirty="0">
                <a:solidFill>
                  <a:schemeClr val="accent1"/>
                </a:solidFill>
              </a:rPr>
              <a:t>healthy cells</a:t>
            </a:r>
            <a:r>
              <a:rPr lang="en-US" sz="1600" baseline="30000" dirty="0"/>
              <a:t>1</a:t>
            </a:r>
          </a:p>
          <a:p>
            <a:r>
              <a:rPr lang="en-GB" sz="1600" dirty="0"/>
              <a:t>Interest in utilizing oncolytic viruses for cancer therapy has spanned more than </a:t>
            </a:r>
            <a:br>
              <a:rPr lang="en-GB" sz="1600" dirty="0"/>
            </a:br>
            <a:r>
              <a:rPr lang="en-GB" sz="1600" dirty="0"/>
              <a:t>70 years and appears to be reaching fruition, with </a:t>
            </a:r>
            <a:r>
              <a:rPr lang="en-GB" sz="1600" b="1" dirty="0">
                <a:solidFill>
                  <a:schemeClr val="accent1"/>
                </a:solidFill>
              </a:rPr>
              <a:t>the first oncolytic viruses now licensed by the FDA and EMA</a:t>
            </a:r>
            <a:r>
              <a:rPr lang="en-GB" sz="1600" baseline="30000" dirty="0"/>
              <a:t>2</a:t>
            </a:r>
            <a:r>
              <a:rPr lang="en-US" sz="1600" baseline="30000" dirty="0"/>
              <a:t>–4</a:t>
            </a:r>
            <a:endParaRPr lang="en-GB" sz="1600" baseline="30000" dirty="0"/>
          </a:p>
          <a:p>
            <a:r>
              <a:rPr lang="en-GB" sz="1600" dirty="0"/>
              <a:t>Currently available data suggest that oncolytic viruses may cause </a:t>
            </a:r>
            <a:r>
              <a:rPr lang="en-GB" sz="1600" b="1" dirty="0">
                <a:solidFill>
                  <a:schemeClr val="accent1"/>
                </a:solidFill>
              </a:rPr>
              <a:t>long-lasting tumor regression</a:t>
            </a:r>
            <a:r>
              <a:rPr lang="en-GB" sz="1600" baseline="30000" dirty="0"/>
              <a:t>5</a:t>
            </a:r>
            <a:r>
              <a:rPr lang="en-GB" sz="1600" dirty="0"/>
              <a:t> through various mechanisms, including </a:t>
            </a:r>
            <a:r>
              <a:rPr lang="en-GB" sz="1600" b="1" dirty="0">
                <a:solidFill>
                  <a:schemeClr val="accent1"/>
                </a:solidFill>
              </a:rPr>
              <a:t>direct tumor lysis</a:t>
            </a:r>
            <a:r>
              <a:rPr lang="en-GB" sz="1600" dirty="0"/>
              <a:t>, by delivering a payload of immunotherapy and </a:t>
            </a:r>
            <a:r>
              <a:rPr lang="en-GB" sz="1600" b="1" dirty="0">
                <a:solidFill>
                  <a:schemeClr val="accent1"/>
                </a:solidFill>
              </a:rPr>
              <a:t>stimulating antitumor immune responses</a:t>
            </a:r>
            <a:r>
              <a:rPr lang="en-GB" sz="1600" baseline="30000" dirty="0"/>
              <a:t>5,6</a:t>
            </a:r>
          </a:p>
          <a:p>
            <a:r>
              <a:rPr lang="en-GB" sz="1600" dirty="0"/>
              <a:t>A number of different tactics with oncolytic viruses are under investigation to optimize potential outcomes with this novel treatment </a:t>
            </a:r>
            <a:r>
              <a:rPr lang="en-GB" sz="1600" dirty="0" smtClean="0"/>
              <a:t>strategy</a:t>
            </a: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B2161-0CA4-4360-81AD-82D3A8C88F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1.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Fountzilas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C, et al.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Oncotarget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2017;8(60):102617–39; 2. Pack GT. AMA Arch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Derm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Syphilol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1950;62(5):694–5; 3. </a:t>
            </a:r>
            <a:r>
              <a:rPr lang="en-GB" sz="700" dirty="0" err="1">
                <a:solidFill>
                  <a:schemeClr val="tx2"/>
                </a:solidFill>
                <a:cs typeface="Arial" panose="020B0604020202020204" pitchFamily="34" charset="0"/>
              </a:rPr>
              <a:t>Talimogene</a:t>
            </a:r>
            <a:r>
              <a:rPr lang="en-GB" sz="7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GB" sz="700" dirty="0" err="1">
                <a:solidFill>
                  <a:schemeClr val="tx2"/>
                </a:solidFill>
                <a:cs typeface="Arial" panose="020B0604020202020204" pitchFamily="34" charset="0"/>
              </a:rPr>
              <a:t>laherparepvec</a:t>
            </a:r>
            <a:r>
              <a:rPr lang="en-GB" sz="700" dirty="0">
                <a:solidFill>
                  <a:schemeClr val="tx2"/>
                </a:solidFill>
                <a:cs typeface="Arial" panose="020B0604020202020204" pitchFamily="34" charset="0"/>
              </a:rPr>
              <a:t> (IMLYGIC) US Prescribing Information, October 2015 (Accessed August 2020); 4. </a:t>
            </a:r>
            <a:r>
              <a:rPr lang="en-GB" sz="700" dirty="0" err="1">
                <a:solidFill>
                  <a:schemeClr val="tx2"/>
                </a:solidFill>
                <a:cs typeface="Arial" panose="020B0604020202020204" pitchFamily="34" charset="0"/>
              </a:rPr>
              <a:t>Talimogene</a:t>
            </a:r>
            <a:r>
              <a:rPr lang="en-GB" sz="7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GB" sz="700" dirty="0" err="1">
                <a:solidFill>
                  <a:schemeClr val="tx2"/>
                </a:solidFill>
                <a:cs typeface="Arial" panose="020B0604020202020204" pitchFamily="34" charset="0"/>
              </a:rPr>
              <a:t>laherparepvec</a:t>
            </a:r>
            <a:r>
              <a:rPr lang="en-GB" sz="700" dirty="0">
                <a:solidFill>
                  <a:schemeClr val="tx2"/>
                </a:solidFill>
                <a:cs typeface="Arial" panose="020B0604020202020204" pitchFamily="34" charset="0"/>
              </a:rPr>
              <a:t> (IMLYGIC) EU Summary of Product Characteristics, August 2019 (Accessed August 2020); </a:t>
            </a:r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</a:rPr>
              <a:t>5. </a:t>
            </a:r>
            <a:r>
              <a:rPr lang="en-GB" dirty="0" err="1">
                <a:solidFill>
                  <a:schemeClr val="tx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Conry</a:t>
            </a:r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RM, et al. Hum </a:t>
            </a:r>
            <a:r>
              <a:rPr lang="en-GB" dirty="0" err="1">
                <a:solidFill>
                  <a:schemeClr val="tx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Vaccin</a:t>
            </a:r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Immunother</a:t>
            </a:r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2018;14(4):839–46; 6.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Kaufmann HL, et al. Nat Rev Drug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Discov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2015;14(9):642–62.</a:t>
            </a:r>
          </a:p>
        </p:txBody>
      </p:sp>
    </p:spTree>
    <p:extLst>
      <p:ext uri="{BB962C8B-B14F-4D97-AF65-F5344CB8AC3E}">
        <p14:creationId xmlns:p14="http://schemas.microsoft.com/office/powerpoint/2010/main" val="20092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DD13B706-24BB-4795-8AFF-A0AAFA0AB28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6816" r="16816"/>
          <a:stretch>
            <a:fillRect/>
          </a:stretch>
        </p:blipFill>
        <p:spPr>
          <a:xfrm>
            <a:off x="4460876" y="1048126"/>
            <a:ext cx="3502602" cy="296732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5F81D89-6C1A-4568-97E0-81384B05B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6" y="274066"/>
            <a:ext cx="8256076" cy="583901"/>
          </a:xfrm>
        </p:spPr>
        <p:txBody>
          <a:bodyPr/>
          <a:lstStyle/>
          <a:p>
            <a:r>
              <a:rPr lang="en-GB" dirty="0"/>
              <a:t>Challenges of oncolytic virus therapy </a:t>
            </a:r>
            <a:br>
              <a:rPr lang="en-GB" dirty="0"/>
            </a:br>
            <a:r>
              <a:rPr lang="en-GB" dirty="0"/>
              <a:t>in clinical practice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9EB480-AC2D-414F-A8E3-4431E5439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725" y="964308"/>
            <a:ext cx="3977921" cy="326405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1600" dirty="0" smtClean="0"/>
              <a:t>Requires </a:t>
            </a:r>
            <a:r>
              <a:rPr lang="en-GB" sz="1600" b="1" dirty="0" smtClean="0">
                <a:solidFill>
                  <a:schemeClr val="accent1"/>
                </a:solidFill>
              </a:rPr>
              <a:t>specialist </a:t>
            </a:r>
            <a:r>
              <a:rPr lang="en-GB" sz="1600" b="1" dirty="0">
                <a:solidFill>
                  <a:schemeClr val="accent1"/>
                </a:solidFill>
              </a:rPr>
              <a:t>knowledge/</a:t>
            </a:r>
            <a:br>
              <a:rPr lang="en-GB" sz="1600" b="1" dirty="0">
                <a:solidFill>
                  <a:schemeClr val="accent1"/>
                </a:solidFill>
              </a:rPr>
            </a:br>
            <a:r>
              <a:rPr lang="en-GB" sz="1600" b="1" dirty="0">
                <a:solidFill>
                  <a:schemeClr val="accent1"/>
                </a:solidFill>
              </a:rPr>
              <a:t>experienced practitioner</a:t>
            </a:r>
            <a:r>
              <a:rPr lang="en-GB" sz="1600" dirty="0"/>
              <a:t> to administer</a:t>
            </a:r>
            <a:r>
              <a:rPr lang="en-GB" sz="1600" baseline="30000" dirty="0"/>
              <a:t>1</a:t>
            </a:r>
          </a:p>
          <a:p>
            <a:pPr>
              <a:spcAft>
                <a:spcPts val="0"/>
              </a:spcAft>
            </a:pPr>
            <a:r>
              <a:rPr lang="en-GB" sz="1600" dirty="0"/>
              <a:t>Therapy is often compromised by </a:t>
            </a:r>
            <a:r>
              <a:rPr lang="en-GB" sz="1600" b="1" dirty="0">
                <a:solidFill>
                  <a:schemeClr val="accent1"/>
                </a:solidFill>
              </a:rPr>
              <a:t>antiviral immune responses, limited </a:t>
            </a:r>
            <a:r>
              <a:rPr lang="en-GB" sz="1600" b="1" dirty="0" smtClean="0">
                <a:solidFill>
                  <a:schemeClr val="accent1"/>
                </a:solidFill>
              </a:rPr>
              <a:t>replication </a:t>
            </a:r>
            <a:r>
              <a:rPr lang="en-GB" sz="1600" b="1" dirty="0">
                <a:solidFill>
                  <a:schemeClr val="accent1"/>
                </a:solidFill>
              </a:rPr>
              <a:t>and spreading</a:t>
            </a:r>
            <a:r>
              <a:rPr lang="en-GB" sz="1600" baseline="30000" dirty="0"/>
              <a:t>2</a:t>
            </a:r>
          </a:p>
          <a:p>
            <a:pPr>
              <a:spcAft>
                <a:spcPts val="0"/>
              </a:spcAft>
            </a:pPr>
            <a:r>
              <a:rPr lang="en-GB" sz="1600" dirty="0"/>
              <a:t>Some tumor cells have residual antiviral responses that may confer </a:t>
            </a:r>
            <a:r>
              <a:rPr lang="en-GB" sz="1600" b="1" dirty="0">
                <a:solidFill>
                  <a:schemeClr val="accent1"/>
                </a:solidFill>
              </a:rPr>
              <a:t>resistance </a:t>
            </a:r>
            <a:br>
              <a:rPr lang="en-GB" sz="1600" b="1" dirty="0">
                <a:solidFill>
                  <a:schemeClr val="accent1"/>
                </a:solidFill>
              </a:rPr>
            </a:br>
            <a:r>
              <a:rPr lang="en-GB" sz="1600" b="1" dirty="0">
                <a:solidFill>
                  <a:schemeClr val="accent1"/>
                </a:solidFill>
              </a:rPr>
              <a:t>to oncolytic viruses</a:t>
            </a:r>
            <a:r>
              <a:rPr lang="en-GB" sz="1600" baseline="30000" dirty="0"/>
              <a:t>3</a:t>
            </a:r>
          </a:p>
          <a:p>
            <a:pPr>
              <a:spcAft>
                <a:spcPts val="0"/>
              </a:spcAft>
            </a:pPr>
            <a:r>
              <a:rPr lang="en-GB" sz="1600" b="1" dirty="0">
                <a:solidFill>
                  <a:schemeClr val="accent1"/>
                </a:solidFill>
              </a:rPr>
              <a:t>Low risk of infections </a:t>
            </a:r>
            <a:r>
              <a:rPr lang="en-GB" sz="1600" dirty="0"/>
              <a:t>to patients, and </a:t>
            </a:r>
            <a:r>
              <a:rPr lang="en-GB" sz="1600" b="1" dirty="0">
                <a:solidFill>
                  <a:schemeClr val="accent1"/>
                </a:solidFill>
              </a:rPr>
              <a:t>transmission</a:t>
            </a:r>
            <a:r>
              <a:rPr lang="en-GB" sz="1600" dirty="0"/>
              <a:t> to HCPs and patients’ families</a:t>
            </a:r>
            <a:r>
              <a:rPr lang="en-GB" sz="1600" baseline="30000" dirty="0"/>
              <a:t>1</a:t>
            </a:r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endParaRPr lang="en-GB" sz="1600" dirty="0"/>
          </a:p>
          <a:p>
            <a:pPr>
              <a:spcAft>
                <a:spcPts val="0"/>
              </a:spcAft>
            </a:pPr>
            <a:endParaRPr lang="en-US" sz="16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4A2D6DC9-1BD8-422D-970F-5BAC33018016}"/>
              </a:ext>
            </a:extLst>
          </p:cNvPr>
          <p:cNvSpPr txBox="1">
            <a:spLocks/>
          </p:cNvSpPr>
          <p:nvPr/>
        </p:nvSpPr>
        <p:spPr>
          <a:xfrm>
            <a:off x="4751388" y="1116708"/>
            <a:ext cx="3852862" cy="3264052"/>
          </a:xfrm>
          <a:prstGeom prst="rect">
            <a:avLst/>
          </a:prstGeom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02D75-D3A2-41B7-9C3A-AB59E7AF9833}"/>
              </a:ext>
            </a:extLst>
          </p:cNvPr>
          <p:cNvSpPr txBox="1"/>
          <p:nvPr/>
        </p:nvSpPr>
        <p:spPr>
          <a:xfrm>
            <a:off x="7234585" y="2847633"/>
            <a:ext cx="1189923" cy="1107996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rtlCol="0">
            <a:spAutoFit/>
          </a:bodyPr>
          <a:lstStyle/>
          <a:p>
            <a:pPr algn="r"/>
            <a:r>
              <a:rPr lang="en-GB" sz="1100" b="1" dirty="0">
                <a:solidFill>
                  <a:schemeClr val="accent6"/>
                </a:solidFill>
                <a:cs typeface="Arial" pitchFamily="34" charset="0"/>
              </a:rPr>
              <a:t>In the era </a:t>
            </a:r>
            <a:br>
              <a:rPr lang="en-GB" sz="1100" b="1" dirty="0">
                <a:solidFill>
                  <a:schemeClr val="accent6"/>
                </a:solidFill>
                <a:cs typeface="Arial" pitchFamily="34" charset="0"/>
              </a:rPr>
            </a:br>
            <a:r>
              <a:rPr lang="en-GB" sz="1100" b="1" dirty="0">
                <a:solidFill>
                  <a:schemeClr val="accent6"/>
                </a:solidFill>
                <a:cs typeface="Arial" pitchFamily="34" charset="0"/>
              </a:rPr>
              <a:t>of COVID-19, patients may </a:t>
            </a:r>
            <a:br>
              <a:rPr lang="en-GB" sz="1100" b="1" dirty="0">
                <a:solidFill>
                  <a:schemeClr val="accent6"/>
                </a:solidFill>
                <a:cs typeface="Arial" pitchFamily="34" charset="0"/>
              </a:rPr>
            </a:br>
            <a:r>
              <a:rPr lang="en-GB" sz="1100" b="1" dirty="0">
                <a:solidFill>
                  <a:schemeClr val="accent6"/>
                </a:solidFill>
                <a:cs typeface="Arial" pitchFamily="34" charset="0"/>
              </a:rPr>
              <a:t>be concerned about treatment with a live virus</a:t>
            </a:r>
            <a:endParaRPr lang="en-US" sz="11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en-GB" dirty="0"/>
              <a:t>HCP, healthcare </a:t>
            </a:r>
            <a:r>
              <a:rPr lang="en-GB" dirty="0" smtClean="0"/>
              <a:t>professional.</a:t>
            </a:r>
          </a:p>
          <a:p>
            <a:r>
              <a:rPr lang="en-GB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</a:t>
            </a:r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en-GB" dirty="0" err="1"/>
              <a:t>Talimogene</a:t>
            </a:r>
            <a:r>
              <a:rPr lang="en-GB" dirty="0"/>
              <a:t> </a:t>
            </a:r>
            <a:r>
              <a:rPr lang="en-GB" dirty="0" err="1"/>
              <a:t>laherparepvec</a:t>
            </a:r>
            <a:r>
              <a:rPr lang="en-GB" dirty="0"/>
              <a:t> (IMLYGIC) EU Summary of Product Characteristics, August 2019 (Accessed August 2020)</a:t>
            </a:r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</a:rPr>
              <a:t>; 2. </a:t>
            </a:r>
            <a:r>
              <a:rPr lang="en-GB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Marchini</a:t>
            </a:r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A, et al. </a:t>
            </a:r>
            <a:r>
              <a:rPr lang="en-GB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Virol</a:t>
            </a:r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J 2015;12:6; 3. Russell SJ, et al. Nat </a:t>
            </a:r>
            <a:r>
              <a:rPr lang="en-GB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Biotechnol</a:t>
            </a:r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2012;30(7):658–70</a:t>
            </a:r>
            <a:r>
              <a:rPr lang="en-GB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40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0C2C-0F9D-46AB-AA67-C2A65838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6" y="274066"/>
            <a:ext cx="8092284" cy="583901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FF9900"/>
                </a:solidFill>
              </a:rPr>
              <a:t>The challenges of antiviral immune responses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DC9A0-864F-0049-A401-1A6F03BFA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726" y="964308"/>
            <a:ext cx="3181874" cy="3264052"/>
          </a:xfrm>
        </p:spPr>
        <p:txBody>
          <a:bodyPr/>
          <a:lstStyle/>
          <a:p>
            <a:r>
              <a:rPr lang="en-GB" sz="1600" dirty="0"/>
              <a:t>Neutralizing antiviral responses may block viral distribution</a:t>
            </a:r>
          </a:p>
          <a:p>
            <a:r>
              <a:rPr lang="en-GB" sz="1600" dirty="0"/>
              <a:t>Direct injection into solid </a:t>
            </a:r>
            <a:r>
              <a:rPr lang="en-GB" sz="1600" dirty="0" err="1"/>
              <a:t>tumors</a:t>
            </a:r>
            <a:r>
              <a:rPr lang="en-GB" sz="1600" dirty="0"/>
              <a:t> </a:t>
            </a:r>
            <a:br>
              <a:rPr lang="en-GB" sz="1600" dirty="0"/>
            </a:br>
            <a:r>
              <a:rPr lang="en-GB" sz="1600" dirty="0"/>
              <a:t>is often the route of </a:t>
            </a:r>
            <a:r>
              <a:rPr lang="en-GB" sz="1600" dirty="0" smtClean="0"/>
              <a:t>choice, as </a:t>
            </a:r>
            <a:r>
              <a:rPr lang="en-GB" sz="1600" dirty="0" err="1" smtClean="0"/>
              <a:t>intratumoral</a:t>
            </a:r>
            <a:r>
              <a:rPr lang="en-GB" sz="1600" dirty="0" smtClean="0"/>
              <a:t> </a:t>
            </a:r>
            <a:r>
              <a:rPr lang="en-GB" sz="1600" dirty="0"/>
              <a:t>injection minimizes host-mediated neutralization</a:t>
            </a:r>
            <a:r>
              <a:rPr lang="en-GB" sz="1600" baseline="30000" dirty="0"/>
              <a:t>1</a:t>
            </a:r>
          </a:p>
          <a:p>
            <a:r>
              <a:rPr lang="en-GB" sz="1600" dirty="0"/>
              <a:t>The goal of current approaches is to </a:t>
            </a:r>
            <a:r>
              <a:rPr lang="en-GB" sz="1600" b="1" dirty="0">
                <a:solidFill>
                  <a:schemeClr val="accent1"/>
                </a:solidFill>
              </a:rPr>
              <a:t>limit viral immunogenicity </a:t>
            </a:r>
            <a:r>
              <a:rPr lang="en-GB" sz="1600" dirty="0"/>
              <a:t>while </a:t>
            </a:r>
            <a:r>
              <a:rPr lang="en-GB" sz="1600" b="1" dirty="0">
                <a:solidFill>
                  <a:schemeClr val="accent1"/>
                </a:solidFill>
              </a:rPr>
              <a:t>promoting tumor cell killing</a:t>
            </a:r>
            <a:r>
              <a:rPr lang="en-GB" sz="1600" baseline="30000" dirty="0"/>
              <a:t>1</a:t>
            </a:r>
            <a:r>
              <a:rPr lang="en-GB" sz="1600" dirty="0"/>
              <a:t> to allow </a:t>
            </a:r>
            <a:r>
              <a:rPr lang="en-GB" sz="1600" b="1" dirty="0">
                <a:solidFill>
                  <a:schemeClr val="accent1"/>
                </a:solidFill>
              </a:rPr>
              <a:t>systemic and repeated administrations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24D035-FA26-4D1A-998C-AC09675D37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Figure adapted </a:t>
            </a:r>
            <a:r>
              <a:rPr lang="en-GB" dirty="0"/>
              <a:t>from </a:t>
            </a:r>
            <a:r>
              <a:rPr lang="en-GB" dirty="0" err="1"/>
              <a:t>Filley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/>
              <a:t>Dey, 2017.</a:t>
            </a:r>
            <a:r>
              <a:rPr lang="en-GB" baseline="30000" dirty="0"/>
              <a:t>2</a:t>
            </a:r>
          </a:p>
          <a:p>
            <a:r>
              <a:rPr lang="en-US" dirty="0"/>
              <a:t>1. Kaufmann HL, et al. Nat Rev Drug </a:t>
            </a:r>
            <a:r>
              <a:rPr lang="en-US" dirty="0" err="1"/>
              <a:t>Discov</a:t>
            </a:r>
            <a:r>
              <a:rPr lang="en-US" dirty="0"/>
              <a:t> 2015;14(9):642–62; 2. </a:t>
            </a:r>
            <a:r>
              <a:rPr lang="en-US" dirty="0" err="1"/>
              <a:t>Filley</a:t>
            </a:r>
            <a:r>
              <a:rPr lang="en-US" dirty="0"/>
              <a:t> AC and Dey M. Front Oncol 2017;7:106.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950D981-FBF3-5645-A15F-07A23169282D}"/>
              </a:ext>
            </a:extLst>
          </p:cNvPr>
          <p:cNvSpPr txBox="1">
            <a:spLocks/>
          </p:cNvSpPr>
          <p:nvPr/>
        </p:nvSpPr>
        <p:spPr>
          <a:xfrm>
            <a:off x="4908806" y="1080133"/>
            <a:ext cx="3309730" cy="515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7013" indent="-227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8788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914400" indent="-2270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84263" indent="-1698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257300" indent="-1730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450"/>
              </a:spcAft>
              <a:buClr>
                <a:srgbClr val="FF9900"/>
              </a:buClr>
              <a:buNone/>
            </a:pPr>
            <a:r>
              <a:rPr lang="en-GB" sz="1200" b="1" dirty="0">
                <a:latin typeface="Arial" panose="020B0604020202020204" pitchFamily="34" charset="0"/>
              </a:rPr>
              <a:t>Immunologic barriers to </a:t>
            </a:r>
            <a:br>
              <a:rPr lang="en-GB" sz="1200" b="1" dirty="0">
                <a:latin typeface="Arial" panose="020B0604020202020204" pitchFamily="34" charset="0"/>
              </a:rPr>
            </a:br>
            <a:r>
              <a:rPr lang="en-GB" sz="1200" b="1" dirty="0">
                <a:latin typeface="Arial" panose="020B0604020202020204" pitchFamily="34" charset="0"/>
              </a:rPr>
              <a:t>successful oncolytic virotherapy</a:t>
            </a:r>
            <a:r>
              <a:rPr lang="en-GB" sz="1200" b="1" baseline="30000" dirty="0"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F8351E6-A72C-034C-AD79-CC5BA1F0F9C9}"/>
              </a:ext>
            </a:extLst>
          </p:cNvPr>
          <p:cNvGrpSpPr/>
          <p:nvPr/>
        </p:nvGrpSpPr>
        <p:grpSpPr>
          <a:xfrm>
            <a:off x="3970556" y="1686792"/>
            <a:ext cx="4741954" cy="1792307"/>
            <a:chOff x="4020327" y="1423420"/>
            <a:chExt cx="4292398" cy="179230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7E05FA3-CBC8-0645-890F-AF213ACD54C8}"/>
                </a:ext>
              </a:extLst>
            </p:cNvPr>
            <p:cNvGrpSpPr/>
            <p:nvPr/>
          </p:nvGrpSpPr>
          <p:grpSpPr>
            <a:xfrm>
              <a:off x="4572000" y="2085822"/>
              <a:ext cx="3740725" cy="467420"/>
              <a:chOff x="4260815" y="3649235"/>
              <a:chExt cx="3572988" cy="338554"/>
            </a:xfrm>
          </p:grpSpPr>
          <p:sp>
            <p:nvSpPr>
              <p:cNvPr id="6" name="Chevron 5">
                <a:extLst>
                  <a:ext uri="{FF2B5EF4-FFF2-40B4-BE49-F238E27FC236}">
                    <a16:creationId xmlns:a16="http://schemas.microsoft.com/office/drawing/2014/main" id="{3DE0D6A8-E7B6-F341-A783-AE855213FC21}"/>
                  </a:ext>
                </a:extLst>
              </p:cNvPr>
              <p:cNvSpPr/>
              <p:nvPr/>
            </p:nvSpPr>
            <p:spPr>
              <a:xfrm>
                <a:off x="4260815" y="3649235"/>
                <a:ext cx="911070" cy="338554"/>
              </a:xfrm>
              <a:prstGeom prst="chevron">
                <a:avLst>
                  <a:gd name="adj" fmla="val 27625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000" b="1" dirty="0">
                    <a:solidFill>
                      <a:schemeClr val="bg1"/>
                    </a:solidFill>
                  </a:rPr>
                  <a:t>Infection of tumor cells</a:t>
                </a:r>
              </a:p>
            </p:txBody>
          </p:sp>
          <p:sp>
            <p:nvSpPr>
              <p:cNvPr id="20" name="Chevron 19">
                <a:extLst>
                  <a:ext uri="{FF2B5EF4-FFF2-40B4-BE49-F238E27FC236}">
                    <a16:creationId xmlns:a16="http://schemas.microsoft.com/office/drawing/2014/main" id="{0DDF9077-C07E-F248-9751-31D5F662A8FA}"/>
                  </a:ext>
                </a:extLst>
              </p:cNvPr>
              <p:cNvSpPr/>
              <p:nvPr/>
            </p:nvSpPr>
            <p:spPr>
              <a:xfrm>
                <a:off x="5135282" y="3649235"/>
                <a:ext cx="898854" cy="338554"/>
              </a:xfrm>
              <a:prstGeom prst="chevron">
                <a:avLst>
                  <a:gd name="adj" fmla="val 27625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000" b="1" dirty="0">
                    <a:solidFill>
                      <a:schemeClr val="bg1"/>
                    </a:solidFill>
                  </a:rPr>
                  <a:t>Viral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GB" sz="1000" b="1" dirty="0">
                    <a:solidFill>
                      <a:schemeClr val="bg1"/>
                    </a:solidFill>
                  </a:rPr>
                  <a:t>replication</a:t>
                </a:r>
              </a:p>
            </p:txBody>
          </p:sp>
          <p:sp>
            <p:nvSpPr>
              <p:cNvPr id="21" name="Chevron 20">
                <a:extLst>
                  <a:ext uri="{FF2B5EF4-FFF2-40B4-BE49-F238E27FC236}">
                    <a16:creationId xmlns:a16="http://schemas.microsoft.com/office/drawing/2014/main" id="{9C4AFE07-3908-E94B-BDA1-DFFC7064B30B}"/>
                  </a:ext>
                </a:extLst>
              </p:cNvPr>
              <p:cNvSpPr/>
              <p:nvPr/>
            </p:nvSpPr>
            <p:spPr>
              <a:xfrm>
                <a:off x="5993138" y="3649235"/>
                <a:ext cx="850865" cy="338400"/>
              </a:xfrm>
              <a:prstGeom prst="chevron">
                <a:avLst>
                  <a:gd name="adj" fmla="val 27625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000" b="1" dirty="0">
                    <a:solidFill>
                      <a:schemeClr val="bg1"/>
                    </a:solidFill>
                  </a:rPr>
                  <a:t>Oncolysis</a:t>
                </a:r>
              </a:p>
            </p:txBody>
          </p:sp>
          <p:sp>
            <p:nvSpPr>
              <p:cNvPr id="22" name="Chevron 21">
                <a:extLst>
                  <a:ext uri="{FF2B5EF4-FFF2-40B4-BE49-F238E27FC236}">
                    <a16:creationId xmlns:a16="http://schemas.microsoft.com/office/drawing/2014/main" id="{EF13DF4C-A0A7-124D-95A7-85C4E28BDC67}"/>
                  </a:ext>
                </a:extLst>
              </p:cNvPr>
              <p:cNvSpPr/>
              <p:nvPr/>
            </p:nvSpPr>
            <p:spPr>
              <a:xfrm>
                <a:off x="6803002" y="3649235"/>
                <a:ext cx="1030801" cy="338554"/>
              </a:xfrm>
              <a:prstGeom prst="chevron">
                <a:avLst>
                  <a:gd name="adj" fmla="val 27625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000" b="1" dirty="0">
                    <a:solidFill>
                      <a:schemeClr val="bg1"/>
                    </a:solidFill>
                  </a:rPr>
                  <a:t>Generation </a:t>
                </a:r>
                <a:br>
                  <a:rPr lang="en-GB" sz="1000" b="1" dirty="0">
                    <a:solidFill>
                      <a:schemeClr val="bg1"/>
                    </a:solidFill>
                  </a:rPr>
                </a:br>
                <a:r>
                  <a:rPr lang="en-GB" sz="1000" b="1" dirty="0">
                    <a:solidFill>
                      <a:schemeClr val="bg1"/>
                    </a:solidFill>
                  </a:rPr>
                  <a:t>of anti-</a:t>
                </a:r>
                <a:r>
                  <a:rPr lang="en-GB" sz="1000" b="1" dirty="0" err="1">
                    <a:solidFill>
                      <a:schemeClr val="bg1"/>
                    </a:solidFill>
                  </a:rPr>
                  <a:t>tumor</a:t>
                </a:r>
                <a:r>
                  <a:rPr lang="en-GB" sz="1000" b="1" dirty="0">
                    <a:solidFill>
                      <a:schemeClr val="bg1"/>
                    </a:solidFill>
                  </a:rPr>
                  <a:t> immunity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D4294A3-CB89-9F4F-8FE8-607B2C1D7633}"/>
                </a:ext>
              </a:extLst>
            </p:cNvPr>
            <p:cNvGrpSpPr/>
            <p:nvPr/>
          </p:nvGrpSpPr>
          <p:grpSpPr>
            <a:xfrm rot="10800000">
              <a:off x="4974985" y="2634468"/>
              <a:ext cx="143874" cy="179845"/>
              <a:chOff x="4572000" y="3501733"/>
              <a:chExt cx="162320" cy="28964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5FB1E04-C966-BF44-A1D7-7A4FEC6496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3160" y="3501733"/>
                <a:ext cx="0" cy="289642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70196F4-1C11-2A46-AA43-0057ABE631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3791375"/>
                <a:ext cx="162320" cy="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36340C7-8FB7-F045-BE9F-A4578F1B1685}"/>
                </a:ext>
              </a:extLst>
            </p:cNvPr>
            <p:cNvGrpSpPr/>
            <p:nvPr/>
          </p:nvGrpSpPr>
          <p:grpSpPr>
            <a:xfrm>
              <a:off x="5911153" y="1833386"/>
              <a:ext cx="143874" cy="179845"/>
              <a:chOff x="4572000" y="3501733"/>
              <a:chExt cx="162320" cy="289642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FC5043-E03E-E84C-AE4B-90223E4F62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3160" y="3501733"/>
                <a:ext cx="0" cy="289642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FD3F016-9ECE-4643-ABAB-6FB009EDC2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3791375"/>
                <a:ext cx="162320" cy="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482841D-A2F4-6346-B751-EAE6C406368F}"/>
                </a:ext>
              </a:extLst>
            </p:cNvPr>
            <p:cNvGrpSpPr/>
            <p:nvPr/>
          </p:nvGrpSpPr>
          <p:grpSpPr>
            <a:xfrm rot="10800000">
              <a:off x="6397848" y="2634468"/>
              <a:ext cx="143874" cy="179845"/>
              <a:chOff x="4948395" y="3501733"/>
              <a:chExt cx="162320" cy="289642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5645608-A8F8-3F4A-9F07-31D03EF1B2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9559" y="3501733"/>
                <a:ext cx="0" cy="289642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EB2553D-FD99-3644-95B7-07D8EB497C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8395" y="3791375"/>
                <a:ext cx="162320" cy="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8FF68FF-F385-AC41-9D44-C950852E8B36}"/>
                </a:ext>
              </a:extLst>
            </p:cNvPr>
            <p:cNvGrpSpPr/>
            <p:nvPr/>
          </p:nvGrpSpPr>
          <p:grpSpPr>
            <a:xfrm>
              <a:off x="7695173" y="1833386"/>
              <a:ext cx="143874" cy="179845"/>
              <a:chOff x="4572000" y="3501733"/>
              <a:chExt cx="162320" cy="289642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96B5864-9B15-FD41-A0D8-1322376090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3160" y="3501733"/>
                <a:ext cx="0" cy="289642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1A68366-9081-AD48-B13A-161D122F72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3791375"/>
                <a:ext cx="162320" cy="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2451DDD-B513-9942-845E-7E4D3C0EA5E2}"/>
                </a:ext>
              </a:extLst>
            </p:cNvPr>
            <p:cNvSpPr txBox="1"/>
            <p:nvPr/>
          </p:nvSpPr>
          <p:spPr>
            <a:xfrm>
              <a:off x="5496394" y="1423420"/>
              <a:ext cx="973392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800" dirty="0">
                  <a:cs typeface="Arial" pitchFamily="34" charset="0"/>
                </a:rPr>
                <a:t>Induction of </a:t>
              </a:r>
              <a:r>
                <a:rPr lang="en-GB" sz="800" dirty="0" smtClean="0">
                  <a:cs typeface="Arial" pitchFamily="34" charset="0"/>
                </a:rPr>
                <a:t>cellular antiviral </a:t>
              </a:r>
              <a:r>
                <a:rPr lang="en-GB" sz="800" dirty="0">
                  <a:cs typeface="Arial" pitchFamily="34" charset="0"/>
                </a:rPr>
                <a:t>responses </a:t>
              </a:r>
              <a:br>
                <a:rPr lang="en-GB" sz="800" dirty="0">
                  <a:cs typeface="Arial" pitchFamily="34" charset="0"/>
                </a:rPr>
              </a:br>
              <a:r>
                <a:rPr lang="en-GB" sz="800" dirty="0" smtClean="0">
                  <a:cs typeface="Arial" pitchFamily="34" charset="0"/>
                </a:rPr>
                <a:t>(type </a:t>
              </a:r>
              <a:r>
                <a:rPr lang="en-GB" sz="800" dirty="0">
                  <a:cs typeface="Arial" pitchFamily="34" charset="0"/>
                </a:rPr>
                <a:t>1 interferons)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B63A724-46BC-714C-8411-95B98723F564}"/>
                </a:ext>
              </a:extLst>
            </p:cNvPr>
            <p:cNvSpPr txBox="1"/>
            <p:nvPr/>
          </p:nvSpPr>
          <p:spPr>
            <a:xfrm>
              <a:off x="4669982" y="2846395"/>
              <a:ext cx="731324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800" dirty="0">
                  <a:cs typeface="Arial" pitchFamily="34" charset="0"/>
                </a:rPr>
                <a:t>Neutralization, opsonization, sequestration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8EEB2A-0F89-F346-AA72-F909CDF4E25E}"/>
                </a:ext>
              </a:extLst>
            </p:cNvPr>
            <p:cNvSpPr txBox="1"/>
            <p:nvPr/>
          </p:nvSpPr>
          <p:spPr>
            <a:xfrm>
              <a:off x="7280414" y="1546531"/>
              <a:ext cx="973392" cy="2462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800" dirty="0" err="1" smtClean="0">
                  <a:cs typeface="Arial" pitchFamily="34" charset="0"/>
                </a:rPr>
                <a:t>Tumor</a:t>
              </a:r>
              <a:r>
                <a:rPr lang="en-GB" sz="800" dirty="0" smtClean="0">
                  <a:cs typeface="Arial" pitchFamily="34" charset="0"/>
                </a:rPr>
                <a:t>-induced immunosuppression</a:t>
              </a:r>
              <a:endParaRPr lang="en-GB" sz="800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174971D-CD46-4347-AF60-35BA5C730716}"/>
                </a:ext>
              </a:extLst>
            </p:cNvPr>
            <p:cNvSpPr txBox="1"/>
            <p:nvPr/>
          </p:nvSpPr>
          <p:spPr>
            <a:xfrm>
              <a:off x="5821994" y="2846395"/>
              <a:ext cx="1295584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800" dirty="0">
                  <a:cs typeface="Arial" pitchFamily="34" charset="0"/>
                </a:rPr>
                <a:t>Premature termination of viral infection by innate immune cell killing of tumor cells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8EA3E30-F0DF-FB44-A10E-E0A5FE10D8A1}"/>
                </a:ext>
              </a:extLst>
            </p:cNvPr>
            <p:cNvSpPr txBox="1"/>
            <p:nvPr/>
          </p:nvSpPr>
          <p:spPr>
            <a:xfrm>
              <a:off x="4020327" y="2200114"/>
              <a:ext cx="564685" cy="2462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1000" b="1" dirty="0">
                  <a:solidFill>
                    <a:schemeClr val="accent1"/>
                  </a:solidFill>
                  <a:cs typeface="Arial" pitchFamily="34" charset="0"/>
                </a:rPr>
                <a:t>Oncolytic virus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2464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85978"/>
            <a:ext cx="8686800" cy="1242433"/>
          </a:xfrm>
        </p:spPr>
        <p:txBody>
          <a:bodyPr/>
          <a:lstStyle/>
          <a:p>
            <a:r>
              <a:rPr lang="en-GB" dirty="0"/>
              <a:t>Oncolytic viruses: </a:t>
            </a:r>
            <a:br>
              <a:rPr lang="en-GB" dirty="0"/>
            </a:br>
            <a:r>
              <a:rPr lang="en-GB" dirty="0"/>
              <a:t>approved and future</a:t>
            </a:r>
            <a:br>
              <a:rPr lang="en-GB" dirty="0"/>
            </a:br>
            <a:r>
              <a:rPr lang="en-GB" dirty="0"/>
              <a:t>therapeutic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93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0C2C-0F9D-46AB-AA67-C2A658388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rgbClr val="FF9900"/>
                </a:solidFill>
              </a:rPr>
              <a:t>Oncolytic viruses and combination therapies under clinical evaluation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A44EE0-920A-3B45-9953-6F35DD0088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GM-CSF, granulocyte macrophage stimulating factor; HSV, herpes simplex virus; T-VEC, </a:t>
            </a:r>
            <a:r>
              <a:rPr lang="en-GB" dirty="0" err="1"/>
              <a:t>talimogene</a:t>
            </a:r>
            <a:r>
              <a:rPr lang="en-GB" dirty="0"/>
              <a:t> </a:t>
            </a:r>
            <a:r>
              <a:rPr lang="en-GB" dirty="0" err="1" smtClean="0"/>
              <a:t>laherparepvec</a:t>
            </a:r>
            <a:r>
              <a:rPr lang="en-GB" dirty="0"/>
              <a:t>; VSV, vesicular stomatitis virus. </a:t>
            </a:r>
          </a:p>
          <a:p>
            <a:r>
              <a:rPr lang="en-GB" dirty="0"/>
              <a:t>1. </a:t>
            </a:r>
            <a:r>
              <a:rPr lang="en-GB" dirty="0" err="1"/>
              <a:t>Talimogene</a:t>
            </a:r>
            <a:r>
              <a:rPr lang="en-GB" dirty="0"/>
              <a:t> </a:t>
            </a:r>
            <a:r>
              <a:rPr lang="en-GB" dirty="0" err="1"/>
              <a:t>laherparepvec</a:t>
            </a:r>
            <a:r>
              <a:rPr lang="en-GB" dirty="0"/>
              <a:t> (IMLYGIC) US Prescribing Information, October 2015 (Accessed August 2020); 2. </a:t>
            </a:r>
            <a:r>
              <a:rPr lang="en-GB" dirty="0" err="1"/>
              <a:t>Talimogene</a:t>
            </a:r>
            <a:r>
              <a:rPr lang="en-GB" dirty="0"/>
              <a:t> </a:t>
            </a:r>
            <a:r>
              <a:rPr lang="en-GB" dirty="0" err="1"/>
              <a:t>laherparepvec</a:t>
            </a:r>
            <a:r>
              <a:rPr lang="en-GB" dirty="0"/>
              <a:t> (IMLYGIC) EU Summary of Product Characteristics, August 2019 (Accessed August 2020); 3. </a:t>
            </a:r>
            <a:r>
              <a:rPr lang="en-GB" dirty="0" err="1"/>
              <a:t>Conry</a:t>
            </a:r>
            <a:r>
              <a:rPr lang="en-GB" dirty="0"/>
              <a:t> RM, et al. Hum </a:t>
            </a:r>
            <a:r>
              <a:rPr lang="en-GB" dirty="0" err="1"/>
              <a:t>Vaccin</a:t>
            </a:r>
            <a:r>
              <a:rPr lang="en-GB" dirty="0"/>
              <a:t> </a:t>
            </a:r>
            <a:r>
              <a:rPr lang="en-GB" dirty="0" err="1"/>
              <a:t>Immunother</a:t>
            </a:r>
            <a:r>
              <a:rPr lang="en-GB" dirty="0"/>
              <a:t> 2018;14(4):839–46; 4. </a:t>
            </a:r>
            <a:r>
              <a:rPr lang="en-GB" dirty="0" err="1"/>
              <a:t>Geletneky</a:t>
            </a:r>
            <a:r>
              <a:rPr lang="en-GB" dirty="0"/>
              <a:t> K, et al. Mol </a:t>
            </a:r>
            <a:r>
              <a:rPr lang="en-GB" dirty="0" err="1"/>
              <a:t>Ther</a:t>
            </a:r>
            <a:r>
              <a:rPr lang="en-GB" dirty="0"/>
              <a:t> 2017;25(12):2620–34; 5. </a:t>
            </a:r>
            <a:r>
              <a:rPr lang="en-GB" dirty="0" err="1"/>
              <a:t>ClinicalTrials.gov</a:t>
            </a:r>
            <a:r>
              <a:rPr lang="en-GB" dirty="0"/>
              <a:t>. NCT03004183. https://</a:t>
            </a:r>
            <a:r>
              <a:rPr lang="en-GB" dirty="0" err="1"/>
              <a:t>clinicaltrials.gov</a:t>
            </a:r>
            <a:r>
              <a:rPr lang="en-GB" dirty="0"/>
              <a:t>/ct2/show/NCT03004183 (Accessed: August 2020); 6. </a:t>
            </a:r>
            <a:r>
              <a:rPr lang="en-GB" dirty="0" err="1"/>
              <a:t>ClinicalTrials.gov</a:t>
            </a:r>
            <a:r>
              <a:rPr lang="en-GB" dirty="0"/>
              <a:t>. NCT01470794. https://clinicaltrials.gov/ct2/show/NCT01470794 (Accessed: August 2020);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7</a:t>
            </a:r>
            <a:r>
              <a:rPr lang="en-GB" dirty="0"/>
              <a:t>. </a:t>
            </a:r>
            <a:r>
              <a:rPr lang="en-GB" dirty="0" err="1"/>
              <a:t>ClinicalTrials.gov</a:t>
            </a:r>
            <a:r>
              <a:rPr lang="en-GB" dirty="0"/>
              <a:t>. NCT00235482. https://</a:t>
            </a:r>
            <a:r>
              <a:rPr lang="en-GB" dirty="0" err="1"/>
              <a:t>clinicaltrials.gov</a:t>
            </a:r>
            <a:r>
              <a:rPr lang="en-GB" dirty="0"/>
              <a:t>/ct2/show/NCT00235482 (Accessed: August 2020); 8. </a:t>
            </a:r>
            <a:r>
              <a:rPr lang="en-GB" dirty="0" err="1"/>
              <a:t>ClinicalTrials.gov</a:t>
            </a:r>
            <a:r>
              <a:rPr lang="en-GB" dirty="0"/>
              <a:t>. NCT02062827. https://clinicaltrials.gov/ct2/show/NCT02062827 (Accessed: August 2020</a:t>
            </a:r>
            <a:r>
              <a:rPr lang="en-GB" dirty="0" smtClean="0"/>
              <a:t>); 9. </a:t>
            </a:r>
            <a:r>
              <a:rPr lang="en-GB" dirty="0"/>
              <a:t>ClinicalTrials.gov. </a:t>
            </a:r>
            <a:r>
              <a:rPr lang="en-GB" dirty="0" smtClean="0"/>
              <a:t>NCT03647163. https</a:t>
            </a:r>
            <a:r>
              <a:rPr lang="en-GB" dirty="0"/>
              <a:t>://</a:t>
            </a:r>
            <a:r>
              <a:rPr lang="en-GB" dirty="0" smtClean="0"/>
              <a:t>clinicaltrials.gov/ct2/show/NCT03647163 (Accessed: November 2020).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53C2171-D06A-4F9B-9815-E9BDAC2FC9B1}"/>
              </a:ext>
            </a:extLst>
          </p:cNvPr>
          <p:cNvSpPr/>
          <p:nvPr/>
        </p:nvSpPr>
        <p:spPr>
          <a:xfrm>
            <a:off x="626579" y="1190897"/>
            <a:ext cx="3348000" cy="2779970"/>
          </a:xfrm>
          <a:prstGeom prst="roundRect">
            <a:avLst>
              <a:gd name="adj" fmla="val 6888"/>
            </a:avLst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936000" rIns="180000" bIns="770050" numCol="1" spcCol="1270" anchor="t" anchorCtr="0">
            <a:noAutofit/>
          </a:bodyPr>
          <a:lstStyle/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1200" dirty="0">
                <a:cs typeface="Arial" panose="020B0604020202020204" pitchFamily="34" charset="0"/>
              </a:rPr>
              <a:t>T-VEC </a:t>
            </a:r>
            <a:r>
              <a:rPr lang="en-US" sz="1200" dirty="0"/>
              <a:t>is a genetically modified HSV</a:t>
            </a:r>
            <a:br>
              <a:rPr lang="en-US" sz="1200" dirty="0"/>
            </a:br>
            <a:r>
              <a:rPr lang="en-US" sz="1200" dirty="0"/>
              <a:t>(cold sore virus), approved in the USA and Europe for the treatment of melanoma</a:t>
            </a:r>
            <a:r>
              <a:rPr lang="en-US" sz="1200" baseline="30000" dirty="0"/>
              <a:t>1,2</a:t>
            </a:r>
          </a:p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GB" sz="1200" dirty="0"/>
              <a:t>Modifications to the virus include deletion of 2 genes (preventing the modified virus overcoming the host’s cell defences and evading the immune system), and addition of the gene for GM-CSF (to stimulate </a:t>
            </a:r>
            <a:br>
              <a:rPr lang="en-GB" sz="1200" dirty="0"/>
            </a:br>
            <a:r>
              <a:rPr lang="en-GB" sz="1200" dirty="0"/>
              <a:t>the host’s antitumor immune system)</a:t>
            </a:r>
            <a:r>
              <a:rPr lang="en-GB" sz="1200" baseline="30000" dirty="0"/>
              <a:t>3</a:t>
            </a:r>
            <a:endParaRPr lang="en-US" sz="1200" baseline="30000" dirty="0"/>
          </a:p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A9F3E0-BE80-4FE6-8A4A-2597B2F17281}"/>
              </a:ext>
            </a:extLst>
          </p:cNvPr>
          <p:cNvSpPr/>
          <p:nvPr/>
        </p:nvSpPr>
        <p:spPr>
          <a:xfrm>
            <a:off x="4747130" y="1190898"/>
            <a:ext cx="3348000" cy="2779969"/>
          </a:xfrm>
          <a:prstGeom prst="roundRect">
            <a:avLst>
              <a:gd name="adj" fmla="val 6600"/>
            </a:avLst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8000" tIns="936000" rIns="288000" bIns="770050" numCol="1" spcCol="1270" anchor="t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US" sz="1200" dirty="0"/>
              <a:t>Numerous oncolytic virus therapies </a:t>
            </a:r>
            <a:br>
              <a:rPr lang="en-US" sz="1200" dirty="0"/>
            </a:br>
            <a:r>
              <a:rPr lang="en-US" sz="1200" dirty="0"/>
              <a:t>are under investigation (including modified parvoviruses, adenoviruses, HSV</a:t>
            </a:r>
            <a:r>
              <a:rPr lang="en-US" sz="1200" dirty="0" smtClean="0"/>
              <a:t>, VSV </a:t>
            </a:r>
            <a:r>
              <a:rPr lang="en-US" sz="1200" dirty="0"/>
              <a:t>and coxsackieviruses) in many different solid tumors, with and without combination partners (such as chemotherapy or </a:t>
            </a:r>
            <a:r>
              <a:rPr lang="en-US" sz="1200" dirty="0" err="1"/>
              <a:t>pembrolizumab</a:t>
            </a:r>
            <a:r>
              <a:rPr lang="en-US" sz="1200" dirty="0"/>
              <a:t>)</a:t>
            </a:r>
            <a:r>
              <a:rPr lang="en-US" sz="1200" baseline="30000" dirty="0"/>
              <a:t>4</a:t>
            </a:r>
            <a:r>
              <a:rPr lang="en-GB" sz="1200" baseline="30000" dirty="0" smtClean="0">
                <a:solidFill>
                  <a:schemeClr val="bg2">
                    <a:lumMod val="75000"/>
                  </a:schemeClr>
                </a:solidFill>
                <a:cs typeface="Arial" panose="020B0604020202020204" pitchFamily="34" charset="0"/>
              </a:rPr>
              <a:t>–</a:t>
            </a:r>
            <a:r>
              <a:rPr lang="en-US" sz="1200" baseline="30000" dirty="0" smtClean="0"/>
              <a:t>9</a:t>
            </a:r>
            <a:endParaRPr lang="en-US" sz="900" dirty="0">
              <a:cs typeface="Arial" panose="020B0604020202020204" pitchFamily="34" charset="0"/>
            </a:endParaRP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394D552C-80A3-48D5-BA87-693221D0B440}"/>
              </a:ext>
            </a:extLst>
          </p:cNvPr>
          <p:cNvSpPr/>
          <p:nvPr/>
        </p:nvSpPr>
        <p:spPr>
          <a:xfrm>
            <a:off x="3758989" y="1562278"/>
            <a:ext cx="1209505" cy="370296"/>
          </a:xfrm>
          <a:prstGeom prst="flowChartPreparation">
            <a:avLst/>
          </a:prstGeom>
          <a:gradFill flip="none" rotWithShape="1">
            <a:gsLst>
              <a:gs pos="70000">
                <a:schemeClr val="accent1"/>
              </a:gs>
              <a:gs pos="36000">
                <a:schemeClr val="accent3"/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F8BF31-E935-0E4E-9428-EE310A1987F3}"/>
              </a:ext>
            </a:extLst>
          </p:cNvPr>
          <p:cNvSpPr/>
          <p:nvPr/>
        </p:nvSpPr>
        <p:spPr>
          <a:xfrm>
            <a:off x="1747383" y="1455039"/>
            <a:ext cx="1106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Currently</a:t>
            </a:r>
            <a:br>
              <a:rPr lang="en-GB" sz="1600" b="1" dirty="0">
                <a:solidFill>
                  <a:schemeClr val="bg1"/>
                </a:solidFill>
              </a:rPr>
            </a:br>
            <a:r>
              <a:rPr lang="en-GB" sz="1600" b="1" dirty="0">
                <a:solidFill>
                  <a:schemeClr val="bg1"/>
                </a:solidFill>
              </a:rPr>
              <a:t>approved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6268A7-D4F5-1D46-92F0-732D005A3A15}"/>
              </a:ext>
            </a:extLst>
          </p:cNvPr>
          <p:cNvSpPr/>
          <p:nvPr/>
        </p:nvSpPr>
        <p:spPr>
          <a:xfrm>
            <a:off x="5695611" y="1455039"/>
            <a:ext cx="1451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Under</a:t>
            </a:r>
            <a:br>
              <a:rPr lang="en-GB" sz="1600" b="1" dirty="0">
                <a:solidFill>
                  <a:schemeClr val="bg1"/>
                </a:solidFill>
              </a:rPr>
            </a:br>
            <a:r>
              <a:rPr lang="en-GB" sz="1600" b="1" dirty="0">
                <a:solidFill>
                  <a:schemeClr val="bg1"/>
                </a:solidFill>
              </a:rPr>
              <a:t>investigation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CDFD1D-6FE8-6348-8D21-BB5BE92715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43"/>
          <a:stretch/>
        </p:blipFill>
        <p:spPr>
          <a:xfrm>
            <a:off x="423520" y="713611"/>
            <a:ext cx="1175178" cy="14624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3AA0DD-DA53-8C4C-84C8-DE0789812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134"/>
          <a:stretch/>
        </p:blipFill>
        <p:spPr>
          <a:xfrm>
            <a:off x="7092926" y="617584"/>
            <a:ext cx="1478285" cy="146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63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Novel therapeutic platforms: VSV-GP</a:t>
            </a:r>
            <a:endParaRPr lang="en-US" dirty="0"/>
          </a:p>
        </p:txBody>
      </p:sp>
      <p:sp>
        <p:nvSpPr>
          <p:cNvPr id="47" name="Content Placeholder 6">
            <a:extLst>
              <a:ext uri="{FF2B5EF4-FFF2-40B4-BE49-F238E27FC236}">
                <a16:creationId xmlns:a16="http://schemas.microsoft.com/office/drawing/2014/main" id="{2E7921C9-72C7-41C7-A486-6E317BF1C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727" y="964308"/>
            <a:ext cx="3230459" cy="326405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</a:rPr>
              <a:t>VSV-GP is a first-in-class</a:t>
            </a:r>
            <a:r>
              <a:rPr lang="en-US" sz="1100" dirty="0"/>
              <a:t> </a:t>
            </a:r>
            <a:r>
              <a:rPr lang="en-US" sz="1100" b="1" dirty="0">
                <a:solidFill>
                  <a:schemeClr val="accent1"/>
                </a:solidFill>
              </a:rPr>
              <a:t>approach </a:t>
            </a:r>
            <a:r>
              <a:rPr lang="en-US" sz="1100" dirty="0"/>
              <a:t>which exhibits promising characteristics for a next-generation oncolytic virus therapy in the clinic</a:t>
            </a:r>
            <a:r>
              <a:rPr lang="en-US" sz="1100" baseline="30000" dirty="0"/>
              <a:t>1</a:t>
            </a:r>
            <a:endParaRPr lang="en-GB" sz="1100" baseline="30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b="1" dirty="0">
                <a:solidFill>
                  <a:schemeClr val="accent1"/>
                </a:solidFill>
              </a:rPr>
              <a:t>Highly specific killing </a:t>
            </a:r>
            <a:r>
              <a:rPr lang="en-GB" sz="1100" dirty="0"/>
              <a:t>of tumor cells is enabled by the defective innate immunity of cancer cells</a:t>
            </a:r>
            <a:r>
              <a:rPr lang="en-GB" sz="1100" baseline="30000" dirty="0"/>
              <a:t>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/>
              <a:t>Activity has been observed preclinically in a </a:t>
            </a:r>
            <a:br>
              <a:rPr lang="en-GB" sz="1100" dirty="0"/>
            </a:br>
            <a:r>
              <a:rPr lang="en-GB" sz="1100" b="1" dirty="0">
                <a:solidFill>
                  <a:srgbClr val="0066CC"/>
                </a:solidFill>
              </a:rPr>
              <a:t>broad spectrum of solid cancer</a:t>
            </a:r>
            <a:r>
              <a:rPr lang="en-GB" sz="1100" dirty="0">
                <a:solidFill>
                  <a:srgbClr val="0066CC"/>
                </a:solidFill>
              </a:rPr>
              <a:t> </a:t>
            </a:r>
            <a:r>
              <a:rPr lang="en-GB" sz="1100" b="1" dirty="0">
                <a:solidFill>
                  <a:srgbClr val="0066CC"/>
                </a:solidFill>
              </a:rPr>
              <a:t>cell types </a:t>
            </a:r>
            <a:r>
              <a:rPr lang="en-GB" sz="1100" dirty="0"/>
              <a:t>(colon, lung, prostate, brain, ovarian and melanoma)</a:t>
            </a:r>
            <a:r>
              <a:rPr lang="en-GB" sz="1100" baseline="30000" dirty="0"/>
              <a:t>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/>
              <a:t>The virus is </a:t>
            </a:r>
            <a:r>
              <a:rPr lang="en-GB" sz="1100" b="1" dirty="0">
                <a:solidFill>
                  <a:schemeClr val="accent1"/>
                </a:solidFill>
              </a:rPr>
              <a:t>non-mutagenic</a:t>
            </a:r>
            <a:r>
              <a:rPr lang="en-GB" sz="1100" dirty="0"/>
              <a:t> and does not </a:t>
            </a:r>
            <a:br>
              <a:rPr lang="en-GB" sz="1100" dirty="0"/>
            </a:br>
            <a:r>
              <a:rPr lang="en-GB" sz="1100" dirty="0"/>
              <a:t>integrate into the host genome</a:t>
            </a:r>
            <a:r>
              <a:rPr lang="en-GB" sz="1100" baseline="30000" dirty="0"/>
              <a:t>2</a:t>
            </a:r>
            <a:endParaRPr lang="en-GB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The viral platform can be </a:t>
            </a:r>
            <a:r>
              <a:rPr lang="en-US" sz="1100" b="1" dirty="0">
                <a:solidFill>
                  <a:srgbClr val="0066CC"/>
                </a:solidFill>
              </a:rPr>
              <a:t>armed with additional therapeutic genes</a:t>
            </a:r>
            <a:r>
              <a:rPr lang="en-US" sz="1100" baseline="30000" dirty="0"/>
              <a:t>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The engineered glycoprotein of VSV-GP allows for </a:t>
            </a:r>
            <a:r>
              <a:rPr lang="en-US" sz="1100" b="1" dirty="0">
                <a:solidFill>
                  <a:srgbClr val="0066CC"/>
                </a:solidFill>
              </a:rPr>
              <a:t>repeated systemic administration</a:t>
            </a:r>
            <a:r>
              <a:rPr lang="en-US" sz="1100" baseline="30000" dirty="0"/>
              <a:t>2</a:t>
            </a:r>
            <a:r>
              <a:rPr lang="en-US" sz="1100" dirty="0"/>
              <a:t> and confers a favorable safety profile without significant neurotoxicity</a:t>
            </a:r>
            <a:r>
              <a:rPr lang="en-GB" sz="1100" baseline="30000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963CF-2280-7F41-956E-341B73BB9E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TME, tumor microenvironment; VSV-GP, vesicular stomatitis virus glycoprotein.</a:t>
            </a:r>
          </a:p>
          <a:p>
            <a:r>
              <a:rPr lang="en-GB" dirty="0"/>
              <a:t>1. </a:t>
            </a:r>
            <a:r>
              <a:rPr lang="en-GB" dirty="0" err="1"/>
              <a:t>Muik</a:t>
            </a:r>
            <a:r>
              <a:rPr lang="en-GB" dirty="0"/>
              <a:t> A, et al. Cancer Res 2014;74(13):3567–78; 2. </a:t>
            </a:r>
            <a:r>
              <a:rPr lang="en-GB" dirty="0" err="1"/>
              <a:t>Tober</a:t>
            </a:r>
            <a:r>
              <a:rPr lang="en-GB" dirty="0"/>
              <a:t> R, et al. J </a:t>
            </a:r>
            <a:r>
              <a:rPr lang="en-GB" dirty="0" err="1"/>
              <a:t>Virol</a:t>
            </a:r>
            <a:r>
              <a:rPr lang="en-GB" dirty="0"/>
              <a:t> 2014;88(9):4897–907.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50157" y="1026982"/>
            <a:ext cx="4786244" cy="3418952"/>
            <a:chOff x="4050157" y="1026982"/>
            <a:chExt cx="4786244" cy="341895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43518D4-3013-F54D-BEFD-6C51DC1D2405}"/>
                </a:ext>
              </a:extLst>
            </p:cNvPr>
            <p:cNvGrpSpPr/>
            <p:nvPr/>
          </p:nvGrpSpPr>
          <p:grpSpPr>
            <a:xfrm>
              <a:off x="4050157" y="1026982"/>
              <a:ext cx="4786244" cy="3418952"/>
              <a:chOff x="4204497" y="1024529"/>
              <a:chExt cx="4786244" cy="3418952"/>
            </a:xfrm>
          </p:grpSpPr>
          <p:pic>
            <p:nvPicPr>
              <p:cNvPr id="34" name="Picture 33" descr="A picture containing food&#10;&#10;Description automatically generated">
                <a:extLst>
                  <a:ext uri="{FF2B5EF4-FFF2-40B4-BE49-F238E27FC236}">
                    <a16:creationId xmlns:a16="http://schemas.microsoft.com/office/drawing/2014/main" id="{81C2F0A8-019A-564E-8214-49F3E618B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4204497" y="1024529"/>
                <a:ext cx="4786244" cy="3418952"/>
              </a:xfrm>
              <a:custGeom>
                <a:avLst/>
                <a:gdLst>
                  <a:gd name="connsiteX0" fmla="*/ 3603469 w 4786244"/>
                  <a:gd name="connsiteY0" fmla="*/ 2925200 h 3418952"/>
                  <a:gd name="connsiteX1" fmla="*/ 3603469 w 4786244"/>
                  <a:gd name="connsiteY1" fmla="*/ 3073174 h 3418952"/>
                  <a:gd name="connsiteX2" fmla="*/ 4192047 w 4786244"/>
                  <a:gd name="connsiteY2" fmla="*/ 3073174 h 3418952"/>
                  <a:gd name="connsiteX3" fmla="*/ 4192047 w 4786244"/>
                  <a:gd name="connsiteY3" fmla="*/ 2925200 h 3418952"/>
                  <a:gd name="connsiteX4" fmla="*/ 2393122 w 4786244"/>
                  <a:gd name="connsiteY4" fmla="*/ 2917611 h 3418952"/>
                  <a:gd name="connsiteX5" fmla="*/ 2393122 w 4786244"/>
                  <a:gd name="connsiteY5" fmla="*/ 3065585 h 3418952"/>
                  <a:gd name="connsiteX6" fmla="*/ 2860286 w 4786244"/>
                  <a:gd name="connsiteY6" fmla="*/ 3065585 h 3418952"/>
                  <a:gd name="connsiteX7" fmla="*/ 2860286 w 4786244"/>
                  <a:gd name="connsiteY7" fmla="*/ 2917611 h 3418952"/>
                  <a:gd name="connsiteX8" fmla="*/ 1558878 w 4786244"/>
                  <a:gd name="connsiteY8" fmla="*/ 2479194 h 3418952"/>
                  <a:gd name="connsiteX9" fmla="*/ 1558878 w 4786244"/>
                  <a:gd name="connsiteY9" fmla="*/ 2726336 h 3418952"/>
                  <a:gd name="connsiteX10" fmla="*/ 2078683 w 4786244"/>
                  <a:gd name="connsiteY10" fmla="*/ 2726336 h 3418952"/>
                  <a:gd name="connsiteX11" fmla="*/ 2078683 w 4786244"/>
                  <a:gd name="connsiteY11" fmla="*/ 2479194 h 3418952"/>
                  <a:gd name="connsiteX12" fmla="*/ 1001133 w 4786244"/>
                  <a:gd name="connsiteY12" fmla="*/ 2439567 h 3418952"/>
                  <a:gd name="connsiteX13" fmla="*/ 1001133 w 4786244"/>
                  <a:gd name="connsiteY13" fmla="*/ 2587541 h 3418952"/>
                  <a:gd name="connsiteX14" fmla="*/ 1206019 w 4786244"/>
                  <a:gd name="connsiteY14" fmla="*/ 2587541 h 3418952"/>
                  <a:gd name="connsiteX15" fmla="*/ 1206019 w 4786244"/>
                  <a:gd name="connsiteY15" fmla="*/ 2439567 h 3418952"/>
                  <a:gd name="connsiteX16" fmla="*/ 2393122 w 4786244"/>
                  <a:gd name="connsiteY16" fmla="*/ 2014594 h 3418952"/>
                  <a:gd name="connsiteX17" fmla="*/ 2393122 w 4786244"/>
                  <a:gd name="connsiteY17" fmla="*/ 2162568 h 3418952"/>
                  <a:gd name="connsiteX18" fmla="*/ 2920440 w 4786244"/>
                  <a:gd name="connsiteY18" fmla="*/ 2162568 h 3418952"/>
                  <a:gd name="connsiteX19" fmla="*/ 2920440 w 4786244"/>
                  <a:gd name="connsiteY19" fmla="*/ 2014594 h 3418952"/>
                  <a:gd name="connsiteX20" fmla="*/ 3588292 w 4786244"/>
                  <a:gd name="connsiteY20" fmla="*/ 2003212 h 3418952"/>
                  <a:gd name="connsiteX21" fmla="*/ 3588292 w 4786244"/>
                  <a:gd name="connsiteY21" fmla="*/ 2151186 h 3418952"/>
                  <a:gd name="connsiteX22" fmla="*/ 4224478 w 4786244"/>
                  <a:gd name="connsiteY22" fmla="*/ 2151186 h 3418952"/>
                  <a:gd name="connsiteX23" fmla="*/ 4224478 w 4786244"/>
                  <a:gd name="connsiteY23" fmla="*/ 2003212 h 3418952"/>
                  <a:gd name="connsiteX24" fmla="*/ 2507426 w 4786244"/>
                  <a:gd name="connsiteY24" fmla="*/ 988077 h 3418952"/>
                  <a:gd name="connsiteX25" fmla="*/ 2507426 w 4786244"/>
                  <a:gd name="connsiteY25" fmla="*/ 1136051 h 3418952"/>
                  <a:gd name="connsiteX26" fmla="*/ 2860286 w 4786244"/>
                  <a:gd name="connsiteY26" fmla="*/ 1136051 h 3418952"/>
                  <a:gd name="connsiteX27" fmla="*/ 2860286 w 4786244"/>
                  <a:gd name="connsiteY27" fmla="*/ 988077 h 3418952"/>
                  <a:gd name="connsiteX28" fmla="*/ 1558878 w 4786244"/>
                  <a:gd name="connsiteY28" fmla="*/ 957725 h 3418952"/>
                  <a:gd name="connsiteX29" fmla="*/ 1558878 w 4786244"/>
                  <a:gd name="connsiteY29" fmla="*/ 1105699 h 3418952"/>
                  <a:gd name="connsiteX30" fmla="*/ 2129360 w 4786244"/>
                  <a:gd name="connsiteY30" fmla="*/ 1105699 h 3418952"/>
                  <a:gd name="connsiteX31" fmla="*/ 2129360 w 4786244"/>
                  <a:gd name="connsiteY31" fmla="*/ 957725 h 3418952"/>
                  <a:gd name="connsiteX32" fmla="*/ 1001133 w 4786244"/>
                  <a:gd name="connsiteY32" fmla="*/ 948450 h 3418952"/>
                  <a:gd name="connsiteX33" fmla="*/ 1001133 w 4786244"/>
                  <a:gd name="connsiteY33" fmla="*/ 1096424 h 3418952"/>
                  <a:gd name="connsiteX34" fmla="*/ 1206019 w 4786244"/>
                  <a:gd name="connsiteY34" fmla="*/ 1096424 h 3418952"/>
                  <a:gd name="connsiteX35" fmla="*/ 1206019 w 4786244"/>
                  <a:gd name="connsiteY35" fmla="*/ 948450 h 3418952"/>
                  <a:gd name="connsiteX36" fmla="*/ 0 w 4786244"/>
                  <a:gd name="connsiteY36" fmla="*/ 0 h 3418952"/>
                  <a:gd name="connsiteX37" fmla="*/ 4786244 w 4786244"/>
                  <a:gd name="connsiteY37" fmla="*/ 0 h 3418952"/>
                  <a:gd name="connsiteX38" fmla="*/ 4786244 w 4786244"/>
                  <a:gd name="connsiteY38" fmla="*/ 3418952 h 3418952"/>
                  <a:gd name="connsiteX39" fmla="*/ 0 w 4786244"/>
                  <a:gd name="connsiteY39" fmla="*/ 3418952 h 341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786244" h="3418952">
                    <a:moveTo>
                      <a:pt x="3603469" y="2925200"/>
                    </a:moveTo>
                    <a:lnTo>
                      <a:pt x="3603469" y="3073174"/>
                    </a:lnTo>
                    <a:lnTo>
                      <a:pt x="4192047" y="3073174"/>
                    </a:lnTo>
                    <a:lnTo>
                      <a:pt x="4192047" y="2925200"/>
                    </a:lnTo>
                    <a:close/>
                    <a:moveTo>
                      <a:pt x="2393122" y="2917611"/>
                    </a:moveTo>
                    <a:lnTo>
                      <a:pt x="2393122" y="3065585"/>
                    </a:lnTo>
                    <a:lnTo>
                      <a:pt x="2860286" y="3065585"/>
                    </a:lnTo>
                    <a:lnTo>
                      <a:pt x="2860286" y="2917611"/>
                    </a:lnTo>
                    <a:close/>
                    <a:moveTo>
                      <a:pt x="1558878" y="2479194"/>
                    </a:moveTo>
                    <a:lnTo>
                      <a:pt x="1558878" y="2726336"/>
                    </a:lnTo>
                    <a:lnTo>
                      <a:pt x="2078683" y="2726336"/>
                    </a:lnTo>
                    <a:lnTo>
                      <a:pt x="2078683" y="2479194"/>
                    </a:lnTo>
                    <a:close/>
                    <a:moveTo>
                      <a:pt x="1001133" y="2439567"/>
                    </a:moveTo>
                    <a:lnTo>
                      <a:pt x="1001133" y="2587541"/>
                    </a:lnTo>
                    <a:lnTo>
                      <a:pt x="1206019" y="2587541"/>
                    </a:lnTo>
                    <a:lnTo>
                      <a:pt x="1206019" y="2439567"/>
                    </a:lnTo>
                    <a:close/>
                    <a:moveTo>
                      <a:pt x="2393122" y="2014594"/>
                    </a:moveTo>
                    <a:lnTo>
                      <a:pt x="2393122" y="2162568"/>
                    </a:lnTo>
                    <a:lnTo>
                      <a:pt x="2920440" y="2162568"/>
                    </a:lnTo>
                    <a:lnTo>
                      <a:pt x="2920440" y="2014594"/>
                    </a:lnTo>
                    <a:close/>
                    <a:moveTo>
                      <a:pt x="3588292" y="2003212"/>
                    </a:moveTo>
                    <a:lnTo>
                      <a:pt x="3588292" y="2151186"/>
                    </a:lnTo>
                    <a:lnTo>
                      <a:pt x="4224478" y="2151186"/>
                    </a:lnTo>
                    <a:lnTo>
                      <a:pt x="4224478" y="2003212"/>
                    </a:lnTo>
                    <a:close/>
                    <a:moveTo>
                      <a:pt x="2507426" y="988077"/>
                    </a:moveTo>
                    <a:lnTo>
                      <a:pt x="2507426" y="1136051"/>
                    </a:lnTo>
                    <a:lnTo>
                      <a:pt x="2860286" y="1136051"/>
                    </a:lnTo>
                    <a:lnTo>
                      <a:pt x="2860286" y="988077"/>
                    </a:lnTo>
                    <a:close/>
                    <a:moveTo>
                      <a:pt x="1558878" y="957725"/>
                    </a:moveTo>
                    <a:lnTo>
                      <a:pt x="1558878" y="1105699"/>
                    </a:lnTo>
                    <a:lnTo>
                      <a:pt x="2129360" y="1105699"/>
                    </a:lnTo>
                    <a:lnTo>
                      <a:pt x="2129360" y="957725"/>
                    </a:lnTo>
                    <a:close/>
                    <a:moveTo>
                      <a:pt x="1001133" y="948450"/>
                    </a:moveTo>
                    <a:lnTo>
                      <a:pt x="1001133" y="1096424"/>
                    </a:lnTo>
                    <a:lnTo>
                      <a:pt x="1206019" y="1096424"/>
                    </a:lnTo>
                    <a:lnTo>
                      <a:pt x="1206019" y="948450"/>
                    </a:lnTo>
                    <a:close/>
                    <a:moveTo>
                      <a:pt x="0" y="0"/>
                    </a:moveTo>
                    <a:lnTo>
                      <a:pt x="4786244" y="0"/>
                    </a:lnTo>
                    <a:lnTo>
                      <a:pt x="4786244" y="3418952"/>
                    </a:lnTo>
                    <a:lnTo>
                      <a:pt x="0" y="3418952"/>
                    </a:lnTo>
                    <a:close/>
                  </a:path>
                </a:pathLst>
              </a:cu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15B836-9A2C-428F-9EBB-CAA0FDEDDC9A}"/>
                  </a:ext>
                </a:extLst>
              </p:cNvPr>
              <p:cNvSpPr txBox="1"/>
              <p:nvPr/>
            </p:nvSpPr>
            <p:spPr>
              <a:xfrm>
                <a:off x="4282289" y="1674062"/>
                <a:ext cx="353085" cy="24622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txBody>
              <a:bodyPr wrap="square" lIns="45720" rIns="45720" rtlCol="0">
                <a:spAutoFit/>
              </a:bodyPr>
              <a:lstStyle/>
              <a:p>
                <a:r>
                  <a:rPr lang="en-GB" sz="500" dirty="0">
                    <a:cs typeface="Arial" pitchFamily="34" charset="0"/>
                  </a:rPr>
                  <a:t>Gene cargo</a:t>
                </a:r>
                <a:endParaRPr lang="en-US" sz="500" dirty="0"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1C14FA-2273-492B-B7C1-56EA9009B406}"/>
                  </a:ext>
                </a:extLst>
              </p:cNvPr>
              <p:cNvSpPr txBox="1"/>
              <p:nvPr/>
            </p:nvSpPr>
            <p:spPr>
              <a:xfrm>
                <a:off x="4350882" y="2427555"/>
                <a:ext cx="739556" cy="246221"/>
              </a:xfrm>
              <a:prstGeom prst="rect">
                <a:avLst/>
              </a:prstGeom>
              <a:solidFill>
                <a:srgbClr val="F4A81E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45720" rIns="45720" rtlCol="0">
                <a:spAutoFit/>
              </a:bodyPr>
              <a:lstStyle/>
              <a:p>
                <a:pPr algn="ctr"/>
                <a:r>
                  <a:rPr lang="en-GB" sz="500" b="1" dirty="0">
                    <a:solidFill>
                      <a:schemeClr val="bg1"/>
                    </a:solidFill>
                    <a:cs typeface="Arial" pitchFamily="34" charset="0"/>
                  </a:rPr>
                  <a:t>VSV-GP-gene cargo </a:t>
                </a:r>
              </a:p>
              <a:p>
                <a:pPr algn="ctr"/>
                <a:r>
                  <a:rPr lang="en-GB" sz="500" b="1" dirty="0">
                    <a:solidFill>
                      <a:schemeClr val="bg1"/>
                    </a:solidFill>
                    <a:cs typeface="Arial" pitchFamily="34" charset="0"/>
                  </a:rPr>
                  <a:t>oncolytic virus</a:t>
                </a:r>
                <a:endParaRPr lang="en-US" sz="5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B12032F-199B-4B71-B5AC-E87FBBC02842}"/>
                  </a:ext>
                </a:extLst>
              </p:cNvPr>
              <p:cNvSpPr txBox="1"/>
              <p:nvPr/>
            </p:nvSpPr>
            <p:spPr>
              <a:xfrm>
                <a:off x="5695751" y="3459312"/>
                <a:ext cx="661383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algn="ctr">
                  <a:defRPr sz="500" b="1"/>
                </a:lvl1pPr>
              </a:lstStyle>
              <a:p>
                <a:r>
                  <a:rPr lang="en-GB" dirty="0"/>
                  <a:t>Productive virus replication and expression of gene cargo protein</a:t>
                </a:r>
                <a:endParaRPr lang="en-US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CC60FC2-3911-47C4-A1A4-25B3392630DE}"/>
                  </a:ext>
                </a:extLst>
              </p:cNvPr>
              <p:cNvSpPr txBox="1"/>
              <p:nvPr/>
            </p:nvSpPr>
            <p:spPr>
              <a:xfrm>
                <a:off x="6623436" y="3942140"/>
                <a:ext cx="486409" cy="23083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algn="ctr">
                  <a:defRPr sz="500" b="1"/>
                </a:lvl1pPr>
              </a:lstStyle>
              <a:p>
                <a:r>
                  <a:rPr lang="en-GB" dirty="0"/>
                  <a:t>Secretion of gene cargo product</a:t>
                </a:r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4233B7-BBF1-9042-92EF-DCAA839C0841}"/>
                  </a:ext>
                </a:extLst>
              </p:cNvPr>
              <p:cNvSpPr/>
              <p:nvPr/>
            </p:nvSpPr>
            <p:spPr>
              <a:xfrm>
                <a:off x="5837279" y="1987362"/>
                <a:ext cx="485710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500" b="1" dirty="0"/>
                  <a:t>Non-productive </a:t>
                </a:r>
                <a:br>
                  <a:rPr lang="en-GB" sz="500" b="1" dirty="0"/>
                </a:br>
                <a:r>
                  <a:rPr lang="en-GB" sz="500" b="1" dirty="0"/>
                  <a:t>viral replication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44B5D85-1570-8F40-997B-C34D6F145098}"/>
                  </a:ext>
                </a:extLst>
              </p:cNvPr>
              <p:cNvSpPr/>
              <p:nvPr/>
            </p:nvSpPr>
            <p:spPr>
              <a:xfrm>
                <a:off x="6714870" y="1987362"/>
                <a:ext cx="352661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500" b="1" dirty="0"/>
                  <a:t>Healthy cell</a:t>
                </a:r>
                <a:br>
                  <a:rPr lang="en-GB" sz="500" b="1" dirty="0"/>
                </a:br>
                <a:r>
                  <a:rPr lang="en-GB" sz="500" b="1" dirty="0"/>
                  <a:t>protected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1E6188C-3404-1547-816A-E39F04D685E2}"/>
                  </a:ext>
                </a:extLst>
              </p:cNvPr>
              <p:cNvSpPr/>
              <p:nvPr/>
            </p:nvSpPr>
            <p:spPr>
              <a:xfrm>
                <a:off x="6714870" y="3061504"/>
                <a:ext cx="322204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500" b="1" dirty="0"/>
                  <a:t>Tumor cell</a:t>
                </a:r>
                <a:br>
                  <a:rPr lang="en-GB" sz="500" b="1" dirty="0"/>
                </a:br>
                <a:r>
                  <a:rPr lang="en-GB" sz="500" b="1" dirty="0"/>
                  <a:t>killing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F697BF4-88F0-0B41-8949-A0FD7CE879EE}"/>
                  </a:ext>
                </a:extLst>
              </p:cNvPr>
              <p:cNvSpPr/>
              <p:nvPr/>
            </p:nvSpPr>
            <p:spPr>
              <a:xfrm>
                <a:off x="7893060" y="3957867"/>
                <a:ext cx="612347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500" b="1" dirty="0"/>
                  <a:t>Systemic anti-</a:t>
                </a:r>
                <a:r>
                  <a:rPr lang="en-GB" sz="500" b="1" dirty="0" err="1"/>
                  <a:t>tumor</a:t>
                </a:r>
                <a:r>
                  <a:rPr lang="en-GB" sz="500" b="1" dirty="0"/>
                  <a:t/>
                </a:r>
                <a:br>
                  <a:rPr lang="en-GB" sz="500" b="1" dirty="0"/>
                </a:br>
                <a:r>
                  <a:rPr lang="en-GB" sz="500" b="1" dirty="0"/>
                  <a:t>immune response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7119818-C45F-5C4B-88A8-A8BD1E38CAE4}"/>
                  </a:ext>
                </a:extLst>
              </p:cNvPr>
              <p:cNvSpPr/>
              <p:nvPr/>
            </p:nvSpPr>
            <p:spPr>
              <a:xfrm>
                <a:off x="5251539" y="2001478"/>
                <a:ext cx="163507" cy="769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500" b="1" dirty="0"/>
                  <a:t>Entry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20A9BFE-5261-9543-8C0D-EA2CC070FD5D}"/>
                  </a:ext>
                </a:extLst>
              </p:cNvPr>
              <p:cNvSpPr/>
              <p:nvPr/>
            </p:nvSpPr>
            <p:spPr>
              <a:xfrm>
                <a:off x="5139433" y="3480251"/>
                <a:ext cx="163507" cy="769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500" b="1" dirty="0"/>
                  <a:t>Entry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6F4EF90-37AC-3F49-8F83-703754C9F7A2}"/>
                  </a:ext>
                </a:extLst>
              </p:cNvPr>
              <p:cNvSpPr/>
              <p:nvPr/>
            </p:nvSpPr>
            <p:spPr>
              <a:xfrm>
                <a:off x="7813477" y="3020117"/>
                <a:ext cx="653440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sz="500" b="1" dirty="0"/>
                  <a:t>Virus spread to additional tumor cells</a:t>
                </a: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5079470" y="1998826"/>
              <a:ext cx="161514" cy="85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 err="1" smtClean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89330" y="3478518"/>
              <a:ext cx="161514" cy="85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0">
              <a:spAutoFit/>
            </a:bodyPr>
            <a:lstStyle/>
            <a:p>
              <a:pPr algn="ctr"/>
              <a:endParaRPr lang="en-US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883433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49594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0C2C-0F9D-46AB-AA67-C2A658388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400D1-67C9-4A9C-8E5B-F57FBD29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7" y="968010"/>
            <a:ext cx="7215995" cy="257762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1400" dirty="0"/>
              <a:t>O</a:t>
            </a:r>
            <a:r>
              <a:rPr lang="en-US" sz="1400" dirty="0"/>
              <a:t>ncolytic viruses represent </a:t>
            </a:r>
            <a:r>
              <a:rPr lang="en-US" sz="1400" dirty="0" smtClean="0"/>
              <a:t>a potential </a:t>
            </a:r>
            <a:r>
              <a:rPr lang="en-US" sz="1400" b="1" dirty="0">
                <a:solidFill>
                  <a:schemeClr val="accent1"/>
                </a:solidFill>
              </a:rPr>
              <a:t>novel class of immunologic treatment </a:t>
            </a:r>
            <a:r>
              <a:rPr lang="en-US" sz="1400" dirty="0"/>
              <a:t>for solid tumors, </a:t>
            </a:r>
            <a:r>
              <a:rPr lang="en-US" sz="1400" dirty="0" smtClean="0"/>
              <a:t>designed to </a:t>
            </a:r>
            <a:r>
              <a:rPr lang="en-US" sz="1400" b="1" dirty="0">
                <a:solidFill>
                  <a:schemeClr val="accent1"/>
                </a:solidFill>
              </a:rPr>
              <a:t>kill cancer cells while sparing healthy cells</a:t>
            </a:r>
            <a:r>
              <a:rPr lang="en-US" sz="1400" baseline="30000" dirty="0"/>
              <a:t>1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They act through </a:t>
            </a:r>
            <a:r>
              <a:rPr lang="en-US" sz="1400" b="1" dirty="0">
                <a:solidFill>
                  <a:schemeClr val="accent1"/>
                </a:solidFill>
              </a:rPr>
              <a:t>multiple mechanisms, </a:t>
            </a:r>
            <a:r>
              <a:rPr lang="en-US" sz="1400" dirty="0"/>
              <a:t>both locally </a:t>
            </a:r>
            <a:r>
              <a:rPr lang="en-US" sz="1400" dirty="0" smtClean="0"/>
              <a:t>within </a:t>
            </a:r>
            <a:r>
              <a:rPr lang="en-US" sz="1400" dirty="0"/>
              <a:t>the tumor and with the potential to </a:t>
            </a:r>
            <a:r>
              <a:rPr lang="en-US" sz="1400" b="1" dirty="0">
                <a:solidFill>
                  <a:schemeClr val="accent1"/>
                </a:solidFill>
              </a:rPr>
              <a:t>induce systemic immunity </a:t>
            </a:r>
            <a:r>
              <a:rPr lang="en-US" sz="1400" dirty="0"/>
              <a:t>against the tumor</a:t>
            </a:r>
            <a:r>
              <a:rPr lang="en-US" sz="1400" baseline="30000" dirty="0"/>
              <a:t>2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Oncolytic viruses </a:t>
            </a:r>
            <a:r>
              <a:rPr lang="en-US" sz="1400" dirty="0" smtClean="0"/>
              <a:t>may </a:t>
            </a:r>
            <a:r>
              <a:rPr lang="en-US" sz="1400" dirty="0"/>
              <a:t>be combined with currently available and developmental therapies (e.g. anticancer vaccines), with possible </a:t>
            </a:r>
            <a:r>
              <a:rPr lang="en-US" sz="1400" b="1" dirty="0">
                <a:solidFill>
                  <a:schemeClr val="accent1"/>
                </a:solidFill>
              </a:rPr>
              <a:t>additive or synergistic effects</a:t>
            </a:r>
            <a:r>
              <a:rPr lang="en-US" sz="1400" baseline="30000" dirty="0"/>
              <a:t>3–9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Various virus platforms employ </a:t>
            </a:r>
            <a:r>
              <a:rPr lang="en-US" sz="1400" b="1" dirty="0">
                <a:solidFill>
                  <a:schemeClr val="accent1"/>
                </a:solidFill>
              </a:rPr>
              <a:t>different viruses and genetic modifications </a:t>
            </a:r>
            <a:r>
              <a:rPr lang="en-US" sz="1400" dirty="0" smtClean="0"/>
              <a:t>that may potentially target </a:t>
            </a:r>
            <a:r>
              <a:rPr lang="en-US" sz="1400" dirty="0"/>
              <a:t>specific tumor types, deliver therapeutic payloads, protect the virus from the immune response and enhance tumor killing activity</a:t>
            </a:r>
            <a:r>
              <a:rPr lang="en-US" sz="1400" baseline="30000" dirty="0"/>
              <a:t>1,5,10,11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The </a:t>
            </a:r>
            <a:r>
              <a:rPr lang="en-US" sz="1400" b="1" dirty="0">
                <a:solidFill>
                  <a:schemeClr val="accent1"/>
                </a:solidFill>
              </a:rPr>
              <a:t>numerous virus platforms in development </a:t>
            </a:r>
            <a:r>
              <a:rPr lang="en-US" sz="1400" dirty="0"/>
              <a:t>are testament to the growing interest in this new therapeutic option</a:t>
            </a:r>
            <a:r>
              <a:rPr lang="en-US" sz="1400" baseline="30000" dirty="0"/>
              <a:t>12–16</a:t>
            </a:r>
          </a:p>
          <a:p>
            <a:pPr>
              <a:spcAft>
                <a:spcPts val="0"/>
              </a:spcAft>
            </a:pPr>
            <a:endParaRPr lang="en-US" sz="1400" dirty="0"/>
          </a:p>
          <a:p>
            <a:pPr>
              <a:spcAft>
                <a:spcPts val="0"/>
              </a:spcAft>
            </a:pP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BF2AF-FAC5-BF44-8DD3-98CDD8689E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4397375"/>
            <a:ext cx="7846083" cy="301374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Fountzilas</a:t>
            </a:r>
            <a:r>
              <a:rPr lang="en-GB" dirty="0"/>
              <a:t> C, et al. </a:t>
            </a:r>
            <a:r>
              <a:rPr lang="en-GB" dirty="0" err="1"/>
              <a:t>Oncotarget</a:t>
            </a:r>
            <a:r>
              <a:rPr lang="en-GB" dirty="0"/>
              <a:t> 2017;8(60):102617–39; 2. Kaufmann HL, et al. Nat Rev Drug </a:t>
            </a:r>
            <a:r>
              <a:rPr lang="en-GB" dirty="0" err="1"/>
              <a:t>Discov</a:t>
            </a:r>
            <a:r>
              <a:rPr lang="en-GB" dirty="0"/>
              <a:t> 2015;14(9):642–62; 3. Lawler SE, et al. JAMA Oncol 2017;3(6):841–49; 4. Martin NT, Bell JC. Mol </a:t>
            </a:r>
            <a:r>
              <a:rPr lang="en-GB" dirty="0" err="1"/>
              <a:t>Ther</a:t>
            </a:r>
            <a:r>
              <a:rPr lang="en-GB" dirty="0"/>
              <a:t> 2018;26(6):1414–22; 5. Russell SJ, et al. Nat </a:t>
            </a:r>
            <a:r>
              <a:rPr lang="en-GB" dirty="0" err="1"/>
              <a:t>Biotechnol</a:t>
            </a:r>
            <a:r>
              <a:rPr lang="en-GB" dirty="0"/>
              <a:t> 2012;30(7):658–70; 6. Tomita Y, et al. Mol Cancer </a:t>
            </a:r>
            <a:r>
              <a:rPr lang="en-GB" dirty="0" err="1"/>
              <a:t>Ther</a:t>
            </a:r>
            <a:r>
              <a:rPr lang="en-GB" dirty="0"/>
              <a:t> 2019;18(8):1418–29; 7. </a:t>
            </a:r>
            <a:r>
              <a:rPr lang="en-GB" dirty="0" err="1"/>
              <a:t>Hemminki</a:t>
            </a:r>
            <a:r>
              <a:rPr lang="en-GB" dirty="0"/>
              <a:t> O, et al. J </a:t>
            </a:r>
            <a:r>
              <a:rPr lang="en-GB" dirty="0" err="1"/>
              <a:t>Hematol</a:t>
            </a:r>
            <a:r>
              <a:rPr lang="en-GB" dirty="0"/>
              <a:t> Oncol 2020;13(1):84; 8. Kon T, et al. TCR 2012;1(1):6–14; 9. Chung S-M, et al. Gene </a:t>
            </a:r>
            <a:r>
              <a:rPr lang="en-GB" dirty="0" err="1"/>
              <a:t>Ther</a:t>
            </a:r>
            <a:r>
              <a:rPr lang="en-GB" dirty="0"/>
              <a:t> 2002;9(1):75–80; 10. Melzer MK, et al. Biomedicines 2017;5(1):8; 11. </a:t>
            </a:r>
            <a:r>
              <a:rPr lang="en-GB" dirty="0" err="1"/>
              <a:t>Maroun</a:t>
            </a:r>
            <a:r>
              <a:rPr lang="en-GB" dirty="0"/>
              <a:t> J, et al. Future </a:t>
            </a:r>
            <a:r>
              <a:rPr lang="en-GB" dirty="0" err="1"/>
              <a:t>Virol</a:t>
            </a:r>
            <a:r>
              <a:rPr lang="en-GB" dirty="0"/>
              <a:t> 2017;12(4):193–213; </a:t>
            </a:r>
            <a:br>
              <a:rPr lang="en-GB" dirty="0"/>
            </a:br>
            <a:r>
              <a:rPr lang="en-GB" dirty="0"/>
              <a:t>12. </a:t>
            </a:r>
            <a:r>
              <a:rPr lang="en-GB" dirty="0" err="1"/>
              <a:t>Geletneky</a:t>
            </a:r>
            <a:r>
              <a:rPr lang="en-GB" dirty="0"/>
              <a:t> K, et al. Mol </a:t>
            </a:r>
            <a:r>
              <a:rPr lang="en-GB" dirty="0" err="1"/>
              <a:t>Ther</a:t>
            </a:r>
            <a:r>
              <a:rPr lang="en-GB" dirty="0"/>
              <a:t> 2017;25(12):2620–34; 13. </a:t>
            </a:r>
            <a:r>
              <a:rPr lang="en-GB" dirty="0" err="1"/>
              <a:t>ClinicalTrials.gov</a:t>
            </a:r>
            <a:r>
              <a:rPr lang="en-GB" dirty="0"/>
              <a:t>. NCT03004183. https://</a:t>
            </a:r>
            <a:r>
              <a:rPr lang="en-GB" dirty="0" err="1"/>
              <a:t>clinicaltrials.gov</a:t>
            </a:r>
            <a:r>
              <a:rPr lang="en-GB" dirty="0"/>
              <a:t>/ct2/show/NCT03004183 (Accessed: August 2020); 14. </a:t>
            </a:r>
            <a:r>
              <a:rPr lang="en-GB" dirty="0" err="1"/>
              <a:t>ClinicalTrials.gov</a:t>
            </a:r>
            <a:r>
              <a:rPr lang="en-GB" dirty="0"/>
              <a:t>. NCT01470794. https://</a:t>
            </a:r>
            <a:r>
              <a:rPr lang="en-GB" dirty="0" err="1"/>
              <a:t>clinicaltrials.gov</a:t>
            </a:r>
            <a:r>
              <a:rPr lang="en-GB" dirty="0"/>
              <a:t>/ct2/show/NCT01470794 (Accessed: August 2020); 15. </a:t>
            </a:r>
            <a:r>
              <a:rPr lang="en-GB" dirty="0" err="1"/>
              <a:t>ClinicalTrials.gov</a:t>
            </a:r>
            <a:r>
              <a:rPr lang="en-GB" dirty="0"/>
              <a:t>. NCT00235482. https://</a:t>
            </a:r>
            <a:r>
              <a:rPr lang="en-GB" dirty="0" err="1"/>
              <a:t>clinicaltrials.gov</a:t>
            </a:r>
            <a:r>
              <a:rPr lang="en-GB" dirty="0"/>
              <a:t>/ct2/show/NCT00235482 (Accessed: August 2020); 16. </a:t>
            </a:r>
            <a:r>
              <a:rPr lang="en-GB" dirty="0" err="1"/>
              <a:t>ClinicalTrials.gov</a:t>
            </a:r>
            <a:r>
              <a:rPr lang="en-GB" dirty="0"/>
              <a:t>. NCT02062827. https://</a:t>
            </a:r>
            <a:r>
              <a:rPr lang="en-GB" dirty="0" err="1"/>
              <a:t>clinicaltrials.gov</a:t>
            </a:r>
            <a:r>
              <a:rPr lang="en-GB" dirty="0"/>
              <a:t>/ct2/show/NCT02062827 (Accessed: August 2020).</a:t>
            </a:r>
          </a:p>
        </p:txBody>
      </p:sp>
    </p:spTree>
    <p:extLst>
      <p:ext uri="{BB962C8B-B14F-4D97-AF65-F5344CB8AC3E}">
        <p14:creationId xmlns:p14="http://schemas.microsoft.com/office/powerpoint/2010/main" val="113488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Oncolytic viruses: </a:t>
            </a:r>
            <a:br>
              <a:rPr lang="en-US" dirty="0"/>
            </a:br>
            <a:r>
              <a:rPr lang="en-US" dirty="0"/>
              <a:t>rationale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2849B-41B2-4222-9602-AE8B9A000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6" y="274066"/>
            <a:ext cx="8147938" cy="583901"/>
          </a:xfrm>
        </p:spPr>
        <p:txBody>
          <a:bodyPr/>
          <a:lstStyle/>
          <a:p>
            <a:r>
              <a:rPr lang="en-GB" baseline="0" dirty="0"/>
              <a:t>Oncolytic viruses</a:t>
            </a:r>
            <a:r>
              <a:rPr lang="en-GB" dirty="0"/>
              <a:t> are a promising type of immunotherapy in the oncology landscape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1284408"/>
            <a:ext cx="7815072" cy="3001126"/>
            <a:chOff x="0" y="1374339"/>
            <a:chExt cx="7815072" cy="3001126"/>
          </a:xfrm>
        </p:grpSpPr>
        <p:sp>
          <p:nvSpPr>
            <p:cNvPr id="5" name="Right Arrow 4"/>
            <p:cNvSpPr/>
            <p:nvPr/>
          </p:nvSpPr>
          <p:spPr>
            <a:xfrm>
              <a:off x="0" y="1374339"/>
              <a:ext cx="5638800" cy="1074156"/>
            </a:xfrm>
            <a:prstGeom prst="rightArrow">
              <a:avLst>
                <a:gd name="adj1" fmla="val 67817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180000" rtlCol="0" anchor="ctr" anchorCtr="0">
              <a:noAutofit/>
            </a:bodyPr>
            <a:lstStyle/>
            <a:p>
              <a:pPr algn="r"/>
              <a:r>
                <a:rPr lang="en-GB" dirty="0"/>
                <a:t>Chemotherapy and radiotherapy</a:t>
              </a:r>
              <a:endParaRPr lang="en-US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0" y="2337790"/>
              <a:ext cx="6716268" cy="1074156"/>
            </a:xfrm>
            <a:prstGeom prst="rightArrow">
              <a:avLst>
                <a:gd name="adj1" fmla="val 67817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180000" rtlCol="0" anchor="ctr" anchorCtr="0">
              <a:noAutofit/>
            </a:bodyPr>
            <a:lstStyle/>
            <a:p>
              <a:pPr algn="r"/>
              <a:r>
                <a:rPr lang="en-GB" dirty="0"/>
                <a:t>Targeted therapies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0" y="3301309"/>
              <a:ext cx="7815072" cy="1074156"/>
            </a:xfrm>
            <a:prstGeom prst="rightArrow">
              <a:avLst>
                <a:gd name="adj1" fmla="val 67817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180000" rtlCol="0" anchor="ctr" anchorCtr="0">
              <a:noAutofit/>
            </a:bodyPr>
            <a:lstStyle/>
            <a:p>
              <a:pPr algn="r"/>
              <a:r>
                <a:rPr lang="en-GB" dirty="0"/>
                <a:t>Immunotherapies and oncolytic viruses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459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5ED27-D3CE-44C2-A914-4F05605F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rationale for oncolytic virus therapy is based on multiple potential benefits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FC035-D566-49A7-9632-FBD086089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726" y="964308"/>
            <a:ext cx="4046854" cy="326405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1400" dirty="0"/>
              <a:t>Oncolytic viruses </a:t>
            </a:r>
            <a:r>
              <a:rPr lang="en-GB" sz="1400" dirty="0" smtClean="0"/>
              <a:t>may have </a:t>
            </a:r>
            <a:r>
              <a:rPr lang="en-GB" sz="1400" dirty="0"/>
              <a:t>the potential to </a:t>
            </a:r>
            <a:r>
              <a:rPr lang="en-GB" sz="1400" b="1" dirty="0">
                <a:solidFill>
                  <a:schemeClr val="accent1"/>
                </a:solidFill>
              </a:rPr>
              <a:t>selectively target cancer cells</a:t>
            </a:r>
            <a:r>
              <a:rPr lang="en-GB" sz="1400" dirty="0"/>
              <a:t> while sparing healthy cells</a:t>
            </a:r>
            <a:r>
              <a:rPr lang="en-GB" sz="1400" baseline="30000" dirty="0"/>
              <a:t>1,2</a:t>
            </a:r>
            <a:endParaRPr lang="en-GB" sz="1400" dirty="0"/>
          </a:p>
          <a:p>
            <a:pPr>
              <a:spcAft>
                <a:spcPts val="0"/>
              </a:spcAft>
            </a:pPr>
            <a:r>
              <a:rPr lang="en-GB" sz="1400" dirty="0"/>
              <a:t>By genetically modifying viruses, oncolytic virus therapy </a:t>
            </a:r>
            <a:r>
              <a:rPr lang="en-GB" sz="1400" dirty="0" smtClean="0"/>
              <a:t>may </a:t>
            </a:r>
            <a:r>
              <a:rPr lang="en-GB" sz="1400" dirty="0"/>
              <a:t>be </a:t>
            </a:r>
            <a:r>
              <a:rPr lang="en-GB" sz="1400" b="1" dirty="0">
                <a:solidFill>
                  <a:schemeClr val="accent1"/>
                </a:solidFill>
              </a:rPr>
              <a:t>tailored to the individual’s tumor type </a:t>
            </a:r>
            <a:r>
              <a:rPr lang="en-GB" sz="1400" dirty="0"/>
              <a:t>and driver mutations</a:t>
            </a:r>
            <a:r>
              <a:rPr lang="en-GB" sz="1400" baseline="30000" dirty="0"/>
              <a:t>3</a:t>
            </a:r>
            <a:r>
              <a:rPr lang="en-US" sz="1400" baseline="30000" dirty="0"/>
              <a:t>–5</a:t>
            </a:r>
            <a:endParaRPr lang="en-GB" sz="1400" baseline="30000" dirty="0"/>
          </a:p>
          <a:p>
            <a:pPr>
              <a:spcAft>
                <a:spcPts val="0"/>
              </a:spcAft>
            </a:pPr>
            <a:r>
              <a:rPr lang="en-GB" sz="1400" dirty="0"/>
              <a:t>Oncolytic viruses may also exhibit </a:t>
            </a:r>
            <a:r>
              <a:rPr lang="en-GB" sz="1400" b="1" dirty="0">
                <a:solidFill>
                  <a:schemeClr val="accent1"/>
                </a:solidFill>
              </a:rPr>
              <a:t>synergistic interactions </a:t>
            </a:r>
            <a:r>
              <a:rPr lang="en-GB" sz="1400" dirty="0"/>
              <a:t>with other cancer treatments</a:t>
            </a:r>
            <a:r>
              <a:rPr lang="en-GB" sz="1400" baseline="30000" dirty="0"/>
              <a:t>1</a:t>
            </a:r>
            <a:r>
              <a:rPr lang="en-US" sz="1400" baseline="30000" dirty="0"/>
              <a:t>–10</a:t>
            </a:r>
            <a:endParaRPr lang="en-GB" sz="1400" dirty="0"/>
          </a:p>
          <a:p>
            <a:pPr>
              <a:spcAft>
                <a:spcPts val="0"/>
              </a:spcAft>
            </a:pPr>
            <a:r>
              <a:rPr lang="en-GB" sz="1400" dirty="0"/>
              <a:t>This represents a new type of therapy that </a:t>
            </a:r>
            <a:r>
              <a:rPr lang="en-GB" sz="1400" dirty="0" smtClean="0"/>
              <a:t>might </a:t>
            </a:r>
            <a:r>
              <a:rPr lang="en-GB" sz="1400" b="1" dirty="0">
                <a:solidFill>
                  <a:schemeClr val="accent1"/>
                </a:solidFill>
              </a:rPr>
              <a:t>minimize additive adverse events</a:t>
            </a:r>
            <a:r>
              <a:rPr lang="en-GB" sz="1400" dirty="0"/>
              <a:t> when combined with currently available therapies</a:t>
            </a:r>
            <a:r>
              <a:rPr lang="en-GB" sz="1400" baseline="30000" dirty="0"/>
              <a:t>1,5,7</a:t>
            </a:r>
          </a:p>
          <a:p>
            <a:pPr>
              <a:spcAft>
                <a:spcPts val="0"/>
              </a:spcAft>
            </a:pPr>
            <a:r>
              <a:rPr lang="en-GB" sz="1400" dirty="0"/>
              <a:t>Oncolytic viruses act </a:t>
            </a:r>
            <a:r>
              <a:rPr lang="en-GB" sz="1400" dirty="0" smtClean="0"/>
              <a:t>through alternative </a:t>
            </a:r>
            <a:r>
              <a:rPr lang="en-GB" sz="1400" dirty="0"/>
              <a:t>cell killing mechanisms that </a:t>
            </a:r>
            <a:r>
              <a:rPr lang="en-GB" sz="1400" dirty="0" smtClean="0"/>
              <a:t>might </a:t>
            </a:r>
            <a:r>
              <a:rPr lang="en-GB" sz="1400" b="1" dirty="0">
                <a:solidFill>
                  <a:schemeClr val="accent1"/>
                </a:solidFill>
              </a:rPr>
              <a:t>overcome resistance </a:t>
            </a:r>
            <a:r>
              <a:rPr lang="en-GB" sz="1400" dirty="0"/>
              <a:t>to currently available therapies</a:t>
            </a:r>
            <a:r>
              <a:rPr lang="en-GB" sz="1400" baseline="30000" dirty="0"/>
              <a:t>1</a:t>
            </a:r>
          </a:p>
          <a:p>
            <a:pPr>
              <a:spcAft>
                <a:spcPts val="0"/>
              </a:spcAft>
            </a:pPr>
            <a:endParaRPr lang="en-US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ADFF5-0014-4DFE-BD63-159A380035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tx1">
                    <a:lumMod val="60000"/>
                    <a:lumOff val="40000"/>
                  </a:schemeClr>
                </a:solidFill>
              </a:rPr>
              <a:t>1. Marchini A, et al. Virol J 2015;12:6; 2. </a:t>
            </a:r>
            <a:r>
              <a:rPr lang="en-US">
                <a:solidFill>
                  <a:schemeClr val="tx1">
                    <a:lumMod val="60000"/>
                    <a:lumOff val="40000"/>
                  </a:schemeClr>
                </a:solidFill>
              </a:rPr>
              <a:t>Fountzilas C, et al. Oncotarget 2017;8(60):102617–39; 3. </a:t>
            </a:r>
            <a:r>
              <a:rPr lang="en-GB">
                <a:solidFill>
                  <a:schemeClr val="tx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Kaufmann HL, et al. Nat Rev Drug Discov 2015;14(9):642–62; 4. Russell SJ, et al. Nat Biotechnol 2012;30(7):658–70; 5. Maroun J, et al. Future Virol</a:t>
            </a:r>
            <a:r>
              <a:rPr lang="en-GB">
                <a:solidFill>
                  <a:schemeClr val="tx1">
                    <a:lumMod val="60000"/>
                    <a:lumOff val="40000"/>
                  </a:schemeClr>
                </a:solidFill>
              </a:rPr>
              <a:t> 2017;12(4):193–213; 6. </a:t>
            </a:r>
            <a:r>
              <a:rPr lang="en-GB">
                <a:solidFill>
                  <a:schemeClr val="tx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Martin NT, Bell JC. Mol Ther 2018;26(6):1414–22; 7. Hemminki O, et al. J Hematol Oncol 2020;13(1):84; 8. Jhawar SR, et al. Front Oncol 2017;7:202; 9. Khalil DN, et al. Nat Rev Clin Oncol 2016;13(5):273–90; 10. Kon T, et al. TCR 2012;1(1):6–14. </a:t>
            </a:r>
            <a:endParaRPr lang="en-GB" dirty="0">
              <a:solidFill>
                <a:schemeClr val="tx1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2C5A34-42B9-410A-9A77-A75142078122}"/>
              </a:ext>
            </a:extLst>
          </p:cNvPr>
          <p:cNvSpPr/>
          <p:nvPr/>
        </p:nvSpPr>
        <p:spPr>
          <a:xfrm>
            <a:off x="4883784" y="1125412"/>
            <a:ext cx="3607308" cy="504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r>
              <a:rPr lang="en-GB" sz="1400" dirty="0"/>
              <a:t>Selective replication in cancer cells</a:t>
            </a:r>
            <a:endParaRPr lang="en-US" sz="1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BCDAE6-E512-4E42-BEB7-BACD2519B9D6}"/>
              </a:ext>
            </a:extLst>
          </p:cNvPr>
          <p:cNvSpPr/>
          <p:nvPr/>
        </p:nvSpPr>
        <p:spPr>
          <a:xfrm>
            <a:off x="4883784" y="1708416"/>
            <a:ext cx="3607308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Potential to tailor therapy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AE15AC3-199C-454D-9BE2-2E224653A824}"/>
              </a:ext>
            </a:extLst>
          </p:cNvPr>
          <p:cNvSpPr/>
          <p:nvPr/>
        </p:nvSpPr>
        <p:spPr>
          <a:xfrm>
            <a:off x="4883784" y="2874424"/>
            <a:ext cx="3607308" cy="504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Minimization of additive adverse events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E909BF-AEBD-4F43-9D6B-7F9EC78813B1}"/>
              </a:ext>
            </a:extLst>
          </p:cNvPr>
          <p:cNvSpPr/>
          <p:nvPr/>
        </p:nvSpPr>
        <p:spPr>
          <a:xfrm>
            <a:off x="4883784" y="2291420"/>
            <a:ext cx="3607308" cy="504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r>
              <a:rPr lang="en-GB" sz="1400" dirty="0"/>
              <a:t>Synergistic activity with other treatments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4C46209-759D-46EC-A281-7D04E2AB34D0}"/>
              </a:ext>
            </a:extLst>
          </p:cNvPr>
          <p:cNvSpPr/>
          <p:nvPr/>
        </p:nvSpPr>
        <p:spPr>
          <a:xfrm>
            <a:off x="4883784" y="3457428"/>
            <a:ext cx="3607308" cy="504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0">
            <a:spAutoFit/>
          </a:bodyPr>
          <a:lstStyle/>
          <a:p>
            <a:pPr algn="ctr"/>
            <a:r>
              <a:rPr lang="en-GB" sz="1400" dirty="0"/>
              <a:t>Overcoming resistance to other treatments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77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Oncolytic viruses: </a:t>
            </a:r>
            <a:br>
              <a:rPr lang="en-US" dirty="0"/>
            </a:br>
            <a:r>
              <a:rPr lang="en-US" dirty="0"/>
              <a:t>mechanism of 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9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32A8A-F1C9-4B13-AA20-3F9E4508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5" y="274066"/>
            <a:ext cx="7740575" cy="583901"/>
          </a:xfrm>
        </p:spPr>
        <p:txBody>
          <a:bodyPr/>
          <a:lstStyle/>
          <a:p>
            <a:r>
              <a:rPr lang="en-US" dirty="0"/>
              <a:t>Oncolytic viruses </a:t>
            </a:r>
            <a:r>
              <a:rPr lang="en-US" dirty="0" smtClean="0"/>
              <a:t>might have the potential to selectively </a:t>
            </a:r>
            <a:r>
              <a:rPr lang="en-US" dirty="0"/>
              <a:t>kill cancer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8F075-ABAA-434B-976C-29CAFC906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726" y="964308"/>
            <a:ext cx="3460114" cy="3264052"/>
          </a:xfrm>
        </p:spPr>
        <p:txBody>
          <a:bodyPr/>
          <a:lstStyle/>
          <a:p>
            <a:r>
              <a:rPr lang="en-US" sz="1600" dirty="0"/>
              <a:t>Oncolytic viruses are </a:t>
            </a:r>
            <a:r>
              <a:rPr lang="en-US" sz="1600" b="1" dirty="0">
                <a:solidFill>
                  <a:schemeClr val="accent1"/>
                </a:solidFill>
              </a:rPr>
              <a:t>engineered or native viral strains</a:t>
            </a:r>
            <a:r>
              <a:rPr lang="en-US" sz="1600" dirty="0"/>
              <a:t> </a:t>
            </a:r>
            <a:r>
              <a:rPr lang="en-US" sz="1600" dirty="0" smtClean="0"/>
              <a:t>that may have the potential to </a:t>
            </a:r>
            <a:r>
              <a:rPr lang="en-US" sz="1600" b="1" dirty="0">
                <a:solidFill>
                  <a:schemeClr val="accent1"/>
                </a:solidFill>
              </a:rPr>
              <a:t>infect and kill cancer cells </a:t>
            </a:r>
            <a:r>
              <a:rPr lang="en-US" sz="1600" dirty="0"/>
              <a:t>while sparing their normal counterparts</a:t>
            </a:r>
            <a:r>
              <a:rPr lang="en-US" sz="1600" baseline="30000" dirty="0"/>
              <a:t>1</a:t>
            </a:r>
          </a:p>
          <a:p>
            <a:r>
              <a:rPr lang="en-US" sz="1600" dirty="0"/>
              <a:t>Oncolytic viruses exhibit a </a:t>
            </a:r>
            <a:r>
              <a:rPr lang="en-US" sz="1600" b="1" dirty="0">
                <a:solidFill>
                  <a:schemeClr val="accent1"/>
                </a:solidFill>
              </a:rPr>
              <a:t>natural tropism (preference)</a:t>
            </a:r>
            <a:r>
              <a:rPr lang="en-US" sz="1600" dirty="0"/>
              <a:t> for tissue types based on the tumor cell characteristics, including</a:t>
            </a:r>
            <a:r>
              <a:rPr lang="en-US" sz="1600" baseline="30000" dirty="0"/>
              <a:t>2</a:t>
            </a:r>
          </a:p>
          <a:p>
            <a:pPr lvl="1"/>
            <a:r>
              <a:rPr lang="en-US" sz="1400" dirty="0"/>
              <a:t>Selected surface receptors</a:t>
            </a:r>
          </a:p>
          <a:p>
            <a:pPr lvl="1"/>
            <a:r>
              <a:rPr lang="en-US" sz="1400" dirty="0"/>
              <a:t>Aberrant signaling pathways</a:t>
            </a:r>
          </a:p>
          <a:p>
            <a:pPr lvl="1"/>
            <a:r>
              <a:rPr lang="en-US" sz="1400" dirty="0"/>
              <a:t>The hypoxic tumor environment</a:t>
            </a:r>
            <a:r>
              <a:rPr lang="en-US" sz="1400" baseline="30000" dirty="0"/>
              <a:t>3</a:t>
            </a:r>
          </a:p>
          <a:p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54AC23-7A75-40CD-B151-98BD571923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Figure adapted from </a:t>
            </a:r>
            <a:r>
              <a:rPr lang="en-GB" dirty="0" err="1"/>
              <a:t>Ungerechts</a:t>
            </a:r>
            <a:r>
              <a:rPr lang="en-GB" dirty="0"/>
              <a:t> et al. 2016</a:t>
            </a:r>
            <a:r>
              <a:rPr lang="en-GB" baseline="30000" dirty="0"/>
              <a:t>4</a:t>
            </a:r>
            <a:r>
              <a:rPr lang="en-GB" dirty="0"/>
              <a:t> and </a:t>
            </a:r>
            <a:r>
              <a:rPr lang="en-GB" dirty="0" err="1"/>
              <a:t>Davola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/>
              <a:t>Mossman, </a:t>
            </a:r>
            <a:r>
              <a:rPr lang="en-GB" dirty="0" smtClean="0"/>
              <a:t>2019.</a:t>
            </a:r>
            <a:r>
              <a:rPr lang="en-GB" baseline="30000" dirty="0" smtClean="0"/>
              <a:t>5</a:t>
            </a:r>
            <a:endParaRPr lang="en-GB" baseline="30000" dirty="0"/>
          </a:p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1.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Fountzilas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C, et al.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Oncotarget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2017;8(60):102617–39; 2. Kaufmann HL, et al. Nat Rev Drug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Discov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2015;14(9):642–62; 3. Jhawar SR, et al. Front Oncol 2017;7:202; </a:t>
            </a:r>
            <a:b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4.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Ungerechts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G, et al. Mol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Ther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Methods Clin Dev 2016;3:16018; 5.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Davola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ME, Mossman KL. OncoImmunology;8(6):e1581528.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244A3C-C211-1147-B1F1-D68EE1C7350B}"/>
              </a:ext>
            </a:extLst>
          </p:cNvPr>
          <p:cNvGrpSpPr/>
          <p:nvPr/>
        </p:nvGrpSpPr>
        <p:grpSpPr>
          <a:xfrm>
            <a:off x="3782459" y="1026982"/>
            <a:ext cx="5053578" cy="2912746"/>
            <a:chOff x="3925528" y="1184462"/>
            <a:chExt cx="5053578" cy="2912746"/>
          </a:xfrm>
        </p:grpSpPr>
        <p:pic>
          <p:nvPicPr>
            <p:cNvPr id="27" name="Picture 2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9478E31-8F9C-8042-8611-4739FDE7E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925528" y="1184462"/>
              <a:ext cx="5053578" cy="2912746"/>
            </a:xfrm>
            <a:custGeom>
              <a:avLst/>
              <a:gdLst>
                <a:gd name="connsiteX0" fmla="*/ 2652524 w 5053578"/>
                <a:gd name="connsiteY0" fmla="*/ 2494859 h 2912746"/>
                <a:gd name="connsiteX1" fmla="*/ 2652524 w 5053578"/>
                <a:gd name="connsiteY1" fmla="*/ 2635696 h 2912746"/>
                <a:gd name="connsiteX2" fmla="*/ 3087630 w 5053578"/>
                <a:gd name="connsiteY2" fmla="*/ 2635696 h 2912746"/>
                <a:gd name="connsiteX3" fmla="*/ 3087630 w 5053578"/>
                <a:gd name="connsiteY3" fmla="*/ 2494859 h 2912746"/>
                <a:gd name="connsiteX4" fmla="*/ 1696748 w 5053578"/>
                <a:gd name="connsiteY4" fmla="*/ 2494859 h 2912746"/>
                <a:gd name="connsiteX5" fmla="*/ 1696748 w 5053578"/>
                <a:gd name="connsiteY5" fmla="*/ 2743866 h 2912746"/>
                <a:gd name="connsiteX6" fmla="*/ 2284281 w 5053578"/>
                <a:gd name="connsiteY6" fmla="*/ 2743866 h 2912746"/>
                <a:gd name="connsiteX7" fmla="*/ 2284281 w 5053578"/>
                <a:gd name="connsiteY7" fmla="*/ 2494859 h 2912746"/>
                <a:gd name="connsiteX8" fmla="*/ 993364 w 5053578"/>
                <a:gd name="connsiteY8" fmla="*/ 2494859 h 2912746"/>
                <a:gd name="connsiteX9" fmla="*/ 993364 w 5053578"/>
                <a:gd name="connsiteY9" fmla="*/ 2635696 h 2912746"/>
                <a:gd name="connsiteX10" fmla="*/ 1326843 w 5053578"/>
                <a:gd name="connsiteY10" fmla="*/ 2635696 h 2912746"/>
                <a:gd name="connsiteX11" fmla="*/ 1326843 w 5053578"/>
                <a:gd name="connsiteY11" fmla="*/ 2494859 h 2912746"/>
                <a:gd name="connsiteX12" fmla="*/ 251902 w 5053578"/>
                <a:gd name="connsiteY12" fmla="*/ 1139116 h 2912746"/>
                <a:gd name="connsiteX13" fmla="*/ 251902 w 5053578"/>
                <a:gd name="connsiteY13" fmla="*/ 1411872 h 2912746"/>
                <a:gd name="connsiteX14" fmla="*/ 236854 w 5053578"/>
                <a:gd name="connsiteY14" fmla="*/ 1411872 h 2912746"/>
                <a:gd name="connsiteX15" fmla="*/ 236854 w 5053578"/>
                <a:gd name="connsiteY15" fmla="*/ 1650044 h 2912746"/>
                <a:gd name="connsiteX16" fmla="*/ 279807 w 5053578"/>
                <a:gd name="connsiteY16" fmla="*/ 1650044 h 2912746"/>
                <a:gd name="connsiteX17" fmla="*/ 279807 w 5053578"/>
                <a:gd name="connsiteY17" fmla="*/ 1685995 h 2912746"/>
                <a:gd name="connsiteX18" fmla="*/ 1013137 w 5053578"/>
                <a:gd name="connsiteY18" fmla="*/ 1685995 h 2912746"/>
                <a:gd name="connsiteX19" fmla="*/ 1013137 w 5053578"/>
                <a:gd name="connsiteY19" fmla="*/ 1414957 h 2912746"/>
                <a:gd name="connsiteX20" fmla="*/ 903256 w 5053578"/>
                <a:gd name="connsiteY20" fmla="*/ 1414957 h 2912746"/>
                <a:gd name="connsiteX21" fmla="*/ 903256 w 5053578"/>
                <a:gd name="connsiteY21" fmla="*/ 1139116 h 2912746"/>
                <a:gd name="connsiteX22" fmla="*/ 3917083 w 5053578"/>
                <a:gd name="connsiteY22" fmla="*/ 1075677 h 2912746"/>
                <a:gd name="connsiteX23" fmla="*/ 3917083 w 5053578"/>
                <a:gd name="connsiteY23" fmla="*/ 1216514 h 2912746"/>
                <a:gd name="connsiteX24" fmla="*/ 4479736 w 5053578"/>
                <a:gd name="connsiteY24" fmla="*/ 1216514 h 2912746"/>
                <a:gd name="connsiteX25" fmla="*/ 4479736 w 5053578"/>
                <a:gd name="connsiteY25" fmla="*/ 1075677 h 2912746"/>
                <a:gd name="connsiteX26" fmla="*/ 2649049 w 5053578"/>
                <a:gd name="connsiteY26" fmla="*/ 1075677 h 2912746"/>
                <a:gd name="connsiteX27" fmla="*/ 2649049 w 5053578"/>
                <a:gd name="connsiteY27" fmla="*/ 1216514 h 2912746"/>
                <a:gd name="connsiteX28" fmla="*/ 3039866 w 5053578"/>
                <a:gd name="connsiteY28" fmla="*/ 1216514 h 2912746"/>
                <a:gd name="connsiteX29" fmla="*/ 3039866 w 5053578"/>
                <a:gd name="connsiteY29" fmla="*/ 1075677 h 2912746"/>
                <a:gd name="connsiteX30" fmla="*/ 1676723 w 5053578"/>
                <a:gd name="connsiteY30" fmla="*/ 1075677 h 2912746"/>
                <a:gd name="connsiteX31" fmla="*/ 1676723 w 5053578"/>
                <a:gd name="connsiteY31" fmla="*/ 1216514 h 2912746"/>
                <a:gd name="connsiteX32" fmla="*/ 2264256 w 5053578"/>
                <a:gd name="connsiteY32" fmla="*/ 1216514 h 2912746"/>
                <a:gd name="connsiteX33" fmla="*/ 2264256 w 5053578"/>
                <a:gd name="connsiteY33" fmla="*/ 1075677 h 2912746"/>
                <a:gd name="connsiteX34" fmla="*/ 993364 w 5053578"/>
                <a:gd name="connsiteY34" fmla="*/ 1075677 h 2912746"/>
                <a:gd name="connsiteX35" fmla="*/ 993364 w 5053578"/>
                <a:gd name="connsiteY35" fmla="*/ 1216514 h 2912746"/>
                <a:gd name="connsiteX36" fmla="*/ 1326843 w 5053578"/>
                <a:gd name="connsiteY36" fmla="*/ 1216514 h 2912746"/>
                <a:gd name="connsiteX37" fmla="*/ 1326843 w 5053578"/>
                <a:gd name="connsiteY37" fmla="*/ 1075677 h 2912746"/>
                <a:gd name="connsiteX38" fmla="*/ 0 w 5053578"/>
                <a:gd name="connsiteY38" fmla="*/ 0 h 2912746"/>
                <a:gd name="connsiteX39" fmla="*/ 5053578 w 5053578"/>
                <a:gd name="connsiteY39" fmla="*/ 0 h 2912746"/>
                <a:gd name="connsiteX40" fmla="*/ 5053578 w 5053578"/>
                <a:gd name="connsiteY40" fmla="*/ 2912746 h 2912746"/>
                <a:gd name="connsiteX41" fmla="*/ 0 w 5053578"/>
                <a:gd name="connsiteY41" fmla="*/ 2912746 h 291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53578" h="2912746">
                  <a:moveTo>
                    <a:pt x="2652524" y="2494859"/>
                  </a:moveTo>
                  <a:lnTo>
                    <a:pt x="2652524" y="2635696"/>
                  </a:lnTo>
                  <a:lnTo>
                    <a:pt x="3087630" y="2635696"/>
                  </a:lnTo>
                  <a:lnTo>
                    <a:pt x="3087630" y="2494859"/>
                  </a:lnTo>
                  <a:close/>
                  <a:moveTo>
                    <a:pt x="1696748" y="2494859"/>
                  </a:moveTo>
                  <a:lnTo>
                    <a:pt x="1696748" y="2743866"/>
                  </a:lnTo>
                  <a:lnTo>
                    <a:pt x="2284281" y="2743866"/>
                  </a:lnTo>
                  <a:lnTo>
                    <a:pt x="2284281" y="2494859"/>
                  </a:lnTo>
                  <a:close/>
                  <a:moveTo>
                    <a:pt x="993364" y="2494859"/>
                  </a:moveTo>
                  <a:lnTo>
                    <a:pt x="993364" y="2635696"/>
                  </a:lnTo>
                  <a:lnTo>
                    <a:pt x="1326843" y="2635696"/>
                  </a:lnTo>
                  <a:lnTo>
                    <a:pt x="1326843" y="2494859"/>
                  </a:lnTo>
                  <a:close/>
                  <a:moveTo>
                    <a:pt x="251902" y="1139116"/>
                  </a:moveTo>
                  <a:lnTo>
                    <a:pt x="251902" y="1411872"/>
                  </a:lnTo>
                  <a:lnTo>
                    <a:pt x="236854" y="1411872"/>
                  </a:lnTo>
                  <a:lnTo>
                    <a:pt x="236854" y="1650044"/>
                  </a:lnTo>
                  <a:lnTo>
                    <a:pt x="279807" y="1650044"/>
                  </a:lnTo>
                  <a:lnTo>
                    <a:pt x="279807" y="1685995"/>
                  </a:lnTo>
                  <a:lnTo>
                    <a:pt x="1013137" y="1685995"/>
                  </a:lnTo>
                  <a:lnTo>
                    <a:pt x="1013137" y="1414957"/>
                  </a:lnTo>
                  <a:lnTo>
                    <a:pt x="903256" y="1414957"/>
                  </a:lnTo>
                  <a:lnTo>
                    <a:pt x="903256" y="1139116"/>
                  </a:lnTo>
                  <a:close/>
                  <a:moveTo>
                    <a:pt x="3917083" y="1075677"/>
                  </a:moveTo>
                  <a:lnTo>
                    <a:pt x="3917083" y="1216514"/>
                  </a:lnTo>
                  <a:lnTo>
                    <a:pt x="4479736" y="1216514"/>
                  </a:lnTo>
                  <a:lnTo>
                    <a:pt x="4479736" y="1075677"/>
                  </a:lnTo>
                  <a:close/>
                  <a:moveTo>
                    <a:pt x="2649049" y="1075677"/>
                  </a:moveTo>
                  <a:lnTo>
                    <a:pt x="2649049" y="1216514"/>
                  </a:lnTo>
                  <a:lnTo>
                    <a:pt x="3039866" y="1216514"/>
                  </a:lnTo>
                  <a:lnTo>
                    <a:pt x="3039866" y="1075677"/>
                  </a:lnTo>
                  <a:close/>
                  <a:moveTo>
                    <a:pt x="1676723" y="1075677"/>
                  </a:moveTo>
                  <a:lnTo>
                    <a:pt x="1676723" y="1216514"/>
                  </a:lnTo>
                  <a:lnTo>
                    <a:pt x="2264256" y="1216514"/>
                  </a:lnTo>
                  <a:lnTo>
                    <a:pt x="2264256" y="1075677"/>
                  </a:lnTo>
                  <a:close/>
                  <a:moveTo>
                    <a:pt x="993364" y="1075677"/>
                  </a:moveTo>
                  <a:lnTo>
                    <a:pt x="993364" y="1216514"/>
                  </a:lnTo>
                  <a:lnTo>
                    <a:pt x="1326843" y="1216514"/>
                  </a:lnTo>
                  <a:lnTo>
                    <a:pt x="1326843" y="1075677"/>
                  </a:lnTo>
                  <a:close/>
                  <a:moveTo>
                    <a:pt x="0" y="0"/>
                  </a:moveTo>
                  <a:lnTo>
                    <a:pt x="5053578" y="0"/>
                  </a:lnTo>
                  <a:lnTo>
                    <a:pt x="5053578" y="2912746"/>
                  </a:lnTo>
                  <a:lnTo>
                    <a:pt x="0" y="2912746"/>
                  </a:lnTo>
                  <a:close/>
                </a:path>
              </a:pathLst>
            </a:cu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2C76CE-A9A8-0F47-BEEC-0B7EFE82040A}"/>
                </a:ext>
              </a:extLst>
            </p:cNvPr>
            <p:cNvSpPr/>
            <p:nvPr/>
          </p:nvSpPr>
          <p:spPr>
            <a:xfrm>
              <a:off x="5675017" y="2260485"/>
              <a:ext cx="48571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500" b="1" dirty="0"/>
                <a:t>Non-productive </a:t>
              </a:r>
              <a:br>
                <a:rPr lang="en-GB" sz="500" b="1" dirty="0"/>
              </a:br>
              <a:r>
                <a:rPr lang="en-GB" sz="500" b="1" dirty="0"/>
                <a:t>viral replication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770BF8-CC78-FD4E-86C2-DC59B903EF62}"/>
                </a:ext>
              </a:extLst>
            </p:cNvPr>
            <p:cNvSpPr/>
            <p:nvPr/>
          </p:nvSpPr>
          <p:spPr>
            <a:xfrm>
              <a:off x="6619816" y="2260485"/>
              <a:ext cx="352661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500" b="1" dirty="0"/>
                <a:t>Healthy cell</a:t>
              </a:r>
              <a:br>
                <a:rPr lang="en-GB" sz="500" b="1" dirty="0"/>
              </a:br>
              <a:r>
                <a:rPr lang="en-GB" sz="500" b="1" dirty="0"/>
                <a:t>protected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AE12BF-69DA-3E43-B6DC-505130AB1D74}"/>
                </a:ext>
              </a:extLst>
            </p:cNvPr>
            <p:cNvSpPr/>
            <p:nvPr/>
          </p:nvSpPr>
          <p:spPr>
            <a:xfrm>
              <a:off x="5683032" y="3690055"/>
              <a:ext cx="46968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500" b="1" dirty="0"/>
                <a:t>Productive</a:t>
              </a:r>
              <a:br>
                <a:rPr lang="en-GB" sz="500" b="1" dirty="0"/>
              </a:br>
              <a:r>
                <a:rPr lang="en-GB" sz="500" b="1" dirty="0"/>
                <a:t>viral replication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5CDFEE7-456D-0A4A-838E-3A99E167B313}"/>
                </a:ext>
              </a:extLst>
            </p:cNvPr>
            <p:cNvSpPr/>
            <p:nvPr/>
          </p:nvSpPr>
          <p:spPr>
            <a:xfrm>
              <a:off x="6635044" y="3690068"/>
              <a:ext cx="322204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500" b="1" dirty="0"/>
                <a:t>Tumor cell</a:t>
              </a:r>
              <a:br>
                <a:rPr lang="en-GB" sz="500" b="1" dirty="0"/>
              </a:br>
              <a:r>
                <a:rPr lang="en-GB" sz="500" b="1" dirty="0"/>
                <a:t>killing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7A2C73-B11E-B14F-9825-9DB0DEDEAA97}"/>
                </a:ext>
              </a:extLst>
            </p:cNvPr>
            <p:cNvSpPr/>
            <p:nvPr/>
          </p:nvSpPr>
          <p:spPr>
            <a:xfrm>
              <a:off x="7709516" y="2251851"/>
              <a:ext cx="612347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500" b="1" dirty="0"/>
                <a:t>Systemic anti-</a:t>
              </a:r>
              <a:r>
                <a:rPr lang="en-GB" sz="500" b="1" dirty="0" err="1"/>
                <a:t>tumor</a:t>
              </a:r>
              <a:r>
                <a:rPr lang="en-GB" sz="500" b="1" dirty="0"/>
                <a:t/>
              </a:r>
              <a:br>
                <a:rPr lang="en-GB" sz="500" b="1" dirty="0"/>
              </a:br>
              <a:r>
                <a:rPr lang="en-GB" sz="500" b="1" dirty="0"/>
                <a:t>immune response</a:t>
              </a:r>
            </a:p>
          </p:txBody>
        </p:sp>
        <p:pic>
          <p:nvPicPr>
            <p:cNvPr id="25" name="Picture 2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23A4A1D-8178-294A-B787-360ABF609D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0647" y="2419821"/>
              <a:ext cx="530477" cy="27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90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9DAF-C3EC-4476-B7A5-0AFEEF8B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Oncolytic viruses act through multiple mechanisms</a:t>
            </a:r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1D6551-37FB-9F4F-A7AA-8A46402AFB9D}"/>
              </a:ext>
            </a:extLst>
          </p:cNvPr>
          <p:cNvSpPr/>
          <p:nvPr/>
        </p:nvSpPr>
        <p:spPr>
          <a:xfrm>
            <a:off x="748032" y="2561590"/>
            <a:ext cx="2447006" cy="1883331"/>
          </a:xfrm>
          <a:custGeom>
            <a:avLst/>
            <a:gdLst>
              <a:gd name="connsiteX0" fmla="*/ 197750 w 2447005"/>
              <a:gd name="connsiteY0" fmla="*/ 0 h 1883330"/>
              <a:gd name="connsiteX1" fmla="*/ 2249255 w 2447005"/>
              <a:gd name="connsiteY1" fmla="*/ 0 h 1883330"/>
              <a:gd name="connsiteX2" fmla="*/ 2447005 w 2447005"/>
              <a:gd name="connsiteY2" fmla="*/ 197750 h 1883330"/>
              <a:gd name="connsiteX3" fmla="*/ 2447005 w 2447005"/>
              <a:gd name="connsiteY3" fmla="*/ 1883330 h 1883330"/>
              <a:gd name="connsiteX4" fmla="*/ 2447005 w 2447005"/>
              <a:gd name="connsiteY4" fmla="*/ 1883330 h 1883330"/>
              <a:gd name="connsiteX5" fmla="*/ 0 w 2447005"/>
              <a:gd name="connsiteY5" fmla="*/ 1883330 h 1883330"/>
              <a:gd name="connsiteX6" fmla="*/ 0 w 2447005"/>
              <a:gd name="connsiteY6" fmla="*/ 1883330 h 1883330"/>
              <a:gd name="connsiteX7" fmla="*/ 0 w 2447005"/>
              <a:gd name="connsiteY7" fmla="*/ 197750 h 1883330"/>
              <a:gd name="connsiteX8" fmla="*/ 197750 w 2447005"/>
              <a:gd name="connsiteY8" fmla="*/ 0 h 188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005" h="1883330">
                <a:moveTo>
                  <a:pt x="2249255" y="1883330"/>
                </a:moveTo>
                <a:lnTo>
                  <a:pt x="197750" y="1883330"/>
                </a:lnTo>
                <a:cubicBezTo>
                  <a:pt x="88536" y="1883330"/>
                  <a:pt x="0" y="1794794"/>
                  <a:pt x="0" y="1685580"/>
                </a:cubicBezTo>
                <a:lnTo>
                  <a:pt x="0" y="0"/>
                </a:lnTo>
                <a:lnTo>
                  <a:pt x="0" y="0"/>
                </a:lnTo>
                <a:lnTo>
                  <a:pt x="2447005" y="0"/>
                </a:lnTo>
                <a:lnTo>
                  <a:pt x="2447005" y="0"/>
                </a:lnTo>
                <a:lnTo>
                  <a:pt x="2447005" y="1685580"/>
                </a:lnTo>
                <a:cubicBezTo>
                  <a:pt x="2447005" y="1794794"/>
                  <a:pt x="2358469" y="1883330"/>
                  <a:pt x="2249255" y="188333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11" tIns="113793" rIns="171712" bIns="171711" numCol="1" spcCol="1270" anchor="t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 kern="1200" dirty="0"/>
              <a:t>Tumor cell lysis and immunogenic cell death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kern="1200" dirty="0"/>
              <a:t>Oncolytic viruses selectively replicate in cancer cells, resulting in a direct lytic </a:t>
            </a:r>
            <a:br>
              <a:rPr lang="en-GB" sz="1200" kern="1200" dirty="0"/>
            </a:br>
            <a:r>
              <a:rPr lang="en-GB" sz="1200" kern="1200" dirty="0"/>
              <a:t>effect or immunogenic </a:t>
            </a:r>
            <a:br>
              <a:rPr lang="en-GB" sz="1200" kern="1200" dirty="0"/>
            </a:br>
            <a:r>
              <a:rPr lang="en-GB" sz="1200" kern="1200" dirty="0"/>
              <a:t>cell death</a:t>
            </a:r>
            <a:r>
              <a:rPr lang="en-US" sz="1200" baseline="30000" dirty="0"/>
              <a:t>1</a:t>
            </a:r>
            <a:endParaRPr lang="en-US" sz="1200" kern="1200" baseline="30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F3F4578-CA3F-3A48-A18A-1E928256F425}"/>
              </a:ext>
            </a:extLst>
          </p:cNvPr>
          <p:cNvSpPr/>
          <p:nvPr/>
        </p:nvSpPr>
        <p:spPr>
          <a:xfrm>
            <a:off x="3409025" y="2561590"/>
            <a:ext cx="2275733" cy="1883331"/>
          </a:xfrm>
          <a:custGeom>
            <a:avLst/>
            <a:gdLst>
              <a:gd name="connsiteX0" fmla="*/ 197750 w 2275733"/>
              <a:gd name="connsiteY0" fmla="*/ 0 h 1883330"/>
              <a:gd name="connsiteX1" fmla="*/ 2077983 w 2275733"/>
              <a:gd name="connsiteY1" fmla="*/ 0 h 1883330"/>
              <a:gd name="connsiteX2" fmla="*/ 2275733 w 2275733"/>
              <a:gd name="connsiteY2" fmla="*/ 197750 h 1883330"/>
              <a:gd name="connsiteX3" fmla="*/ 2275733 w 2275733"/>
              <a:gd name="connsiteY3" fmla="*/ 1883330 h 1883330"/>
              <a:gd name="connsiteX4" fmla="*/ 2275733 w 2275733"/>
              <a:gd name="connsiteY4" fmla="*/ 1883330 h 1883330"/>
              <a:gd name="connsiteX5" fmla="*/ 0 w 2275733"/>
              <a:gd name="connsiteY5" fmla="*/ 1883330 h 1883330"/>
              <a:gd name="connsiteX6" fmla="*/ 0 w 2275733"/>
              <a:gd name="connsiteY6" fmla="*/ 1883330 h 1883330"/>
              <a:gd name="connsiteX7" fmla="*/ 0 w 2275733"/>
              <a:gd name="connsiteY7" fmla="*/ 197750 h 1883330"/>
              <a:gd name="connsiteX8" fmla="*/ 197750 w 2275733"/>
              <a:gd name="connsiteY8" fmla="*/ 0 h 188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5733" h="1883330">
                <a:moveTo>
                  <a:pt x="2077983" y="1883330"/>
                </a:moveTo>
                <a:lnTo>
                  <a:pt x="197750" y="1883330"/>
                </a:lnTo>
                <a:cubicBezTo>
                  <a:pt x="88536" y="1883330"/>
                  <a:pt x="0" y="1794794"/>
                  <a:pt x="0" y="1685580"/>
                </a:cubicBezTo>
                <a:lnTo>
                  <a:pt x="0" y="0"/>
                </a:lnTo>
                <a:lnTo>
                  <a:pt x="0" y="0"/>
                </a:lnTo>
                <a:lnTo>
                  <a:pt x="2275733" y="0"/>
                </a:lnTo>
                <a:lnTo>
                  <a:pt x="2275733" y="0"/>
                </a:lnTo>
                <a:lnTo>
                  <a:pt x="2275733" y="1685580"/>
                </a:lnTo>
                <a:cubicBezTo>
                  <a:pt x="2275733" y="1794794"/>
                  <a:pt x="2187197" y="1883330"/>
                  <a:pt x="2077983" y="188333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11" tIns="113793" rIns="171711" bIns="171711" numCol="1" spcCol="1270" anchor="t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 kern="1200" dirty="0"/>
              <a:t>Induction of</a:t>
            </a:r>
            <a:br>
              <a:rPr lang="en-GB" sz="1400" b="1" kern="1200" dirty="0"/>
            </a:br>
            <a:r>
              <a:rPr lang="en-GB" sz="1400" b="1" kern="1200" dirty="0"/>
              <a:t>systemic immunity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200" kern="1200" dirty="0"/>
              <a:t>Oncolytic viruses induce systemic antitumor immunity when </a:t>
            </a:r>
            <a:r>
              <a:rPr lang="en-GB" sz="1200" kern="1200" dirty="0">
                <a:solidFill>
                  <a:schemeClr val="bg1"/>
                </a:solidFill>
              </a:rPr>
              <a:t>PAMPs and tumor antigens are released from the virus-affected cells</a:t>
            </a:r>
            <a:r>
              <a:rPr lang="en-GB" sz="1200" kern="1200" baseline="30000" dirty="0">
                <a:solidFill>
                  <a:schemeClr val="bg1"/>
                </a:solidFill>
              </a:rPr>
              <a:t>1</a:t>
            </a:r>
            <a:endParaRPr lang="en-US" sz="1200" kern="1200" baseline="30000" dirty="0">
              <a:solidFill>
                <a:schemeClr val="bg1"/>
              </a:solidFill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7ADA102-D276-0D43-A48A-452B30F353E4}"/>
              </a:ext>
            </a:extLst>
          </p:cNvPr>
          <p:cNvSpPr/>
          <p:nvPr/>
        </p:nvSpPr>
        <p:spPr>
          <a:xfrm>
            <a:off x="5911967" y="2561591"/>
            <a:ext cx="2407839" cy="1883330"/>
          </a:xfrm>
          <a:custGeom>
            <a:avLst/>
            <a:gdLst>
              <a:gd name="connsiteX0" fmla="*/ 197750 w 2407839"/>
              <a:gd name="connsiteY0" fmla="*/ 0 h 1883330"/>
              <a:gd name="connsiteX1" fmla="*/ 2210089 w 2407839"/>
              <a:gd name="connsiteY1" fmla="*/ 0 h 1883330"/>
              <a:gd name="connsiteX2" fmla="*/ 2407839 w 2407839"/>
              <a:gd name="connsiteY2" fmla="*/ 197750 h 1883330"/>
              <a:gd name="connsiteX3" fmla="*/ 2407839 w 2407839"/>
              <a:gd name="connsiteY3" fmla="*/ 1883330 h 1883330"/>
              <a:gd name="connsiteX4" fmla="*/ 2407839 w 2407839"/>
              <a:gd name="connsiteY4" fmla="*/ 1883330 h 1883330"/>
              <a:gd name="connsiteX5" fmla="*/ 0 w 2407839"/>
              <a:gd name="connsiteY5" fmla="*/ 1883330 h 1883330"/>
              <a:gd name="connsiteX6" fmla="*/ 0 w 2407839"/>
              <a:gd name="connsiteY6" fmla="*/ 1883330 h 1883330"/>
              <a:gd name="connsiteX7" fmla="*/ 0 w 2407839"/>
              <a:gd name="connsiteY7" fmla="*/ 197750 h 1883330"/>
              <a:gd name="connsiteX8" fmla="*/ 197750 w 2407839"/>
              <a:gd name="connsiteY8" fmla="*/ 0 h 188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7839" h="1883330">
                <a:moveTo>
                  <a:pt x="2210089" y="1883330"/>
                </a:moveTo>
                <a:lnTo>
                  <a:pt x="197750" y="1883330"/>
                </a:lnTo>
                <a:cubicBezTo>
                  <a:pt x="88536" y="1883330"/>
                  <a:pt x="0" y="1794794"/>
                  <a:pt x="0" y="1685580"/>
                </a:cubicBezTo>
                <a:lnTo>
                  <a:pt x="0" y="0"/>
                </a:lnTo>
                <a:lnTo>
                  <a:pt x="0" y="0"/>
                </a:lnTo>
                <a:lnTo>
                  <a:pt x="2407839" y="0"/>
                </a:lnTo>
                <a:lnTo>
                  <a:pt x="2407839" y="0"/>
                </a:lnTo>
                <a:lnTo>
                  <a:pt x="2407839" y="1685580"/>
                </a:lnTo>
                <a:cubicBezTo>
                  <a:pt x="2407839" y="1794794"/>
                  <a:pt x="2319303" y="1883330"/>
                  <a:pt x="2210089" y="1883330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711" tIns="113792" rIns="171711" bIns="171711" numCol="1" spcCol="1270" anchor="t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 kern="1200" dirty="0"/>
              <a:t>Disruption </a:t>
            </a:r>
            <a:br>
              <a:rPr lang="en-GB" sz="1400" b="1" kern="1200" dirty="0"/>
            </a:br>
            <a:r>
              <a:rPr lang="en-GB" sz="1400" b="1" kern="1200" dirty="0"/>
              <a:t>of the TME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200" kern="1200" dirty="0"/>
              <a:t>By disrupting the TME, oncolytic viruses can help prevent the tumor cells from: escaping growth suppressors, invading, metastasizing, resisting apoptosis and stimulating angiogenesis</a:t>
            </a:r>
            <a:r>
              <a:rPr lang="en-US" sz="1200" kern="1200" baseline="30000" dirty="0"/>
              <a:t>1,2</a:t>
            </a:r>
            <a:endParaRPr lang="en-US" sz="1200" kern="1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B5A199E-6B69-374D-B395-3FD470983A94}"/>
              </a:ext>
            </a:extLst>
          </p:cNvPr>
          <p:cNvSpPr/>
          <p:nvPr/>
        </p:nvSpPr>
        <p:spPr>
          <a:xfrm>
            <a:off x="593724" y="896091"/>
            <a:ext cx="7892977" cy="1694998"/>
          </a:xfrm>
          <a:prstGeom prst="roundRect">
            <a:avLst>
              <a:gd name="adj" fmla="val 10000"/>
            </a:avLst>
          </a:prstGeom>
          <a:solidFill>
            <a:schemeClr val="accent4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985FE8-AFA9-46C3-942F-1587C8FF9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PAMPs, pathogen-associated molecular patterns; TME, tumor microenvironment.</a:t>
            </a:r>
          </a:p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1. Kaufmann HL, et al. Nat Rev Drug Discov 2015;14(9):642–62; 2. Wang M, et al. J Cancer 2017;8:761–73.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7D7598-84F2-4762-BC5C-A5891F49416A}"/>
              </a:ext>
            </a:extLst>
          </p:cNvPr>
          <p:cNvSpPr txBox="1">
            <a:spLocks/>
          </p:cNvSpPr>
          <p:nvPr/>
        </p:nvSpPr>
        <p:spPr>
          <a:xfrm>
            <a:off x="746124" y="4549775"/>
            <a:ext cx="7740577" cy="3013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700" b="0" i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227013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None/>
              <a:tabLst/>
              <a:defRPr sz="7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458788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None/>
              <a:defRPr sz="7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687387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 pitchFamily="34" charset="0"/>
              <a:buNone/>
              <a:defRPr sz="7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None/>
              <a:defRPr sz="7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1257300" indent="-1730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5000"/>
              <a:buFont typeface="Arial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FC78EC-E5AE-5C4C-87A2-03A969CDA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40" r="3533" b="10190"/>
          <a:stretch/>
        </p:blipFill>
        <p:spPr>
          <a:xfrm>
            <a:off x="6077117" y="1108835"/>
            <a:ext cx="2077539" cy="1283396"/>
          </a:xfrm>
          <a:prstGeom prst="roundRect">
            <a:avLst/>
          </a:prstGeom>
          <a:solidFill>
            <a:srgbClr val="FFFFFF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D43D3E-224D-EF41-BEDE-8B44FEFA85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24" b="62929"/>
          <a:stretch/>
        </p:blipFill>
        <p:spPr>
          <a:xfrm>
            <a:off x="3501612" y="1108835"/>
            <a:ext cx="2077200" cy="1283396"/>
          </a:xfrm>
          <a:prstGeom prst="roundRect">
            <a:avLst/>
          </a:prstGeom>
          <a:solidFill>
            <a:srgbClr val="FFFFFF"/>
          </a:solidFill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ECBE55-1B4B-9349-8574-7B903A70DC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963" b="4893"/>
          <a:stretch/>
        </p:blipFill>
        <p:spPr>
          <a:xfrm>
            <a:off x="932935" y="1100645"/>
            <a:ext cx="2077200" cy="1291586"/>
          </a:xfrm>
          <a:prstGeom prst="round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906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Oncolytic viruses:</a:t>
            </a:r>
            <a:br>
              <a:rPr lang="en-GB" dirty="0"/>
            </a:br>
            <a:r>
              <a:rPr lang="en-GB" dirty="0"/>
              <a:t>therapeutic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d7cafb9ec1e1420c49f96d063568fb98c9658f"/>
  <p:tag name="ISPRING_RESOURCE_PATHS_HASH_PRESENTER" val="6d43227b6a7f8b6a4e3313c18db88dd28df22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_Start">
  <a:themeElements>
    <a:clrScheme name="ONFRAN_Color Palette">
      <a:dk1>
        <a:srgbClr val="58595B"/>
      </a:dk1>
      <a:lt1>
        <a:srgbClr val="FFFFFF"/>
      </a:lt1>
      <a:dk2>
        <a:srgbClr val="9E9FA2"/>
      </a:dk2>
      <a:lt2>
        <a:srgbClr val="FFFFFF"/>
      </a:lt2>
      <a:accent1>
        <a:srgbClr val="0066CC"/>
      </a:accent1>
      <a:accent2>
        <a:srgbClr val="FF0000"/>
      </a:accent2>
      <a:accent3>
        <a:srgbClr val="009933"/>
      </a:accent3>
      <a:accent4>
        <a:srgbClr val="FF9900"/>
      </a:accent4>
      <a:accent5>
        <a:srgbClr val="99CCCC"/>
      </a:accent5>
      <a:accent6>
        <a:srgbClr val="990000"/>
      </a:accent6>
      <a:hlink>
        <a:srgbClr val="007AC2"/>
      </a:hlink>
      <a:folHlink>
        <a:srgbClr val="007A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45720" rIns="45720" rtlCol="0" anchor="ctr" anchorCtr="0">
        <a:sp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none" lIns="45720" rIns="45720" rtlCol="0">
        <a:spAutoFit/>
      </a:bodyPr>
      <a:lstStyle>
        <a:defPPr>
          <a:defRPr dirty="0" err="1" smtClean="0"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NFRAN Color Theme">
      <a:dk1>
        <a:srgbClr val="4D4F51"/>
      </a:dk1>
      <a:lt1>
        <a:srgbClr val="FFFFFF"/>
      </a:lt1>
      <a:dk2>
        <a:srgbClr val="9D9FA2"/>
      </a:dk2>
      <a:lt2>
        <a:srgbClr val="FFFFFF"/>
      </a:lt2>
      <a:accent1>
        <a:srgbClr val="007AC2"/>
      </a:accent1>
      <a:accent2>
        <a:srgbClr val="ED1C29"/>
      </a:accent2>
      <a:accent3>
        <a:srgbClr val="00A955"/>
      </a:accent3>
      <a:accent4>
        <a:srgbClr val="FAA61A"/>
      </a:accent4>
      <a:accent5>
        <a:srgbClr val="99CCCC"/>
      </a:accent5>
      <a:accent6>
        <a:srgbClr val="990000"/>
      </a:accent6>
      <a:hlink>
        <a:srgbClr val="007AC2"/>
      </a:hlink>
      <a:folHlink>
        <a:srgbClr val="007AC2"/>
      </a:folHlink>
    </a:clrScheme>
    <a:fontScheme name="Custom 1">
      <a:majorFont>
        <a:latin typeface="BISans"/>
        <a:ea typeface=""/>
        <a:cs typeface=""/>
      </a:majorFont>
      <a:minorFont>
        <a:latin typeface="BI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ber xmlns="e07662ac-da8a-428e-a279-313c8457ea0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BAC1C7DAB76E41B69E93BDFE1400BE" ma:contentTypeVersion="11" ma:contentTypeDescription="Create a new document." ma:contentTypeScope="" ma:versionID="cc4b168fd41b3742a2d1901efa7680a7">
  <xsd:schema xmlns:xsd="http://www.w3.org/2001/XMLSchema" xmlns:xs="http://www.w3.org/2001/XMLSchema" xmlns:p="http://schemas.microsoft.com/office/2006/metadata/properties" xmlns:ns2="e07662ac-da8a-428e-a279-313c8457ea0d" targetNamespace="http://schemas.microsoft.com/office/2006/metadata/properties" ma:root="true" ma:fieldsID="bbe28fa59c5fb5f19c815d511be614be" ns2:_="">
    <xsd:import namespace="e07662ac-da8a-428e-a279-313c8457ea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Number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662ac-da8a-428e-a279-313c8457ea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Number" ma:index="14" nillable="true" ma:displayName="Number" ma:format="Dropdown" ma:internalName="Number" ma:percentage="FALSE">
      <xsd:simpleType>
        <xsd:restriction base="dms:Number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8C2717-C6A1-458B-93AE-24E9E2BB3B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E50938-DA83-4819-87B9-ED11E2E275B4}">
  <ds:schemaRefs>
    <ds:schemaRef ds:uri="http://purl.org/dc/elements/1.1/"/>
    <ds:schemaRef ds:uri="http://schemas.microsoft.com/office/2006/metadata/properties"/>
    <ds:schemaRef ds:uri="e07662ac-da8a-428e-a279-313c8457ea0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C04EC3-E027-4BFE-9274-199338E546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7662ac-da8a-428e-a279-313c8457ea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3533</Words>
  <Application>Microsoft Office PowerPoint</Application>
  <PresentationFormat>On-screen Show (16:9)</PresentationFormat>
  <Paragraphs>223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1_Start</vt:lpstr>
      <vt:lpstr>Therapeutic strategies:  oncolytic virus therapy</vt:lpstr>
      <vt:lpstr>Introduction</vt:lpstr>
      <vt:lpstr>Oncolytic viruses:  rationale</vt:lpstr>
      <vt:lpstr>Oncolytic viruses are a promising type of immunotherapy in the oncology landscape</vt:lpstr>
      <vt:lpstr>The rationale for oncolytic virus therapy is based on multiple potential benefits</vt:lpstr>
      <vt:lpstr>Oncolytic viruses:  mechanism of action</vt:lpstr>
      <vt:lpstr>Oncolytic viruses might have the potential to selectively kill cancer cells</vt:lpstr>
      <vt:lpstr>Oncolytic viruses act through multiple mechanisms</vt:lpstr>
      <vt:lpstr>Oncolytic viruses: therapeutic considerations</vt:lpstr>
      <vt:lpstr>A range of factors should be considered when using oncolytic viruses therapeutically</vt:lpstr>
      <vt:lpstr>A range of factors should be considered when using oncolytic viruses therapeutically</vt:lpstr>
      <vt:lpstr>A range of factors should be considered when using oncolytic viruses therapeutically</vt:lpstr>
      <vt:lpstr>A range of factors should be considered when using oncolytic viruses therapeutically</vt:lpstr>
      <vt:lpstr>Oncolytic viruses:  natural and engineered tropism</vt:lpstr>
      <vt:lpstr>Therapeutic oncolytic viruses are often  modified versions of naturally occurring viruses</vt:lpstr>
      <vt:lpstr>Oncolytic viruses can be modified to target specific cancer types</vt:lpstr>
      <vt:lpstr>Viruses have specific cellular tropisms that determine which tissues are preferentially infected</vt:lpstr>
      <vt:lpstr>Oncolytic viruses could act additively or synergistically with other therapies</vt:lpstr>
      <vt:lpstr>Challenges of oncolytic virus  therapy in clinical practice</vt:lpstr>
      <vt:lpstr>Challenges of oncolytic virus therapy  in clinical practice</vt:lpstr>
      <vt:lpstr>The challenges of antiviral immune responses</vt:lpstr>
      <vt:lpstr>Oncolytic viruses:  approved and future therapeutic strategies</vt:lpstr>
      <vt:lpstr>Oncolytic viruses and combination therapies under clinical evaluation</vt:lpstr>
      <vt:lpstr>Novel therapeutic platforms: VSV-GP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Therapeutic strategies:  oncolytic virus therapy</dc:title>
  <dc:creator>Ho, Thien</dc:creator>
  <cp:lastModifiedBy>Ho, Thien</cp:lastModifiedBy>
  <cp:revision>43</cp:revision>
  <dcterms:created xsi:type="dcterms:W3CDTF">2014-04-02T22:45:54Z</dcterms:created>
  <dcterms:modified xsi:type="dcterms:W3CDTF">2020-11-25T09:22:28Z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0x0101002BBAC1C7DAB76E41B69E93BDFE1400BE</vt:lpwstr>
  </property>
</Properties>
</file>