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3"/>
  </p:notesMasterIdLst>
  <p:sldIdLst>
    <p:sldId id="256" r:id="rId2"/>
    <p:sldId id="364" r:id="rId3"/>
    <p:sldId id="345" r:id="rId4"/>
    <p:sldId id="322" r:id="rId5"/>
    <p:sldId id="371" r:id="rId6"/>
    <p:sldId id="341" r:id="rId7"/>
    <p:sldId id="338" r:id="rId8"/>
    <p:sldId id="347" r:id="rId9"/>
    <p:sldId id="335" r:id="rId10"/>
    <p:sldId id="365" r:id="rId11"/>
    <p:sldId id="372" r:id="rId12"/>
    <p:sldId id="332" r:id="rId13"/>
    <p:sldId id="333" r:id="rId14"/>
    <p:sldId id="349" r:id="rId15"/>
    <p:sldId id="350" r:id="rId16"/>
    <p:sldId id="343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720683-6D14-43DF-BC55-D6A561BBBE87}">
          <p14:sldIdLst>
            <p14:sldId id="256"/>
            <p14:sldId id="364"/>
            <p14:sldId id="345"/>
            <p14:sldId id="322"/>
            <p14:sldId id="371"/>
            <p14:sldId id="341"/>
            <p14:sldId id="338"/>
            <p14:sldId id="347"/>
            <p14:sldId id="335"/>
            <p14:sldId id="365"/>
            <p14:sldId id="372"/>
            <p14:sldId id="332"/>
            <p14:sldId id="333"/>
            <p14:sldId id="349"/>
            <p14:sldId id="350"/>
            <p14:sldId id="343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176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orient="horz" pos="480" userDrawn="1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51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Brown" initials="EB" lastIdx="1" clrIdx="6"/>
  <p:cmAuthor id="1" name="Selcuk Tanik" initials="ST" lastIdx="65" clrIdx="0">
    <p:extLst/>
  </p:cmAuthor>
  <p:cmAuthor id="8" name="Maerten,Prof.Dr.,Angela (MED TA Onc) BII-DE-I" initials="M(TOB" lastIdx="10" clrIdx="7">
    <p:extLst/>
  </p:cmAuthor>
  <p:cmAuthor id="2" name="Audrey" initials="A" lastIdx="56" clrIdx="1">
    <p:extLst/>
  </p:cmAuthor>
  <p:cmAuthor id="9" name="Robert Harries" initials="RJPH" lastIdx="92" clrIdx="8"/>
  <p:cmAuthor id="3" name="Test" initials="T" lastIdx="19" clrIdx="2">
    <p:extLst/>
  </p:cmAuthor>
  <p:cmAuthor id="10" name="Windows User" initials="WU" lastIdx="8" clrIdx="9"/>
  <p:cmAuthor id="4" name="Maerten,Prof.Dr.,Angela (MED TA Onc) BIP-DE-I" initials="M(TOB" lastIdx="11" clrIdx="3"/>
  <p:cmAuthor id="11" name="Michael Fisher" initials="MRF" lastIdx="10" clrIdx="10"/>
  <p:cmAuthor id="5" name="Eric Matluck" initials="EM" lastIdx="33" clrIdx="4">
    <p:extLst/>
  </p:cmAuthor>
  <p:cmAuthor id="6" name="Elisabeth Beatty" initials="EB" lastIdx="2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DE1CC"/>
    <a:srgbClr val="FEF1E7"/>
    <a:srgbClr val="000000"/>
    <a:srgbClr val="007AC2"/>
    <a:srgbClr val="E9EBF5"/>
    <a:srgbClr val="CFD5EA"/>
    <a:srgbClr val="898989"/>
    <a:srgbClr val="4472C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387" autoAdjust="0"/>
    <p:restoredTop sz="98583" autoAdjust="0"/>
  </p:normalViewPr>
  <p:slideViewPr>
    <p:cSldViewPr snapToGrid="0">
      <p:cViewPr varScale="1">
        <p:scale>
          <a:sx n="76" d="100"/>
          <a:sy n="76" d="100"/>
        </p:scale>
        <p:origin x="-102" y="-480"/>
      </p:cViewPr>
      <p:guideLst>
        <p:guide orient="horz" pos="4006"/>
        <p:guide orient="horz" pos="480"/>
        <p:guide orient="horz" pos="3769"/>
        <p:guide pos="216"/>
        <p:guide pos="4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964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200" dirty="0" smtClean="0"/>
              <a:t>With T/A</a:t>
            </a:r>
            <a:r>
              <a:rPr lang="en-GB" sz="1200" baseline="0" dirty="0" smtClean="0"/>
              <a:t> analysis</a:t>
            </a:r>
            <a:endParaRPr lang="en-GB" sz="1200" dirty="0"/>
          </a:p>
        </c:rich>
      </c:tx>
      <c:layout>
        <c:manualLayout>
          <c:xMode val="edge"/>
          <c:yMode val="edge"/>
          <c:x val="0.32172713704904532"/>
          <c:y val="2.91793368938251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756520669291339"/>
          <c:y val="0.30461837965618538"/>
          <c:w val="0.70882407055749885"/>
          <c:h val="0.5818473518624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Sensitivity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dPCR (n=16)</c:v>
                </c:pt>
                <c:pt idx="1">
                  <c:v>NGS (n=16)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0.83299999999999996</c:v>
                </c:pt>
                <c:pt idx="1">
                  <c:v>0.57099999999999995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Specificity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dPCR (n=16)</c:v>
                </c:pt>
                <c:pt idx="1">
                  <c:v>NGS (n=16)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8835456"/>
        <c:axId val="138836992"/>
      </c:barChart>
      <c:catAx>
        <c:axId val="13883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38836992"/>
        <c:crosses val="autoZero"/>
        <c:auto val="1"/>
        <c:lblAlgn val="ctr"/>
        <c:lblOffset val="100"/>
        <c:noMultiLvlLbl val="0"/>
      </c:catAx>
      <c:valAx>
        <c:axId val="13883699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3883545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7535755258728417"/>
          <c:y val="0.12753784915958355"/>
          <c:w val="0.46261796919106801"/>
          <c:h val="7.7760164085449585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200" dirty="0" smtClean="0"/>
              <a:t>Without T/A</a:t>
            </a:r>
            <a:r>
              <a:rPr lang="en-GB" sz="1200" baseline="0" dirty="0" smtClean="0"/>
              <a:t> analysis</a:t>
            </a:r>
            <a:endParaRPr lang="en-GB" sz="1200" dirty="0"/>
          </a:p>
        </c:rich>
      </c:tx>
      <c:layout>
        <c:manualLayout>
          <c:xMode val="edge"/>
          <c:yMode val="edge"/>
          <c:x val="0.32172713704904532"/>
          <c:y val="2.91793368938251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756520669291339"/>
          <c:y val="0.30461837965618538"/>
          <c:w val="0.70882407055749885"/>
          <c:h val="0.5818473518624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Sensitivity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dPCR (n=16)</c:v>
                </c:pt>
                <c:pt idx="1">
                  <c:v>NGS (n=16)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0.83299999999999996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Specificity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dPCR (n=16)</c:v>
                </c:pt>
                <c:pt idx="1">
                  <c:v>NGS (n=16)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0.7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8658560"/>
        <c:axId val="138660096"/>
      </c:barChart>
      <c:catAx>
        <c:axId val="13865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38660096"/>
        <c:crosses val="autoZero"/>
        <c:auto val="1"/>
        <c:lblAlgn val="ctr"/>
        <c:lblOffset val="100"/>
        <c:noMultiLvlLbl val="0"/>
      </c:catAx>
      <c:valAx>
        <c:axId val="13866009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3865856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7535755258728417"/>
          <c:y val="0.12753784915958355"/>
          <c:w val="0.46261796919106801"/>
          <c:h val="7.7760164085449585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9758-7EB1-4BBF-890B-E0528C3B0F97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D5BA-FF4C-4834-AA72-7BD9C9A89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8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4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5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5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5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71438" y="219075"/>
            <a:ext cx="7010401" cy="3944938"/>
          </a:xfrm>
        </p:spPr>
      </p:sp>
    </p:spTree>
    <p:extLst>
      <p:ext uri="{BB962C8B-B14F-4D97-AF65-F5344CB8AC3E}">
        <p14:creationId xmlns:p14="http://schemas.microsoft.com/office/powerpoint/2010/main" val="400678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3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71438" y="219075"/>
            <a:ext cx="7010401" cy="3944938"/>
          </a:xfrm>
        </p:spPr>
      </p:sp>
    </p:spTree>
    <p:extLst>
      <p:ext uri="{BB962C8B-B14F-4D97-AF65-F5344CB8AC3E}">
        <p14:creationId xmlns:p14="http://schemas.microsoft.com/office/powerpoint/2010/main" val="4006780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71438" y="219075"/>
            <a:ext cx="7010401" cy="3944938"/>
          </a:xfrm>
        </p:spPr>
      </p:sp>
    </p:spTree>
    <p:extLst>
      <p:ext uri="{BB962C8B-B14F-4D97-AF65-F5344CB8AC3E}">
        <p14:creationId xmlns:p14="http://schemas.microsoft.com/office/powerpoint/2010/main" val="4006780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71438" y="219075"/>
            <a:ext cx="7010401" cy="3944938"/>
          </a:xfrm>
        </p:spPr>
      </p:sp>
    </p:spTree>
    <p:extLst>
      <p:ext uri="{BB962C8B-B14F-4D97-AF65-F5344CB8AC3E}">
        <p14:creationId xmlns:p14="http://schemas.microsoft.com/office/powerpoint/2010/main" val="400678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3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78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60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7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71438" y="219075"/>
            <a:ext cx="7010401" cy="3944938"/>
          </a:xfrm>
        </p:spPr>
      </p:sp>
    </p:spTree>
    <p:extLst>
      <p:ext uri="{BB962C8B-B14F-4D97-AF65-F5344CB8AC3E}">
        <p14:creationId xmlns:p14="http://schemas.microsoft.com/office/powerpoint/2010/main" val="400678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71438" y="219075"/>
            <a:ext cx="7010401" cy="3944938"/>
          </a:xfrm>
        </p:spPr>
      </p:sp>
    </p:spTree>
    <p:extLst>
      <p:ext uri="{BB962C8B-B14F-4D97-AF65-F5344CB8AC3E}">
        <p14:creationId xmlns:p14="http://schemas.microsoft.com/office/powerpoint/2010/main" val="400678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1438" y="219075"/>
            <a:ext cx="7010401" cy="3944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GB" altLang="en-US" noProof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87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8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D5BA-FF4C-4834-AA72-7BD9C9A895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448801" y="1459103"/>
            <a:ext cx="2741084" cy="49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36" tIns="60936" rIns="60936" bIns="60936" rtlCol="0" anchor="ctr" anchorCtr="0">
            <a:sp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84" y="1729662"/>
            <a:ext cx="10768123" cy="1643380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85" y="3592877"/>
            <a:ext cx="10768124" cy="1155700"/>
          </a:xfrm>
        </p:spPr>
        <p:txBody>
          <a:bodyPr>
            <a:noAutofit/>
          </a:bodyPr>
          <a:lstStyle>
            <a:lvl1pPr marL="0" indent="0" algn="ctr">
              <a:buNone/>
              <a:defRPr sz="37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7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3" y="6336001"/>
            <a:ext cx="10627216" cy="485327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633" y="5863167"/>
            <a:ext cx="10320769" cy="40183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2"/>
                </a:solidFill>
              </a:defRPr>
            </a:lvl1pPr>
            <a:lvl2pPr marL="302676" indent="0">
              <a:buNone/>
              <a:defRPr sz="900">
                <a:solidFill>
                  <a:schemeClr val="tx2"/>
                </a:solidFill>
              </a:defRPr>
            </a:lvl2pPr>
            <a:lvl3pPr marL="611702" indent="0">
              <a:buNone/>
              <a:defRPr sz="900">
                <a:solidFill>
                  <a:schemeClr val="tx2"/>
                </a:solidFill>
              </a:defRPr>
            </a:lvl3pPr>
            <a:lvl4pPr marL="916493" indent="0">
              <a:buNone/>
              <a:defRPr sz="900">
                <a:solidFill>
                  <a:schemeClr val="tx2"/>
                </a:solidFill>
              </a:defRPr>
            </a:lvl4pPr>
            <a:lvl5pPr marL="121917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1636" y="1290680"/>
            <a:ext cx="10627213" cy="456600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9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85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87" y="1729662"/>
            <a:ext cx="10766400" cy="1656578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85" y="3593313"/>
            <a:ext cx="10766403" cy="1157168"/>
          </a:xfrm>
        </p:spPr>
        <p:txBody>
          <a:bodyPr>
            <a:noAutofit/>
          </a:bodyPr>
          <a:lstStyle>
            <a:lvl1pPr marL="0" indent="0" algn="ctr">
              <a:buNone/>
              <a:defRPr sz="37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2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5" y="365422"/>
            <a:ext cx="10624918" cy="778535"/>
          </a:xfrm>
        </p:spPr>
        <p:txBody>
          <a:bodyPr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6" y="1209998"/>
            <a:ext cx="10627213" cy="456600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5" y="365422"/>
            <a:ext cx="9217149" cy="77853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5" y="1285743"/>
            <a:ext cx="5156200" cy="435207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5743"/>
            <a:ext cx="5156200" cy="435207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5" y="365422"/>
            <a:ext cx="9217149" cy="77853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5" y="1285743"/>
            <a:ext cx="5156200" cy="435207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31984" y="1285743"/>
            <a:ext cx="5137149" cy="4352070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Object/Picture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9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5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1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10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3" y="6336001"/>
            <a:ext cx="10627216" cy="485327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633" y="5863167"/>
            <a:ext cx="10320769" cy="401832"/>
          </a:xfrm>
        </p:spPr>
        <p:txBody>
          <a:bodyPr anchor="b" anchorCtr="0"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302676" indent="0">
              <a:buNone/>
              <a:defRPr sz="900">
                <a:solidFill>
                  <a:schemeClr val="tx2"/>
                </a:solidFill>
              </a:defRPr>
            </a:lvl2pPr>
            <a:lvl3pPr marL="611702" indent="0">
              <a:buNone/>
              <a:defRPr sz="900">
                <a:solidFill>
                  <a:schemeClr val="tx2"/>
                </a:solidFill>
              </a:defRPr>
            </a:lvl3pPr>
            <a:lvl4pPr marL="916493" indent="0">
              <a:buNone/>
              <a:defRPr sz="900">
                <a:solidFill>
                  <a:schemeClr val="tx2"/>
                </a:solidFill>
              </a:defRPr>
            </a:lvl4pPr>
            <a:lvl5pPr marL="121917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30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91633" y="6309225"/>
            <a:ext cx="10627216" cy="485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636" y="1290680"/>
            <a:ext cx="10627213" cy="4566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635" y="365422"/>
            <a:ext cx="9217149" cy="7785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8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l" defTabSz="1218712" rtl="0" eaLnBrk="1" latinLnBrk="0" hangingPunct="1">
        <a:lnSpc>
          <a:spcPct val="75000"/>
        </a:lnSpc>
        <a:spcBef>
          <a:spcPct val="0"/>
        </a:spcBef>
        <a:buNone/>
        <a:defRPr sz="37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02563" indent="-302563" algn="l" defTabSz="1218712" rtl="0" eaLnBrk="1" latinLnBrk="0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4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11473" indent="-308910" algn="l" defTabSz="1218712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6151" indent="-304678" algn="l" defTabSz="1218712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18712" indent="-302563" algn="l" defTabSz="1218712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45106" indent="-226393" algn="l" defTabSz="1218712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4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675729" indent="-230625" algn="l" defTabSz="1218712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0815" indent="-304678" algn="l" defTabSz="12187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1" indent="-304678" algn="l" defTabSz="12187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27" indent="-304678" algn="l" defTabSz="12187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6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2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68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5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7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08" userDrawn="1">
          <p15:clr>
            <a:srgbClr val="F26B43"/>
          </p15:clr>
        </p15:guide>
        <p15:guide id="2" pos="626" userDrawn="1">
          <p15:clr>
            <a:srgbClr val="F26B43"/>
          </p15:clr>
        </p15:guide>
        <p15:guide id="3" pos="54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3E443-A8A0-4910-8448-974FB24E3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</a:t>
            </a:r>
            <a:r>
              <a:rPr lang="en-US" dirty="0" smtClean="0"/>
              <a:t>testing </a:t>
            </a:r>
            <a:r>
              <a:rPr lang="en-US" dirty="0"/>
              <a:t>in NSCLC</a:t>
            </a:r>
          </a:p>
        </p:txBody>
      </p:sp>
    </p:spTree>
    <p:extLst>
      <p:ext uri="{BB962C8B-B14F-4D97-AF65-F5344CB8AC3E}">
        <p14:creationId xmlns:p14="http://schemas.microsoft.com/office/powerpoint/2010/main" val="76893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2F1EE-8B37-4732-A491-BFF24BCD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Conclusions: targeted </a:t>
            </a:r>
            <a:r>
              <a:rPr lang="en-US" dirty="0"/>
              <a:t>vs </a:t>
            </a:r>
            <a:r>
              <a:rPr lang="en-US" dirty="0" smtClean="0"/>
              <a:t>comprehensive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2B024-4F3F-4E2E-A8BC-EA152BF5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000" dirty="0"/>
              <a:t>Targeted molecular testing (including targeted NGS) may be more appropriate for routine clinical </a:t>
            </a:r>
            <a:r>
              <a:rPr lang="en-US" sz="2000" dirty="0" smtClean="0"/>
              <a:t>use than comprehensive testing, as it:</a:t>
            </a:r>
            <a:r>
              <a:rPr lang="en-US" sz="2000" baseline="30000" dirty="0"/>
              <a:t> </a:t>
            </a:r>
            <a:r>
              <a:rPr lang="en-US" sz="2000" baseline="30000" dirty="0" smtClean="0"/>
              <a:t>1,2</a:t>
            </a:r>
            <a:endParaRPr lang="en-US" sz="2000" dirty="0"/>
          </a:p>
          <a:p>
            <a:pPr lvl="1">
              <a:lnSpc>
                <a:spcPct val="160000"/>
              </a:lnSpc>
            </a:pPr>
            <a:r>
              <a:rPr lang="en-US" sz="2000" dirty="0" smtClean="0"/>
              <a:t>Offers faster </a:t>
            </a:r>
            <a:r>
              <a:rPr lang="en-US" sz="2000" dirty="0"/>
              <a:t>turnaround </a:t>
            </a:r>
            <a:r>
              <a:rPr lang="en-US" sz="2000" dirty="0" smtClean="0"/>
              <a:t>time</a:t>
            </a:r>
          </a:p>
          <a:p>
            <a:pPr lvl="1">
              <a:lnSpc>
                <a:spcPct val="160000"/>
              </a:lnSpc>
            </a:pPr>
            <a:r>
              <a:rPr lang="en-US" sz="2000" dirty="0" smtClean="0"/>
              <a:t>Offers higher sensitivity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Is lower </a:t>
            </a:r>
            <a:r>
              <a:rPr lang="en-US" sz="2000" dirty="0" smtClean="0"/>
              <a:t>cost</a:t>
            </a: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/>
              <a:t>Whole-exome NGS may be considered when </a:t>
            </a:r>
            <a:r>
              <a:rPr lang="en-US" sz="2000" dirty="0" smtClean="0"/>
              <a:t>sufficient samples </a:t>
            </a:r>
            <a:r>
              <a:rPr lang="en-US" sz="2000" dirty="0"/>
              <a:t>and resources are </a:t>
            </a:r>
            <a:r>
              <a:rPr lang="en-US" sz="2000" dirty="0" smtClean="0"/>
              <a:t>available; it can provide </a:t>
            </a:r>
            <a:r>
              <a:rPr lang="en-US" sz="2000" dirty="0"/>
              <a:t>valuable data that may be missed by targeted molecular </a:t>
            </a:r>
            <a:r>
              <a:rPr lang="en-US" sz="2000" dirty="0" smtClean="0"/>
              <a:t>testing</a:t>
            </a:r>
            <a:r>
              <a:rPr lang="en-US" sz="2000" baseline="30000" dirty="0" smtClean="0"/>
              <a:t>3–5</a:t>
            </a: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/>
              <a:t>Whole-exome sequencing may play a more central role in routine clinical use in the near future as a result of rapidly evolving technologies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768351" y="5983287"/>
            <a:ext cx="10344052" cy="37968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00" dirty="0" smtClean="0">
                <a:solidFill>
                  <a:schemeClr val="tx2"/>
                </a:solidFill>
              </a:rPr>
              <a:t>NGS, next-generation sequencing.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68351" y="6359525"/>
            <a:ext cx="10442988" cy="387985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chemeClr val="tx2"/>
                </a:solidFill>
              </a:rPr>
              <a:t>1. </a:t>
            </a:r>
            <a:r>
              <a:rPr lang="en-US" sz="900" dirty="0" err="1" smtClean="0">
                <a:solidFill>
                  <a:schemeClr val="tx2"/>
                </a:solidFill>
              </a:rPr>
              <a:t>Sholl</a:t>
            </a:r>
            <a:r>
              <a:rPr lang="en-US" sz="900" dirty="0" smtClean="0">
                <a:solidFill>
                  <a:schemeClr val="tx2"/>
                </a:solidFill>
              </a:rPr>
              <a:t> L. </a:t>
            </a:r>
            <a:r>
              <a:rPr lang="en-US" sz="900" dirty="0" err="1">
                <a:solidFill>
                  <a:schemeClr val="tx2"/>
                </a:solidFill>
              </a:rPr>
              <a:t>Transl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smtClean="0">
                <a:solidFill>
                  <a:schemeClr val="tx2"/>
                </a:solidFill>
              </a:rPr>
              <a:t> Lung </a:t>
            </a:r>
            <a:r>
              <a:rPr lang="en-US" sz="900" dirty="0">
                <a:solidFill>
                  <a:schemeClr val="tx2"/>
                </a:solidFill>
              </a:rPr>
              <a:t>Cancer </a:t>
            </a:r>
            <a:r>
              <a:rPr lang="en-US" sz="900" dirty="0" smtClean="0">
                <a:solidFill>
                  <a:schemeClr val="tx2"/>
                </a:solidFill>
              </a:rPr>
              <a:t>Res 2017;6(5):560–9</a:t>
            </a:r>
            <a:r>
              <a:rPr lang="en-US" sz="900" dirty="0">
                <a:solidFill>
                  <a:schemeClr val="tx2"/>
                </a:solidFill>
              </a:rPr>
              <a:t>; 2. </a:t>
            </a:r>
            <a:r>
              <a:rPr lang="en-US" sz="900" dirty="0" err="1">
                <a:solidFill>
                  <a:schemeClr val="tx2"/>
                </a:solidFill>
              </a:rPr>
              <a:t>Garinet</a:t>
            </a:r>
            <a:r>
              <a:rPr lang="en-US" sz="900" dirty="0">
                <a:solidFill>
                  <a:schemeClr val="tx2"/>
                </a:solidFill>
              </a:rPr>
              <a:t> S, et al. J </a:t>
            </a:r>
            <a:r>
              <a:rPr lang="en-US" sz="900" dirty="0" err="1">
                <a:solidFill>
                  <a:schemeClr val="tx2"/>
                </a:solidFill>
              </a:rPr>
              <a:t>Clin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err="1">
                <a:solidFill>
                  <a:schemeClr val="tx2"/>
                </a:solidFill>
              </a:rPr>
              <a:t>Medi</a:t>
            </a:r>
            <a:r>
              <a:rPr lang="en-US" sz="900" dirty="0">
                <a:solidFill>
                  <a:schemeClr val="tx2"/>
                </a:solidFill>
              </a:rPr>
              <a:t> 2018;7(6):</a:t>
            </a:r>
            <a:r>
              <a:rPr lang="en-US" sz="900" dirty="0" smtClean="0">
                <a:solidFill>
                  <a:schemeClr val="tx2"/>
                </a:solidFill>
              </a:rPr>
              <a:t>144; 3. </a:t>
            </a:r>
            <a:r>
              <a:rPr lang="en-US" sz="900" dirty="0">
                <a:solidFill>
                  <a:schemeClr val="tx2"/>
                </a:solidFill>
              </a:rPr>
              <a:t>Chung MJ, et al. J </a:t>
            </a:r>
            <a:r>
              <a:rPr lang="en-US" sz="900" dirty="0" err="1">
                <a:solidFill>
                  <a:schemeClr val="tx2"/>
                </a:solidFill>
              </a:rPr>
              <a:t>Mol</a:t>
            </a:r>
            <a:r>
              <a:rPr lang="en-US" sz="900" dirty="0">
                <a:solidFill>
                  <a:schemeClr val="tx2"/>
                </a:solidFill>
              </a:rPr>
              <a:t> Genet Med </a:t>
            </a:r>
            <a:r>
              <a:rPr lang="en-US" sz="900" dirty="0" smtClean="0">
                <a:solidFill>
                  <a:schemeClr val="tx2"/>
                </a:solidFill>
              </a:rPr>
              <a:t>2017;11:262 ; 4. </a:t>
            </a:r>
            <a:r>
              <a:rPr lang="en-US" sz="900" dirty="0" err="1">
                <a:solidFill>
                  <a:schemeClr val="tx2"/>
                </a:solidFill>
              </a:rPr>
              <a:t>Dubbink</a:t>
            </a:r>
            <a:r>
              <a:rPr lang="en-US" sz="900" dirty="0">
                <a:solidFill>
                  <a:schemeClr val="tx2"/>
                </a:solidFill>
              </a:rPr>
              <a:t> HJ, et al. </a:t>
            </a:r>
            <a:r>
              <a:rPr lang="en-US" sz="900" dirty="0" err="1">
                <a:solidFill>
                  <a:schemeClr val="tx2"/>
                </a:solidFill>
              </a:rPr>
              <a:t>Mol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err="1">
                <a:solidFill>
                  <a:schemeClr val="tx2"/>
                </a:solidFill>
              </a:rPr>
              <a:t>Oncol</a:t>
            </a:r>
            <a:r>
              <a:rPr lang="en-US" sz="900" dirty="0">
                <a:solidFill>
                  <a:schemeClr val="tx2"/>
                </a:solidFill>
              </a:rPr>
              <a:t> 2014;8(4):830–9; </a:t>
            </a:r>
            <a:r>
              <a:rPr lang="en-US" sz="900" dirty="0" smtClean="0">
                <a:solidFill>
                  <a:schemeClr val="tx2"/>
                </a:solidFill>
              </a:rPr>
              <a:t>5. Coco S, et al. </a:t>
            </a:r>
            <a:r>
              <a:rPr lang="en-US" sz="900" dirty="0" err="1" smtClean="0">
                <a:solidFill>
                  <a:schemeClr val="tx2"/>
                </a:solidFill>
              </a:rPr>
              <a:t>Curr</a:t>
            </a:r>
            <a:r>
              <a:rPr lang="en-US" sz="900" dirty="0" smtClean="0">
                <a:solidFill>
                  <a:schemeClr val="tx2"/>
                </a:solidFill>
              </a:rPr>
              <a:t> Drug Targets 2015;16</a:t>
            </a:r>
            <a:r>
              <a:rPr lang="en-US" sz="900" dirty="0" smtClean="0">
                <a:solidFill>
                  <a:schemeClr val="tx2"/>
                </a:solidFill>
                <a:sym typeface="Wingdings" panose="05000000000000000000" pitchFamily="2" charset="2"/>
              </a:rPr>
              <a:t>(1):</a:t>
            </a:r>
            <a:r>
              <a:rPr lang="en-US" sz="900" dirty="0" smtClean="0">
                <a:solidFill>
                  <a:schemeClr val="tx2"/>
                </a:solidFill>
              </a:rPr>
              <a:t>47–59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669637" y="6375918"/>
            <a:ext cx="10009094" cy="1908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900" i="1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>
                <a:solidFill>
                  <a:schemeClr val="tx2"/>
                </a:solidFill>
                <a:latin typeface="Arial (body)"/>
              </a:rPr>
              <a:t>epidermal growth factor receptor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; NSCLC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non-small cell lung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cancer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Why do we need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What are the available methods for molecular testing?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Targeted vs comprehensive testing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Solid vs liquid biopsy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What </a:t>
            </a:r>
            <a:r>
              <a:rPr lang="en-GB" sz="2000" dirty="0">
                <a:solidFill>
                  <a:schemeClr val="tx2"/>
                </a:solidFill>
              </a:rPr>
              <a:t>are the guidelines for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Special focus: EGFR mutation testing through liquid biopsy in NSCLC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298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5" y="365422"/>
            <a:ext cx="10638365" cy="778535"/>
          </a:xfrm>
        </p:spPr>
        <p:txBody>
          <a:bodyPr anchor="ctr"/>
          <a:lstStyle/>
          <a:p>
            <a:r>
              <a:rPr lang="en-US" dirty="0" smtClean="0"/>
              <a:t>Molecular testing using solid vs liquid biopsy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Molecular tests can use genetic material from </a:t>
            </a:r>
            <a:r>
              <a:rPr lang="en-US" sz="1800" dirty="0" err="1" smtClean="0"/>
              <a:t>tumour</a:t>
            </a:r>
            <a:r>
              <a:rPr lang="en-US" sz="1800" dirty="0" smtClean="0"/>
              <a:t> tissue (solid biopsy) or from </a:t>
            </a:r>
            <a:r>
              <a:rPr lang="en-US" sz="1800" dirty="0" err="1" smtClean="0"/>
              <a:t>ctDNA</a:t>
            </a:r>
            <a:r>
              <a:rPr lang="en-US" sz="1800" dirty="0" smtClean="0"/>
              <a:t> (liquid biopsy)</a:t>
            </a:r>
            <a:r>
              <a:rPr lang="en-US" sz="1800" baseline="30000" dirty="0" smtClean="0"/>
              <a:t>1,2</a:t>
            </a:r>
          </a:p>
          <a:p>
            <a:endParaRPr lang="en-US" sz="1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30004" y="1645037"/>
            <a:ext cx="10659342" cy="4325056"/>
            <a:chOff x="1025160" y="2031646"/>
            <a:chExt cx="10659342" cy="4325056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0A796FF-20C0-469E-97F2-DBD71FA2EE97}"/>
                </a:ext>
              </a:extLst>
            </p:cNvPr>
            <p:cNvSpPr/>
            <p:nvPr/>
          </p:nvSpPr>
          <p:spPr>
            <a:xfrm>
              <a:off x="1025160" y="2447869"/>
              <a:ext cx="2378147" cy="3233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Solid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biopsy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F80E23C-9BD0-4520-ACF7-E156D5EAAD6F}"/>
                </a:ext>
              </a:extLst>
            </p:cNvPr>
            <p:cNvGrpSpPr/>
            <p:nvPr/>
          </p:nvGrpSpPr>
          <p:grpSpPr>
            <a:xfrm>
              <a:off x="1586499" y="2031646"/>
              <a:ext cx="10098003" cy="4325056"/>
              <a:chOff x="1404900" y="1381902"/>
              <a:chExt cx="11513354" cy="4954968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3571" y="1414052"/>
                <a:ext cx="6523070" cy="4868437"/>
              </a:xfrm>
              <a:prstGeom prst="rect">
                <a:avLst/>
              </a:prstGeom>
            </p:spPr>
          </p:pic>
          <p:grpSp>
            <p:nvGrpSpPr>
              <p:cNvPr id="66" name="Group 65"/>
              <p:cNvGrpSpPr/>
              <p:nvPr/>
            </p:nvGrpSpPr>
            <p:grpSpPr>
              <a:xfrm>
                <a:off x="1688854" y="5325504"/>
                <a:ext cx="11229400" cy="603622"/>
                <a:chOff x="1140103" y="4805439"/>
                <a:chExt cx="11229400" cy="511989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="" xmlns:a16="http://schemas.microsoft.com/office/drawing/2014/main" id="{397E1E87-20DC-44E7-B178-60EFC3EC33E3}"/>
                    </a:ext>
                  </a:extLst>
                </p:cNvPr>
                <p:cNvSpPr/>
                <p:nvPr/>
              </p:nvSpPr>
              <p:spPr>
                <a:xfrm>
                  <a:off x="10317890" y="4805439"/>
                  <a:ext cx="2051613" cy="4967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Other samples (urine, CSF, pleural effusion)</a:t>
                  </a: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140103" y="5117404"/>
                  <a:ext cx="228601" cy="20002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813652" y="2882543"/>
                <a:ext cx="2431058" cy="1313355"/>
                <a:chOff x="4507873" y="2619925"/>
                <a:chExt cx="2431058" cy="1313355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4771866" y="2681293"/>
                  <a:ext cx="2167065" cy="1251987"/>
                  <a:chOff x="2134151" y="2385289"/>
                  <a:chExt cx="1834483" cy="919091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="" xmlns:a16="http://schemas.microsoft.com/office/drawing/2014/main" id="{9CBFF007-0924-4FF0-B875-65709CF3C595}"/>
                      </a:ext>
                    </a:extLst>
                  </p:cNvPr>
                  <p:cNvSpPr/>
                  <p:nvPr/>
                </p:nvSpPr>
                <p:spPr>
                  <a:xfrm>
                    <a:off x="3415570" y="2810309"/>
                    <a:ext cx="553064" cy="494071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lg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="" xmlns:a16="http://schemas.microsoft.com/office/drawing/2014/main" id="{CF193C77-600A-48E7-B766-EB88672464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37361" y="2385289"/>
                    <a:ext cx="1357558" cy="42386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lgDash"/>
                    <a:miter lim="800000"/>
                  </a:ln>
                  <a:effectLst/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="" xmlns:a16="http://schemas.microsoft.com/office/drawing/2014/main" id="{98272098-826A-4016-A9F0-3ABB9EC4B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134151" y="2652734"/>
                    <a:ext cx="1626506" cy="64318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lgDash"/>
                    <a:miter lim="800000"/>
                  </a:ln>
                  <a:effectLst/>
                </p:spPr>
              </p:cxnSp>
            </p:grpSp>
            <p:sp>
              <p:nvSpPr>
                <p:cNvPr id="74" name="Oval 73"/>
                <p:cNvSpPr/>
                <p:nvPr/>
              </p:nvSpPr>
              <p:spPr>
                <a:xfrm>
                  <a:off x="4507873" y="2619925"/>
                  <a:ext cx="453965" cy="451000"/>
                </a:xfrm>
                <a:prstGeom prst="ellipse">
                  <a:avLst/>
                </a:prstGeom>
                <a:blipFill>
                  <a:blip r:embed="rId4"/>
                  <a:srcRect/>
                  <a:stretch>
                    <a:fillRect l="-22345" t="-5594" r="-22345" b="-5594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5F2D0080-13FD-40F5-8D18-09E6DDB77C01}"/>
                  </a:ext>
                </a:extLst>
              </p:cNvPr>
              <p:cNvSpPr/>
              <p:nvPr/>
            </p:nvSpPr>
            <p:spPr>
              <a:xfrm>
                <a:off x="1404900" y="3579109"/>
                <a:ext cx="2304475" cy="32332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Surgically removed tumour tissue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4A98906E-4614-40B2-A27A-2923F6086A7E}"/>
                  </a:ext>
                </a:extLst>
              </p:cNvPr>
              <p:cNvSpPr/>
              <p:nvPr/>
            </p:nvSpPr>
            <p:spPr>
              <a:xfrm>
                <a:off x="8005677" y="1381902"/>
                <a:ext cx="2754433" cy="49549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1574" y="2713228"/>
                <a:ext cx="509704" cy="1616135"/>
              </a:xfrm>
              <a:prstGeom prst="rect">
                <a:avLst/>
              </a:prstGeom>
            </p:spPr>
          </p:pic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397E1E87-20DC-44E7-B178-60EFC3EC33E3}"/>
                  </a:ext>
                </a:extLst>
              </p:cNvPr>
              <p:cNvSpPr/>
              <p:nvPr/>
            </p:nvSpPr>
            <p:spPr>
              <a:xfrm>
                <a:off x="9580957" y="2987517"/>
                <a:ext cx="2050995" cy="117189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Blood plasma or serum sample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01445A10-377C-4EB9-A777-FC124D251257}"/>
                </a:ext>
              </a:extLst>
            </p:cNvPr>
            <p:cNvSpPr/>
            <p:nvPr/>
          </p:nvSpPr>
          <p:spPr>
            <a:xfrm>
              <a:off x="9237620" y="2504896"/>
              <a:ext cx="2378147" cy="3233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Liquid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biopsy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23F7394F-6D2A-446F-808A-BB27E43EE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7201" y="4898555"/>
              <a:ext cx="447045" cy="141068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44D542CB-FFF5-4FC8-B4C9-FFD2F38996EC}"/>
                </a:ext>
              </a:extLst>
            </p:cNvPr>
            <p:cNvSpPr/>
            <p:nvPr/>
          </p:nvSpPr>
          <p:spPr>
            <a:xfrm>
              <a:off x="4381258" y="5116945"/>
              <a:ext cx="1372997" cy="119046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C0FF5341-5EB0-4DC9-BAE8-B01BE99BE335}"/>
                </a:ext>
              </a:extLst>
            </p:cNvPr>
            <p:cNvSpPr/>
            <p:nvPr/>
          </p:nvSpPr>
          <p:spPr>
            <a:xfrm>
              <a:off x="4826525" y="4961378"/>
              <a:ext cx="1026257" cy="13005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E570DC1B-8A7D-420A-B8C3-DBFF85F7CBF9}"/>
                </a:ext>
              </a:extLst>
            </p:cNvPr>
            <p:cNvCxnSpPr>
              <a:endCxn id="70" idx="2"/>
            </p:cNvCxnSpPr>
            <p:nvPr/>
          </p:nvCxnSpPr>
          <p:spPr>
            <a:xfrm flipV="1">
              <a:off x="6757626" y="4604404"/>
              <a:ext cx="1680119" cy="165015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lgDash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99BF7CF-979C-4F35-A540-31B849C5A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7626" y="3252272"/>
              <a:ext cx="1611636" cy="125426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lgDash"/>
              <a:miter lim="800000"/>
            </a:ln>
            <a:effectLst/>
          </p:spPr>
        </p:cxnSp>
        <p:sp>
          <p:nvSpPr>
            <p:cNvPr id="63" name="Arrow: Right 28">
              <a:extLst>
                <a:ext uri="{FF2B5EF4-FFF2-40B4-BE49-F238E27FC236}">
                  <a16:creationId xmlns="" xmlns:a16="http://schemas.microsoft.com/office/drawing/2014/main" id="{29BD0B69-3C67-45AB-99E7-C97A29F58521}"/>
                </a:ext>
              </a:extLst>
            </p:cNvPr>
            <p:cNvSpPr/>
            <p:nvPr/>
          </p:nvSpPr>
          <p:spPr>
            <a:xfrm>
              <a:off x="7701863" y="5435573"/>
              <a:ext cx="1433525" cy="373426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5B7C0DE5-6354-4A05-A0EB-5F8B5702DA5D}"/>
                </a:ext>
              </a:extLst>
            </p:cNvPr>
            <p:cNvSpPr/>
            <p:nvPr/>
          </p:nvSpPr>
          <p:spPr>
            <a:xfrm>
              <a:off x="9467273" y="5985091"/>
              <a:ext cx="300307" cy="276861"/>
            </a:xfrm>
            <a:prstGeom prst="ellipse">
              <a:avLst/>
            </a:prstGeom>
            <a:solidFill>
              <a:srgbClr val="FADFA8"/>
            </a:solidFill>
            <a:ln w="12700" cap="flat" cmpd="sng" algn="ctr">
              <a:solidFill>
                <a:srgbClr val="DECD8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8350" y="6103887"/>
            <a:ext cx="10650499" cy="461803"/>
          </a:xfrm>
        </p:spPr>
        <p:txBody>
          <a:bodyPr lIns="90000" tIns="46800" rIns="90000" bIns="46800" anchor="t"/>
          <a:lstStyle/>
          <a:p>
            <a:pPr>
              <a:spcAft>
                <a:spcPts val="600"/>
              </a:spcAft>
            </a:pPr>
            <a:r>
              <a:rPr lang="en-US" dirty="0" smtClean="0"/>
              <a:t>Figure adapted from </a:t>
            </a:r>
            <a:r>
              <a:rPr lang="en-US" dirty="0"/>
              <a:t>Crowley E, et al. </a:t>
            </a:r>
            <a:r>
              <a:rPr lang="en-US" dirty="0" smtClean="0"/>
              <a:t>2013.</a:t>
            </a:r>
            <a:r>
              <a:rPr lang="en-US" baseline="30000" dirty="0" smtClean="0"/>
              <a:t>3</a:t>
            </a:r>
          </a:p>
          <a:p>
            <a:pPr>
              <a:spcAft>
                <a:spcPts val="600"/>
              </a:spcAft>
            </a:pPr>
            <a:r>
              <a:rPr lang="en-US" dirty="0"/>
              <a:t>CSF, cerebrospinal fluid; </a:t>
            </a:r>
            <a:r>
              <a:rPr lang="en-US" dirty="0" err="1"/>
              <a:t>ctDNA</a:t>
            </a:r>
            <a:r>
              <a:rPr lang="en-US" dirty="0"/>
              <a:t>, circulating </a:t>
            </a:r>
            <a:r>
              <a:rPr lang="en-US" dirty="0" err="1"/>
              <a:t>tumour</a:t>
            </a:r>
            <a:r>
              <a:rPr lang="en-US" dirty="0"/>
              <a:t> deoxyribonucleic acid</a:t>
            </a:r>
            <a:r>
              <a:rPr lang="en-US" dirty="0" smtClean="0"/>
              <a:t>.</a:t>
            </a:r>
            <a:endParaRPr lang="en-US" baseline="30000" dirty="0" smtClean="0"/>
          </a:p>
          <a:p>
            <a:r>
              <a:rPr lang="en-US" dirty="0" smtClean="0"/>
              <a:t>1. Huang WL, et al. </a:t>
            </a:r>
            <a:r>
              <a:rPr lang="en-US" dirty="0" err="1" smtClean="0"/>
              <a:t>Oncotarget</a:t>
            </a:r>
            <a:r>
              <a:rPr lang="en-US" dirty="0" smtClean="0"/>
              <a:t> </a:t>
            </a:r>
            <a:r>
              <a:rPr lang="en-US" dirty="0"/>
              <a:t>2017;8(11):</a:t>
            </a:r>
            <a:r>
              <a:rPr lang="en-US" dirty="0" smtClean="0"/>
              <a:t>18590–608; 2. </a:t>
            </a:r>
            <a:r>
              <a:rPr lang="en-US" dirty="0" err="1" smtClean="0"/>
              <a:t>Santarpia</a:t>
            </a:r>
            <a:r>
              <a:rPr lang="en-US" dirty="0" smtClean="0"/>
              <a:t> M, et al. J </a:t>
            </a:r>
            <a:r>
              <a:rPr lang="en-US" dirty="0" err="1" smtClean="0"/>
              <a:t>Thorac</a:t>
            </a:r>
            <a:r>
              <a:rPr lang="en-US" dirty="0" smtClean="0"/>
              <a:t> Dis 2018;10(Suppl. 7):</a:t>
            </a:r>
            <a:r>
              <a:rPr lang="en-US" dirty="0"/>
              <a:t>S882–S897; 3. Crowley E, et al. Nat Rev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2013;10(8):472–84.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Liquid biopsy complements solid biopsy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8350" y="5983287"/>
            <a:ext cx="10838649" cy="376238"/>
          </a:xfrm>
        </p:spPr>
        <p:txBody>
          <a:bodyPr lIns="90000" tIns="46800" rIns="90000" bIns="46800" anchor="b"/>
          <a:lstStyle/>
          <a:p>
            <a:pPr>
              <a:spcAft>
                <a:spcPts val="300"/>
              </a:spcAft>
            </a:pPr>
            <a:r>
              <a:rPr lang="en-US" dirty="0"/>
              <a:t>*Other factors that may affect concordance between solid- and liquid-based biopsy samples: </a:t>
            </a:r>
            <a:r>
              <a:rPr lang="en-US" dirty="0" err="1"/>
              <a:t>tumour</a:t>
            </a:r>
            <a:r>
              <a:rPr lang="en-US" dirty="0"/>
              <a:t> type, heterogeneity, time between </a:t>
            </a:r>
            <a:r>
              <a:rPr lang="en-US" dirty="0" err="1"/>
              <a:t>tumour</a:t>
            </a:r>
            <a:r>
              <a:rPr lang="en-US" dirty="0"/>
              <a:t> and blood sampling, and whether the variant is clonal </a:t>
            </a:r>
            <a:r>
              <a:rPr lang="en-US" dirty="0" smtClean="0"/>
              <a:t>or subclonal.</a:t>
            </a:r>
            <a:r>
              <a:rPr lang="en-US" baseline="30000" dirty="0" smtClean="0"/>
              <a:t>6</a:t>
            </a:r>
          </a:p>
          <a:p>
            <a:r>
              <a:rPr lang="en-US" dirty="0" err="1" smtClean="0"/>
              <a:t>ctDNA</a:t>
            </a:r>
            <a:r>
              <a:rPr lang="en-US" dirty="0" smtClean="0"/>
              <a:t>, circulating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deoxyribonucleic acid.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1636" y="1290680"/>
            <a:ext cx="10421451" cy="4566005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Liquid biopsy offers an efficient and non-invasive assessment method for screening and follow-up</a:t>
            </a:r>
            <a:r>
              <a:rPr lang="en-US" baseline="30000" dirty="0" smtClean="0"/>
              <a:t>1–3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Circulating biomarkers have the potential to monitor minimal residual disease, forecast early progression </a:t>
            </a:r>
            <a:br>
              <a:rPr lang="en-US" dirty="0" smtClean="0"/>
            </a:br>
            <a:r>
              <a:rPr lang="en-US" dirty="0" smtClean="0"/>
              <a:t>and document subclonal evolution through therapy and acquired drug resistance</a:t>
            </a:r>
            <a:r>
              <a:rPr lang="en-US" baseline="30000" dirty="0" smtClean="0"/>
              <a:t>4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Owing to the potential for false-negative results with liquid biopsy, solid biopsy is strongly recommended to confirm negative results</a:t>
            </a:r>
            <a:r>
              <a:rPr lang="en-US" baseline="30000" dirty="0"/>
              <a:t>3</a:t>
            </a:r>
            <a:endParaRPr lang="en-US" baseline="30000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2699" y="3073599"/>
            <a:ext cx="4761169" cy="265680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accent3"/>
                </a:solidFill>
                <a:cs typeface="Arial" pitchFamily="34" charset="0"/>
              </a:rPr>
              <a:t>Liquid biopsy: strengths</a:t>
            </a:r>
            <a:endParaRPr lang="en-GB" b="1" dirty="0">
              <a:solidFill>
                <a:schemeClr val="accent3"/>
              </a:solidFill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/>
                </a:solidFill>
                <a:cs typeface="Arial" pitchFamily="34" charset="0"/>
              </a:rPr>
              <a:t>Simple</a:t>
            </a:r>
            <a:r>
              <a:rPr lang="en-GB" sz="1400" dirty="0">
                <a:solidFill>
                  <a:schemeClr val="accent3"/>
                </a:solidFill>
                <a:cs typeface="Arial" pitchFamily="34" charset="0"/>
              </a:rPr>
              <a:t>, fast and </a:t>
            </a:r>
            <a:r>
              <a:rPr lang="en-GB" sz="1400" dirty="0" smtClean="0">
                <a:solidFill>
                  <a:schemeClr val="accent3"/>
                </a:solidFill>
                <a:cs typeface="Arial" pitchFamily="34" charset="0"/>
              </a:rPr>
              <a:t>cost-effective</a:t>
            </a:r>
            <a:r>
              <a:rPr lang="en-GB" sz="1400" baseline="30000" dirty="0" smtClean="0">
                <a:solidFill>
                  <a:schemeClr val="accent3"/>
                </a:solidFill>
                <a:cs typeface="Arial" pitchFamily="34" charset="0"/>
              </a:rPr>
              <a:t>1,2</a:t>
            </a:r>
            <a:endParaRPr lang="en-GB" sz="1400" baseline="30000" dirty="0">
              <a:solidFill>
                <a:schemeClr val="accent3"/>
              </a:solidFill>
              <a:cs typeface="Arial" pitchFamily="34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/>
                </a:solidFill>
                <a:cs typeface="Arial" pitchFamily="34" charset="0"/>
              </a:rPr>
              <a:t>Minimally invasive assessment/monitoring:</a:t>
            </a:r>
            <a:r>
              <a:rPr lang="en-GB" sz="1400" baseline="30000" dirty="0" smtClean="0">
                <a:solidFill>
                  <a:schemeClr val="accent3"/>
                </a:solidFill>
                <a:cs typeface="Arial" pitchFamily="34" charset="0"/>
              </a:rPr>
              <a:t>1,2</a:t>
            </a:r>
            <a:endParaRPr lang="en-GB" sz="1400" baseline="30000" dirty="0">
              <a:solidFill>
                <a:schemeClr val="accent3"/>
              </a:solidFill>
              <a:cs typeface="Arial" pitchFamily="34" charset="0"/>
            </a:endParaRPr>
          </a:p>
          <a:p>
            <a:pPr marL="576000" lvl="2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  <a:cs typeface="Arial" pitchFamily="34" charset="0"/>
              </a:rPr>
              <a:t>Especially of inaccessible tumours</a:t>
            </a:r>
          </a:p>
          <a:p>
            <a:pPr marL="576000" lvl="2" indent="-28575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  <a:cs typeface="Arial" pitchFamily="34" charset="0"/>
              </a:rPr>
              <a:t>Ideal for longitudinal surveillance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Captures </a:t>
            </a:r>
            <a:r>
              <a:rPr lang="en-US" sz="1400" dirty="0" err="1">
                <a:solidFill>
                  <a:schemeClr val="accent3"/>
                </a:solidFill>
                <a:cs typeface="Arial" pitchFamily="34" charset="0"/>
              </a:rPr>
              <a:t>tumour</a:t>
            </a: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 heterogeneity and </a:t>
            </a:r>
            <a:r>
              <a:rPr lang="en-US" sz="1400" dirty="0" smtClean="0">
                <a:solidFill>
                  <a:schemeClr val="accent3"/>
                </a:solidFill>
                <a:cs typeface="Arial" pitchFamily="34" charset="0"/>
              </a:rPr>
              <a:t>molecular </a:t>
            </a: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drivers of </a:t>
            </a:r>
            <a:r>
              <a:rPr lang="en-US" sz="1400" dirty="0" smtClean="0">
                <a:solidFill>
                  <a:schemeClr val="accent3"/>
                </a:solidFill>
                <a:cs typeface="Arial" pitchFamily="34" charset="0"/>
              </a:rPr>
              <a:t>metastases</a:t>
            </a:r>
            <a:r>
              <a:rPr lang="en-US" sz="1400" baseline="30000" dirty="0" smtClean="0">
                <a:solidFill>
                  <a:schemeClr val="accent3"/>
                </a:solidFill>
                <a:cs typeface="Arial" pitchFamily="34" charset="0"/>
              </a:rPr>
              <a:t>1,2</a:t>
            </a:r>
            <a:endParaRPr lang="en-US" sz="1400" baseline="30000" dirty="0">
              <a:solidFill>
                <a:schemeClr val="accent3"/>
              </a:solidFill>
              <a:cs typeface="Arial" pitchFamily="34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Can provide prognostic </a:t>
            </a:r>
            <a:r>
              <a:rPr lang="en-US" sz="1400" dirty="0" smtClean="0">
                <a:solidFill>
                  <a:schemeClr val="accent3"/>
                </a:solidFill>
                <a:cs typeface="Arial" pitchFamily="34" charset="0"/>
              </a:rPr>
              <a:t>information</a:t>
            </a:r>
            <a:r>
              <a:rPr lang="en-US" sz="1400" baseline="30000" dirty="0" smtClean="0">
                <a:solidFill>
                  <a:schemeClr val="accent3"/>
                </a:solidFill>
                <a:cs typeface="Arial" pitchFamily="34" charset="0"/>
              </a:rPr>
              <a:t>1,5</a:t>
            </a:r>
            <a:endParaRPr lang="en-GB" sz="1400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1" y="3039320"/>
            <a:ext cx="4812286" cy="265604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2"/>
                </a:solidFill>
                <a:cs typeface="Arial" pitchFamily="34" charset="0"/>
              </a:rPr>
              <a:t>Liquid biopsy: limitations</a:t>
            </a:r>
            <a:endParaRPr lang="en-GB" b="1" dirty="0">
              <a:solidFill>
                <a:schemeClr val="accent2"/>
              </a:solidFill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Typically </a:t>
            </a: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have reduced sensitivity </a:t>
            </a: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vs solid biopsies</a:t>
            </a:r>
            <a:r>
              <a:rPr lang="en-US" sz="1400" baseline="30000" dirty="0">
                <a:solidFill>
                  <a:schemeClr val="accent2"/>
                </a:solidFill>
                <a:cs typeface="Arial" pitchFamily="34" charset="0"/>
              </a:rPr>
              <a:t>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Validation studies report ~30% of </a:t>
            </a: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patients have </a:t>
            </a:r>
            <a:b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no </a:t>
            </a: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alterations in </a:t>
            </a:r>
            <a:r>
              <a:rPr lang="en-US" sz="1400" dirty="0" err="1" smtClean="0">
                <a:solidFill>
                  <a:schemeClr val="accent2"/>
                </a:solidFill>
                <a:cs typeface="Arial" pitchFamily="34" charset="0"/>
              </a:rPr>
              <a:t>ctDNA</a:t>
            </a: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*</a:t>
            </a:r>
            <a:r>
              <a:rPr lang="en-US" sz="1400" baseline="30000" dirty="0" smtClean="0">
                <a:solidFill>
                  <a:schemeClr val="accent2"/>
                </a:solidFill>
                <a:cs typeface="Arial" pitchFamily="34" charset="0"/>
              </a:rPr>
              <a:t>7,8</a:t>
            </a:r>
            <a:endParaRPr lang="en-US" sz="1400" baseline="30000" dirty="0">
              <a:solidFill>
                <a:schemeClr val="accent2"/>
              </a:solidFill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Risk of </a:t>
            </a: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false negatives </a:t>
            </a: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when </a:t>
            </a:r>
            <a:r>
              <a:rPr lang="en-US" sz="1400" dirty="0" err="1">
                <a:solidFill>
                  <a:schemeClr val="accent2"/>
                </a:solidFill>
                <a:cs typeface="Arial" pitchFamily="34" charset="0"/>
              </a:rPr>
              <a:t>ctDNA</a:t>
            </a: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levels are low </a:t>
            </a:r>
            <a:b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in </a:t>
            </a: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early disease or when the </a:t>
            </a:r>
            <a:r>
              <a:rPr lang="en-US" sz="1400" dirty="0" err="1">
                <a:solidFill>
                  <a:schemeClr val="accent2"/>
                </a:solidFill>
                <a:cs typeface="Arial" pitchFamily="34" charset="0"/>
              </a:rPr>
              <a:t>tumour</a:t>
            </a:r>
            <a:r>
              <a:rPr lang="en-US" sz="1400" dirty="0">
                <a:solidFill>
                  <a:schemeClr val="accent2"/>
                </a:solidFill>
                <a:cs typeface="Arial" pitchFamily="34" charset="0"/>
              </a:rPr>
              <a:t> is responding </a:t>
            </a: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to therapy</a:t>
            </a:r>
            <a:r>
              <a:rPr lang="en-US" sz="1400" baseline="30000" dirty="0" smtClean="0">
                <a:solidFill>
                  <a:schemeClr val="accent2"/>
                </a:solidFill>
                <a:cs typeface="Arial" pitchFamily="34" charset="0"/>
              </a:rPr>
              <a:t>6,9</a:t>
            </a:r>
            <a:endParaRPr lang="en-US" sz="1400" baseline="30000" dirty="0">
              <a:solidFill>
                <a:schemeClr val="accent2"/>
              </a:solidFill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cs typeface="Arial" pitchFamily="34" charset="0"/>
              </a:rPr>
              <a:t>No direct correlation with histology or cellular phenotype</a:t>
            </a:r>
            <a:r>
              <a:rPr lang="en-US" sz="1400" baseline="30000" dirty="0">
                <a:solidFill>
                  <a:schemeClr val="accent2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57127" y="2886274"/>
            <a:ext cx="787826" cy="37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ross 12"/>
          <p:cNvSpPr/>
          <p:nvPr/>
        </p:nvSpPr>
        <p:spPr>
          <a:xfrm>
            <a:off x="5133940" y="2699275"/>
            <a:ext cx="805639" cy="735030"/>
          </a:xfrm>
          <a:prstGeom prst="plus">
            <a:avLst>
              <a:gd name="adj" fmla="val 32810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350" y="6359525"/>
            <a:ext cx="10650499" cy="498475"/>
          </a:xfrm>
        </p:spPr>
        <p:txBody>
          <a:bodyPr lIns="90000" tIns="46800" rIns="90000" bIns="46800" anchor="t"/>
          <a:lstStyle/>
          <a:p>
            <a:r>
              <a:rPr lang="en-US" dirty="0" smtClean="0"/>
              <a:t>1. Neumann MHD, et al. </a:t>
            </a:r>
            <a:r>
              <a:rPr lang="en-US" dirty="0" err="1" smtClean="0"/>
              <a:t>Comput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Biotechnol</a:t>
            </a:r>
            <a:r>
              <a:rPr lang="en-US" dirty="0" smtClean="0"/>
              <a:t> J 2018;16:190–5; 2. Huang WL, et al. </a:t>
            </a:r>
            <a:r>
              <a:rPr lang="en-US" dirty="0" err="1" smtClean="0"/>
              <a:t>Oncotarget</a:t>
            </a:r>
            <a:r>
              <a:rPr lang="en-US" dirty="0" smtClean="0"/>
              <a:t> 2017;8(11):18590–608; 3. </a:t>
            </a:r>
            <a:r>
              <a:rPr lang="en-US" dirty="0" err="1"/>
              <a:t>Planchard</a:t>
            </a:r>
            <a:r>
              <a:rPr lang="en-US" dirty="0"/>
              <a:t> D, et al. Ann </a:t>
            </a:r>
            <a:r>
              <a:rPr lang="en-US" dirty="0" err="1"/>
              <a:t>Oncol</a:t>
            </a:r>
            <a:r>
              <a:rPr lang="en-US" dirty="0"/>
              <a:t> 2018;29(Suppl. 4):iv192–iv237; </a:t>
            </a:r>
            <a:r>
              <a:rPr lang="en-US" dirty="0" smtClean="0"/>
              <a:t>4. </a:t>
            </a:r>
            <a:r>
              <a:rPr lang="en-US" dirty="0"/>
              <a:t>Jamal-</a:t>
            </a:r>
            <a:r>
              <a:rPr lang="en-US" dirty="0" err="1"/>
              <a:t>Hanjani</a:t>
            </a:r>
            <a:r>
              <a:rPr lang="en-US" dirty="0"/>
              <a:t> M, et al.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2014;12(7):e1001906; 5.Mok TS, et al. N </a:t>
            </a:r>
            <a:r>
              <a:rPr lang="en-US" dirty="0" err="1" smtClean="0"/>
              <a:t>Engl</a:t>
            </a:r>
            <a:r>
              <a:rPr lang="en-US" dirty="0" smtClean="0"/>
              <a:t> J Med 2017;376(7):629–40; 6. </a:t>
            </a:r>
            <a:r>
              <a:rPr lang="en-US" dirty="0" err="1" smtClean="0"/>
              <a:t>Merker</a:t>
            </a:r>
            <a:r>
              <a:rPr lang="en-US" dirty="0" smtClean="0"/>
              <a:t> JD, et al.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. 2018;36(16):1631–41; 7. Clark TA, et al. J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Diagn</a:t>
            </a:r>
            <a:r>
              <a:rPr lang="en-US" dirty="0" smtClean="0"/>
              <a:t> 2018;20(5):686–702; </a:t>
            </a:r>
            <a:br>
              <a:rPr lang="en-US" dirty="0" smtClean="0"/>
            </a:br>
            <a:r>
              <a:rPr lang="en-US" dirty="0" smtClean="0"/>
              <a:t>8. </a:t>
            </a:r>
            <a:r>
              <a:rPr lang="en-US" dirty="0" err="1" smtClean="0"/>
              <a:t>Odegaard</a:t>
            </a:r>
            <a:r>
              <a:rPr lang="en-US" dirty="0" smtClean="0"/>
              <a:t> JI, et al. </a:t>
            </a:r>
            <a:r>
              <a:rPr lang="en-US" dirty="0" err="1" smtClean="0"/>
              <a:t>Clin</a:t>
            </a:r>
            <a:r>
              <a:rPr lang="en-US" dirty="0" smtClean="0"/>
              <a:t> Cancer Res 2018;24(15):3539–49; 9. </a:t>
            </a:r>
            <a:r>
              <a:rPr lang="en-US" dirty="0" err="1" smtClean="0"/>
              <a:t>Bettegowda</a:t>
            </a:r>
            <a:r>
              <a:rPr lang="en-US" dirty="0" smtClean="0"/>
              <a:t> C, et al. </a:t>
            </a:r>
            <a:r>
              <a:rPr lang="en-US" dirty="0" err="1" smtClean="0"/>
              <a:t>Sci</a:t>
            </a:r>
            <a:r>
              <a:rPr lang="en-US" dirty="0" smtClean="0"/>
              <a:t> </a:t>
            </a:r>
            <a:r>
              <a:rPr lang="en-US" dirty="0" err="1" smtClean="0"/>
              <a:t>Transl</a:t>
            </a:r>
            <a:r>
              <a:rPr lang="en-US" dirty="0" smtClean="0"/>
              <a:t> Med 2014;6(224):224ra24.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1635" y="365422"/>
            <a:ext cx="10952690" cy="778535"/>
          </a:xfrm>
        </p:spPr>
        <p:txBody>
          <a:bodyPr/>
          <a:lstStyle/>
          <a:p>
            <a:r>
              <a:rPr lang="en-US" sz="4000" dirty="0" smtClean="0"/>
              <a:t>Why do we still need solid biopsies?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1636" y="1209998"/>
            <a:ext cx="5743635" cy="45660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Liquid biopsies </a:t>
            </a:r>
            <a:r>
              <a:rPr lang="en-US" dirty="0" smtClean="0"/>
              <a:t>(using </a:t>
            </a:r>
            <a:r>
              <a:rPr lang="en-US" dirty="0" err="1" smtClean="0"/>
              <a:t>ctDNA</a:t>
            </a:r>
            <a:r>
              <a:rPr lang="en-US" dirty="0" smtClean="0"/>
              <a:t>) can be less sensitive than solid (</a:t>
            </a:r>
            <a:r>
              <a:rPr lang="en-US" dirty="0" err="1" smtClean="0"/>
              <a:t>tumour</a:t>
            </a:r>
            <a:r>
              <a:rPr lang="en-US" dirty="0" smtClean="0"/>
              <a:t> tissue) biopsies: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marL="509588" lvl="1">
              <a:lnSpc>
                <a:spcPct val="100000"/>
              </a:lnSpc>
            </a:pPr>
            <a:r>
              <a:rPr lang="en-US" dirty="0" err="1" smtClean="0"/>
              <a:t>ctDNA</a:t>
            </a:r>
            <a:r>
              <a:rPr lang="en-US" dirty="0" smtClean="0"/>
              <a:t> </a:t>
            </a:r>
            <a:r>
              <a:rPr lang="en-US" dirty="0"/>
              <a:t>levels are low in the early stage of primary cancer or when the tumour is responding to therapy, possibly leading to false-negative </a:t>
            </a:r>
            <a:r>
              <a:rPr lang="en-US" dirty="0" smtClean="0"/>
              <a:t>results</a:t>
            </a:r>
            <a:r>
              <a:rPr lang="en-US" baseline="30000" dirty="0" smtClean="0"/>
              <a:t>1,2</a:t>
            </a:r>
          </a:p>
          <a:p>
            <a:pPr marL="509588" lvl="1">
              <a:lnSpc>
                <a:spcPct val="100000"/>
              </a:lnSpc>
            </a:pPr>
            <a:r>
              <a:rPr lang="en-US" dirty="0"/>
              <a:t>Validation studies report no alterations in </a:t>
            </a:r>
            <a:r>
              <a:rPr lang="en-US" dirty="0" err="1"/>
              <a:t>ctDNA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approximately </a:t>
            </a:r>
            <a:r>
              <a:rPr lang="en-US" dirty="0"/>
              <a:t>30% of </a:t>
            </a:r>
            <a:r>
              <a:rPr lang="en-US" dirty="0" smtClean="0"/>
              <a:t>patients*</a:t>
            </a:r>
            <a:r>
              <a:rPr lang="en-US" baseline="30000" dirty="0"/>
              <a:t>3</a:t>
            </a:r>
            <a:r>
              <a:rPr lang="en-US" baseline="30000" dirty="0" smtClean="0"/>
              <a:t>,4</a:t>
            </a:r>
            <a:endParaRPr lang="en-US" baseline="30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Information </a:t>
            </a:r>
            <a:r>
              <a:rPr lang="en-US" dirty="0"/>
              <a:t>on histology (</a:t>
            </a:r>
            <a:r>
              <a:rPr lang="en-US" dirty="0" smtClean="0"/>
              <a:t>e.g. small-cell </a:t>
            </a:r>
            <a:r>
              <a:rPr lang="en-US" dirty="0"/>
              <a:t>transformation) can be gathered only via solid </a:t>
            </a:r>
            <a:r>
              <a:rPr lang="en-US" dirty="0" smtClean="0"/>
              <a:t>biopsies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Liquid biopsies, therefore, represent </a:t>
            </a:r>
            <a:r>
              <a:rPr lang="en-US" dirty="0"/>
              <a:t>a complementary approach to tissue-based </a:t>
            </a:r>
            <a:r>
              <a:rPr lang="en-US" dirty="0" smtClean="0"/>
              <a:t>testing:</a:t>
            </a:r>
            <a:endParaRPr lang="en-US" dirty="0"/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Solid biopsy </a:t>
            </a:r>
            <a:r>
              <a:rPr lang="en-US" dirty="0" smtClean="0"/>
              <a:t>is strongly recommended for diagnosis; </a:t>
            </a:r>
            <a:br>
              <a:rPr lang="en-US" dirty="0" smtClean="0"/>
            </a:br>
            <a:r>
              <a:rPr lang="en-US" dirty="0" smtClean="0"/>
              <a:t>liquid </a:t>
            </a:r>
            <a:r>
              <a:rPr lang="en-US" dirty="0"/>
              <a:t>biopsy </a:t>
            </a:r>
            <a:r>
              <a:rPr lang="en-US" dirty="0" smtClean="0"/>
              <a:t>can be beneficial for follow-up </a:t>
            </a:r>
            <a:r>
              <a:rPr lang="en-US" dirty="0"/>
              <a:t>screening</a:t>
            </a:r>
            <a:r>
              <a:rPr lang="en-US" baseline="30000" dirty="0"/>
              <a:t>5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Negative results with liquid biopsy should always be confirmed with solid biopsy</a:t>
            </a:r>
            <a:r>
              <a:rPr lang="en-US" baseline="30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7907" y="1219972"/>
            <a:ext cx="471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Reflex </a:t>
            </a:r>
            <a:r>
              <a:rPr lang="en-US" b="1" dirty="0" err="1" smtClean="0"/>
              <a:t>tumour</a:t>
            </a:r>
            <a:r>
              <a:rPr lang="en-US" b="1" dirty="0" smtClean="0"/>
              <a:t> biopsy testing in patients with negative liquid biopsy results</a:t>
            </a:r>
            <a:r>
              <a:rPr lang="en-US" b="1" baseline="30000" dirty="0" smtClean="0"/>
              <a:t>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8350" y="6407110"/>
            <a:ext cx="11250232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1. </a:t>
            </a:r>
            <a:r>
              <a:rPr lang="en-US" sz="900" dirty="0" err="1">
                <a:solidFill>
                  <a:schemeClr val="tx2"/>
                </a:solidFill>
              </a:rPr>
              <a:t>Merker</a:t>
            </a:r>
            <a:r>
              <a:rPr lang="en-US" sz="900" dirty="0">
                <a:solidFill>
                  <a:schemeClr val="tx2"/>
                </a:solidFill>
              </a:rPr>
              <a:t> JD, et al. J </a:t>
            </a:r>
            <a:r>
              <a:rPr lang="en-US" sz="900" dirty="0" err="1">
                <a:solidFill>
                  <a:schemeClr val="tx2"/>
                </a:solidFill>
              </a:rPr>
              <a:t>Clin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err="1">
                <a:solidFill>
                  <a:schemeClr val="tx2"/>
                </a:solidFill>
              </a:rPr>
              <a:t>Oncol</a:t>
            </a:r>
            <a:r>
              <a:rPr lang="en-US" sz="900" dirty="0">
                <a:solidFill>
                  <a:schemeClr val="tx2"/>
                </a:solidFill>
              </a:rPr>
              <a:t>. 2018;36(16):1631–41</a:t>
            </a:r>
            <a:r>
              <a:rPr lang="it-IT" sz="900" dirty="0" smtClean="0">
                <a:solidFill>
                  <a:schemeClr val="tx2"/>
                </a:solidFill>
                <a:cs typeface="Arial" pitchFamily="34" charset="0"/>
              </a:rPr>
              <a:t>; </a:t>
            </a:r>
            <a:r>
              <a:rPr lang="it-IT" sz="900" dirty="0">
                <a:solidFill>
                  <a:schemeClr val="tx2"/>
                </a:solidFill>
                <a:cs typeface="Arial" pitchFamily="34" charset="0"/>
              </a:rPr>
              <a:t>2. </a:t>
            </a:r>
            <a:r>
              <a:rPr lang="en-US" sz="900" dirty="0" err="1">
                <a:solidFill>
                  <a:schemeClr val="tx2"/>
                </a:solidFill>
              </a:rPr>
              <a:t>Bettegowda</a:t>
            </a:r>
            <a:r>
              <a:rPr lang="en-US" sz="900" dirty="0">
                <a:solidFill>
                  <a:schemeClr val="tx2"/>
                </a:solidFill>
              </a:rPr>
              <a:t> C, et al. </a:t>
            </a:r>
            <a:r>
              <a:rPr lang="en-US" sz="900" dirty="0" err="1">
                <a:solidFill>
                  <a:schemeClr val="tx2"/>
                </a:solidFill>
              </a:rPr>
              <a:t>Sci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err="1">
                <a:solidFill>
                  <a:schemeClr val="tx2"/>
                </a:solidFill>
              </a:rPr>
              <a:t>Transl</a:t>
            </a:r>
            <a:r>
              <a:rPr lang="en-US" sz="900" dirty="0">
                <a:solidFill>
                  <a:schemeClr val="tx2"/>
                </a:solidFill>
              </a:rPr>
              <a:t> Med 2014;6(224):224ra24</a:t>
            </a:r>
            <a:r>
              <a:rPr lang="it-IT" sz="900" dirty="0" smtClean="0">
                <a:solidFill>
                  <a:schemeClr val="tx2"/>
                </a:solidFill>
                <a:cs typeface="Arial" pitchFamily="34" charset="0"/>
              </a:rPr>
              <a:t>; </a:t>
            </a:r>
            <a:r>
              <a:rPr lang="it-IT" sz="900" dirty="0">
                <a:solidFill>
                  <a:schemeClr val="tx2"/>
                </a:solidFill>
                <a:cs typeface="Arial" pitchFamily="34" charset="0"/>
              </a:rPr>
              <a:t>3. </a:t>
            </a:r>
            <a:r>
              <a:rPr lang="en-US" sz="900" dirty="0">
                <a:solidFill>
                  <a:schemeClr val="tx2"/>
                </a:solidFill>
              </a:rPr>
              <a:t>Clark TA, et al. J </a:t>
            </a:r>
            <a:r>
              <a:rPr lang="en-US" sz="900" dirty="0" err="1">
                <a:solidFill>
                  <a:schemeClr val="tx2"/>
                </a:solidFill>
              </a:rPr>
              <a:t>Mol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err="1">
                <a:solidFill>
                  <a:schemeClr val="tx2"/>
                </a:solidFill>
              </a:rPr>
              <a:t>Diagn</a:t>
            </a:r>
            <a:r>
              <a:rPr lang="en-US" sz="900" dirty="0">
                <a:solidFill>
                  <a:schemeClr val="tx2"/>
                </a:solidFill>
              </a:rPr>
              <a:t> 2018;20(5):686–702</a:t>
            </a:r>
            <a:r>
              <a:rPr lang="it-IT" sz="900" dirty="0" smtClean="0">
                <a:solidFill>
                  <a:schemeClr val="tx2"/>
                </a:solidFill>
                <a:cs typeface="Arial" pitchFamily="34" charset="0"/>
              </a:rPr>
              <a:t>; </a:t>
            </a:r>
            <a:r>
              <a:rPr lang="it-IT" sz="900" dirty="0">
                <a:solidFill>
                  <a:schemeClr val="tx2"/>
                </a:solidFill>
                <a:cs typeface="Arial" pitchFamily="34" charset="0"/>
              </a:rPr>
              <a:t>4. </a:t>
            </a:r>
            <a:r>
              <a:rPr lang="en-US" sz="900" dirty="0" err="1">
                <a:solidFill>
                  <a:schemeClr val="tx2"/>
                </a:solidFill>
              </a:rPr>
              <a:t>Odegaard</a:t>
            </a:r>
            <a:r>
              <a:rPr lang="en-US" sz="900" dirty="0">
                <a:solidFill>
                  <a:schemeClr val="tx2"/>
                </a:solidFill>
              </a:rPr>
              <a:t> JI, et al. </a:t>
            </a:r>
            <a:r>
              <a:rPr lang="en-US" sz="900" dirty="0" err="1">
                <a:solidFill>
                  <a:schemeClr val="tx2"/>
                </a:solidFill>
              </a:rPr>
              <a:t>Clin</a:t>
            </a:r>
            <a:r>
              <a:rPr lang="en-US" sz="900" dirty="0">
                <a:solidFill>
                  <a:schemeClr val="tx2"/>
                </a:solidFill>
              </a:rPr>
              <a:t> Cancer Res 2018;24(15):3539–49</a:t>
            </a:r>
            <a:r>
              <a:rPr lang="it-IT" sz="900" dirty="0" smtClean="0">
                <a:solidFill>
                  <a:schemeClr val="tx2"/>
                </a:solidFill>
                <a:cs typeface="Arial" pitchFamily="34" charset="0"/>
              </a:rPr>
              <a:t>; 5</a:t>
            </a:r>
            <a:r>
              <a:rPr lang="it-IT" sz="9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Planchard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D, et al. Ann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2018;29(Suppl. 4):iv192–iv237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42" y="1990725"/>
            <a:ext cx="3960668" cy="37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768350" y="6029587"/>
            <a:ext cx="10852632" cy="376238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/>
                </a:solidFill>
              </a:rPr>
              <a:t>*Other factors that may affect concordance between solid- and liquid-based biopsy samples: </a:t>
            </a:r>
            <a:r>
              <a:rPr lang="en-US" sz="900" dirty="0" err="1">
                <a:solidFill>
                  <a:schemeClr val="tx2"/>
                </a:solidFill>
              </a:rPr>
              <a:t>tumour</a:t>
            </a:r>
            <a:r>
              <a:rPr lang="en-US" sz="900" dirty="0">
                <a:solidFill>
                  <a:schemeClr val="tx2"/>
                </a:solidFill>
              </a:rPr>
              <a:t> type, heterogeneity,  </a:t>
            </a:r>
            <a:r>
              <a:rPr lang="en-US" sz="900" dirty="0" smtClean="0">
                <a:solidFill>
                  <a:schemeClr val="tx2"/>
                </a:solidFill>
              </a:rPr>
              <a:t>time </a:t>
            </a:r>
            <a:r>
              <a:rPr lang="en-US" sz="900" dirty="0">
                <a:solidFill>
                  <a:schemeClr val="tx2"/>
                </a:solidFill>
              </a:rPr>
              <a:t>between </a:t>
            </a:r>
            <a:r>
              <a:rPr lang="en-US" sz="900" dirty="0" err="1">
                <a:solidFill>
                  <a:schemeClr val="tx2"/>
                </a:solidFill>
              </a:rPr>
              <a:t>tumour</a:t>
            </a:r>
            <a:r>
              <a:rPr lang="en-US" sz="900" dirty="0">
                <a:solidFill>
                  <a:schemeClr val="tx2"/>
                </a:solidFill>
              </a:rPr>
              <a:t> and blood sampling, and whether the variant is clonal or </a:t>
            </a:r>
            <a:r>
              <a:rPr lang="en-US" sz="900" dirty="0" smtClean="0">
                <a:solidFill>
                  <a:schemeClr val="tx2"/>
                </a:solidFill>
              </a:rPr>
              <a:t>subclonal.</a:t>
            </a:r>
            <a:r>
              <a:rPr lang="en-US" sz="900" baseline="30000" dirty="0" smtClean="0">
                <a:solidFill>
                  <a:schemeClr val="tx2"/>
                </a:solidFill>
              </a:rPr>
              <a:t>1</a:t>
            </a:r>
            <a:endParaRPr lang="en-US" sz="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/>
                </a:solidFill>
              </a:rPr>
              <a:t>Figure adapted from </a:t>
            </a:r>
            <a:r>
              <a:rPr lang="en-US" sz="900" dirty="0" err="1">
                <a:solidFill>
                  <a:schemeClr val="tx2"/>
                </a:solidFill>
              </a:rPr>
              <a:t>Mercker</a:t>
            </a:r>
            <a:r>
              <a:rPr lang="en-US" sz="900" dirty="0">
                <a:solidFill>
                  <a:schemeClr val="tx2"/>
                </a:solidFill>
              </a:rPr>
              <a:t> JD, et al. 2018.</a:t>
            </a:r>
            <a:r>
              <a:rPr lang="en-US" sz="900" baseline="30000" dirty="0">
                <a:solidFill>
                  <a:schemeClr val="tx2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 smtClean="0">
                <a:solidFill>
                  <a:schemeClr val="tx2"/>
                </a:solidFill>
              </a:rPr>
              <a:t>ctDNA</a:t>
            </a:r>
            <a:r>
              <a:rPr lang="en-US" sz="900" dirty="0">
                <a:solidFill>
                  <a:schemeClr val="tx2"/>
                </a:solidFill>
              </a:rPr>
              <a:t>, circulating </a:t>
            </a:r>
            <a:r>
              <a:rPr lang="en-US" sz="900" dirty="0" err="1">
                <a:solidFill>
                  <a:schemeClr val="tx2"/>
                </a:solidFill>
              </a:rPr>
              <a:t>tumour</a:t>
            </a:r>
            <a:r>
              <a:rPr lang="en-US" sz="900" dirty="0">
                <a:solidFill>
                  <a:schemeClr val="tx2"/>
                </a:solidFill>
              </a:rPr>
              <a:t> deoxyribonucleic </a:t>
            </a:r>
            <a:r>
              <a:rPr lang="en-US" sz="900" dirty="0" smtClean="0">
                <a:solidFill>
                  <a:schemeClr val="tx2"/>
                </a:solidFill>
              </a:rPr>
              <a:t>acid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 </a:t>
            </a:r>
            <a:r>
              <a:rPr lang="en-US" dirty="0"/>
              <a:t>of </a:t>
            </a:r>
            <a:r>
              <a:rPr lang="en-US" dirty="0" smtClean="0"/>
              <a:t>liquid </a:t>
            </a:r>
            <a:r>
              <a:rPr lang="en-US" dirty="0"/>
              <a:t>b</a:t>
            </a:r>
            <a:r>
              <a:rPr lang="en-US" dirty="0" smtClean="0"/>
              <a:t>iopsies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349" y="5843271"/>
            <a:ext cx="11304993" cy="51633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*Not approved in the EU.</a:t>
            </a:r>
          </a:p>
          <a:p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ctDNA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circulating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tumour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deoxyribonucleic acid; </a:t>
            </a:r>
            <a:r>
              <a:rPr lang="en-US" sz="900" i="1" dirty="0" smtClean="0">
                <a:solidFill>
                  <a:schemeClr val="tx2"/>
                </a:solidFill>
                <a:cs typeface="Arial" pitchFamily="34" charset="0"/>
              </a:rPr>
              <a:t>EGFR</a:t>
            </a:r>
            <a:r>
              <a:rPr lang="en-US" sz="900" i="1" dirty="0">
                <a:solidFill>
                  <a:schemeClr val="tx2"/>
                </a:solidFill>
                <a:cs typeface="Arial" pitchFamily="34" charset="0"/>
              </a:rPr>
              <a:t>,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epidermal growth factor receptor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FDA, US Food and Drug Administration; NGS,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next-generation sequencing; NSCLC, non-small cell lung cancer.</a:t>
            </a:r>
            <a:endParaRPr lang="en-US" sz="9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 the future, liquid </a:t>
            </a:r>
            <a:r>
              <a:rPr lang="en-US" sz="1800" dirty="0" smtClean="0"/>
              <a:t>biopsies using </a:t>
            </a:r>
            <a:r>
              <a:rPr lang="en-US" sz="1800" dirty="0" err="1" smtClean="0"/>
              <a:t>ctDNA</a:t>
            </a:r>
            <a:r>
              <a:rPr lang="en-US" sz="1800" dirty="0" smtClean="0"/>
              <a:t> </a:t>
            </a:r>
            <a:r>
              <a:rPr lang="en-US" sz="1800" dirty="0"/>
              <a:t>may become the new diagnostic </a:t>
            </a:r>
            <a:r>
              <a:rPr lang="en-US" sz="1800" dirty="0" smtClean="0"/>
              <a:t>standard: 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Therascreen</a:t>
            </a:r>
            <a:r>
              <a:rPr lang="en-US" sz="1800" baseline="30000" dirty="0"/>
              <a:t>®</a:t>
            </a:r>
            <a:r>
              <a:rPr lang="en-US" sz="1800" dirty="0"/>
              <a:t> EGFR RGQ PCR kit (</a:t>
            </a:r>
            <a:r>
              <a:rPr lang="en-US" sz="1800" dirty="0" err="1"/>
              <a:t>Qiagen</a:t>
            </a:r>
            <a:r>
              <a:rPr lang="en-US" sz="1800" dirty="0" smtClean="0"/>
              <a:t>) was </a:t>
            </a:r>
            <a:r>
              <a:rPr lang="en-US" sz="1800" dirty="0"/>
              <a:t>approved as a companion </a:t>
            </a:r>
            <a:r>
              <a:rPr lang="en-US" sz="1800" dirty="0" smtClean="0"/>
              <a:t>diagnostic </a:t>
            </a:r>
            <a:r>
              <a:rPr lang="en-US" sz="1800" dirty="0"/>
              <a:t>for the detection of </a:t>
            </a:r>
            <a:r>
              <a:rPr lang="en-US" sz="1800" i="1" dirty="0"/>
              <a:t>EGFR</a:t>
            </a:r>
            <a:r>
              <a:rPr lang="en-US" sz="1800" dirty="0"/>
              <a:t> del19 and L858R in the </a:t>
            </a:r>
            <a:r>
              <a:rPr lang="en-US" sz="1800" dirty="0" smtClean="0"/>
              <a:t>European Union in </a:t>
            </a:r>
            <a:r>
              <a:rPr lang="en-US" sz="1800" dirty="0"/>
              <a:t>2015</a:t>
            </a:r>
            <a:r>
              <a:rPr lang="en-US" sz="1800" baseline="30000" dirty="0"/>
              <a:t>1</a:t>
            </a:r>
            <a:r>
              <a:rPr lang="en-US" sz="1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FDA approved the </a:t>
            </a:r>
            <a:r>
              <a:rPr lang="en-US" sz="1800" dirty="0" err="1"/>
              <a:t>cobas</a:t>
            </a:r>
            <a:r>
              <a:rPr lang="en-US" sz="1800" baseline="30000" dirty="0"/>
              <a:t>®</a:t>
            </a:r>
            <a:r>
              <a:rPr lang="en-US" sz="1800" dirty="0"/>
              <a:t> EGFR Mutation Test v2 (Roche) in </a:t>
            </a:r>
            <a:r>
              <a:rPr lang="en-US" sz="1800" dirty="0" smtClean="0"/>
              <a:t>2016, making it the first </a:t>
            </a:r>
            <a:r>
              <a:rPr lang="en-US" sz="1800" dirty="0"/>
              <a:t>liquid biopsy </a:t>
            </a:r>
            <a:r>
              <a:rPr lang="en-US" sz="1800" dirty="0" smtClean="0"/>
              <a:t>NGS </a:t>
            </a:r>
            <a:r>
              <a:rPr lang="en-US" sz="1800" dirty="0"/>
              <a:t>panel to achieve regulatory </a:t>
            </a:r>
            <a:r>
              <a:rPr lang="en-US" sz="1800" dirty="0" smtClean="0"/>
              <a:t>approval*</a:t>
            </a:r>
            <a:r>
              <a:rPr lang="en-US" sz="1800" baseline="30000" dirty="0" smtClean="0"/>
              <a:t>2,3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Emerging </a:t>
            </a:r>
            <a:r>
              <a:rPr lang="en-US" sz="1800" dirty="0"/>
              <a:t>technologies may improve the sensitivity and specificity of liquid </a:t>
            </a:r>
            <a:r>
              <a:rPr lang="en-US" sz="1800" dirty="0" smtClean="0"/>
              <a:t>biopsies:</a:t>
            </a:r>
            <a:r>
              <a:rPr lang="en-US" sz="1800" baseline="30000" dirty="0" smtClean="0"/>
              <a:t>2</a:t>
            </a:r>
            <a:endParaRPr lang="en-US" sz="1800" baseline="300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FDA has granted Breakthrough Device designation to Foundation Medicine’s expanded </a:t>
            </a:r>
            <a:r>
              <a:rPr lang="en-US" sz="1800" dirty="0" err="1"/>
              <a:t>FoundationACT</a:t>
            </a:r>
            <a:r>
              <a:rPr lang="en-US" sz="1800" dirty="0"/>
              <a:t> assay, a 70-gene panel, NGS-based </a:t>
            </a:r>
            <a:r>
              <a:rPr lang="en-US" sz="1800" i="1" dirty="0"/>
              <a:t>in vitro </a:t>
            </a:r>
            <a:r>
              <a:rPr lang="en-US" sz="1800" dirty="0"/>
              <a:t>diagnostic </a:t>
            </a:r>
            <a:r>
              <a:rPr lang="en-US" sz="1800" dirty="0" smtClean="0"/>
              <a:t>device*</a:t>
            </a:r>
            <a:r>
              <a:rPr lang="en-US" sz="1800" baseline="30000" dirty="0" smtClean="0"/>
              <a:t>2,4</a:t>
            </a:r>
            <a:endParaRPr lang="en-US" sz="1800" baseline="30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Alternative </a:t>
            </a:r>
            <a:r>
              <a:rPr lang="en-US" sz="1800" dirty="0"/>
              <a:t>sources of </a:t>
            </a:r>
            <a:r>
              <a:rPr lang="en-US" sz="1800" dirty="0" err="1"/>
              <a:t>ctDNA</a:t>
            </a:r>
            <a:r>
              <a:rPr lang="en-US" sz="1800" dirty="0"/>
              <a:t> may enter routine clinical </a:t>
            </a:r>
            <a:r>
              <a:rPr lang="en-US" sz="1800" dirty="0" smtClean="0"/>
              <a:t>practice:</a:t>
            </a:r>
            <a:r>
              <a:rPr lang="en-US" sz="1800" baseline="30000" dirty="0" smtClean="0"/>
              <a:t>5</a:t>
            </a:r>
            <a:endParaRPr lang="en-US" sz="1800" baseline="300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Using 60 evaluable NSCLC </a:t>
            </a:r>
            <a:r>
              <a:rPr lang="en-US" sz="1800" dirty="0" err="1"/>
              <a:t>tumour</a:t>
            </a:r>
            <a:r>
              <a:rPr lang="en-US" sz="1800" dirty="0"/>
              <a:t> tissue specimens as the reference standard, the sensitivity </a:t>
            </a:r>
            <a:br>
              <a:rPr lang="en-US" sz="1800" dirty="0"/>
            </a:br>
            <a:r>
              <a:rPr lang="en-US" sz="1800" dirty="0"/>
              <a:t>of </a:t>
            </a:r>
            <a:r>
              <a:rPr lang="en-US" sz="1800" i="1" dirty="0" smtClean="0"/>
              <a:t>EGFR </a:t>
            </a:r>
            <a:r>
              <a:rPr lang="en-US" sz="1800" dirty="0" smtClean="0"/>
              <a:t>mutation </a:t>
            </a:r>
            <a:r>
              <a:rPr lang="en-US" sz="1800" dirty="0"/>
              <a:t>detection in urine </a:t>
            </a:r>
            <a:r>
              <a:rPr lang="en-US" sz="1800" dirty="0" smtClean="0"/>
              <a:t>was </a:t>
            </a:r>
            <a:r>
              <a:rPr lang="en-US" sz="1800" dirty="0"/>
              <a:t>72% for T790M, 75% for </a:t>
            </a:r>
            <a:r>
              <a:rPr lang="en-US" sz="1800" dirty="0" smtClean="0"/>
              <a:t>L858R </a:t>
            </a:r>
            <a:r>
              <a:rPr lang="en-US" sz="1800" dirty="0"/>
              <a:t>and 67% for exon </a:t>
            </a:r>
            <a:br>
              <a:rPr lang="en-US" sz="1800" dirty="0"/>
            </a:br>
            <a:r>
              <a:rPr lang="en-US" sz="1800" dirty="0"/>
              <a:t>19 </a:t>
            </a:r>
            <a:r>
              <a:rPr lang="en-US" sz="1800" dirty="0" smtClean="0"/>
              <a:t>deletions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68349" y="6359601"/>
            <a:ext cx="11304993" cy="440763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fr-FR" sz="750" dirty="0">
                <a:solidFill>
                  <a:schemeClr val="tx2"/>
                </a:solidFill>
                <a:cs typeface="Arial" pitchFamily="34" charset="0"/>
              </a:rPr>
              <a:t>Ou </a:t>
            </a:r>
            <a:r>
              <a:rPr lang="fr-FR" sz="750" dirty="0" smtClean="0">
                <a:solidFill>
                  <a:schemeClr val="tx2"/>
                </a:solidFill>
                <a:cs typeface="Arial" pitchFamily="34" charset="0"/>
              </a:rPr>
              <a:t>SI, et </a:t>
            </a:r>
            <a:r>
              <a:rPr lang="fr-FR" sz="750" dirty="0">
                <a:solidFill>
                  <a:schemeClr val="tx2"/>
                </a:solidFill>
                <a:cs typeface="Arial" pitchFamily="34" charset="0"/>
              </a:rPr>
              <a:t>al. Am Soc Clin Oncol </a:t>
            </a:r>
            <a:r>
              <a:rPr lang="fr-FR" sz="750" dirty="0" err="1">
                <a:solidFill>
                  <a:schemeClr val="tx2"/>
                </a:solidFill>
                <a:cs typeface="Arial" pitchFamily="34" charset="0"/>
              </a:rPr>
              <a:t>Educ</a:t>
            </a:r>
            <a:r>
              <a:rPr lang="fr-FR" sz="75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fr-FR" sz="750" dirty="0" smtClean="0">
                <a:solidFill>
                  <a:schemeClr val="tx2"/>
                </a:solidFill>
                <a:cs typeface="Arial" pitchFamily="34" charset="0"/>
              </a:rPr>
              <a:t>Book 2018;38:978–97; </a:t>
            </a:r>
            <a:r>
              <a:rPr lang="fr-FR" sz="750" dirty="0">
                <a:solidFill>
                  <a:schemeClr val="tx2"/>
                </a:solidFill>
                <a:cs typeface="Arial" pitchFamily="34" charset="0"/>
              </a:rPr>
              <a:t>2.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Neumann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MHD, et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al. Comput Struct </a:t>
            </a:r>
            <a:r>
              <a:rPr lang="en-US" sz="750" dirty="0" err="1">
                <a:solidFill>
                  <a:schemeClr val="tx2"/>
                </a:solidFill>
                <a:cs typeface="Arial" pitchFamily="34" charset="0"/>
              </a:rPr>
              <a:t>Biotechnol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J 2018;16:190–5;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3. US Food and Drug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Administration. FDA News release: </a:t>
            </a:r>
            <a:r>
              <a:rPr lang="en-GB" sz="750" dirty="0">
                <a:solidFill>
                  <a:schemeClr val="tx2"/>
                </a:solidFill>
                <a:cs typeface="Arial" pitchFamily="34" charset="0"/>
              </a:rPr>
              <a:t>FDA approves first blood test to detect gene mutation associated with non-small cell lung cancer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. www.fda.gov/newsevents/newsroom/pressannouncements/ucm504488.htm (Accessed: July 2019);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4. Foundation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Medicine. Press Release: </a:t>
            </a:r>
            <a:r>
              <a:rPr lang="en-GB" sz="750" dirty="0">
                <a:solidFill>
                  <a:schemeClr val="tx2"/>
                </a:solidFill>
                <a:cs typeface="Arial" pitchFamily="34" charset="0"/>
              </a:rPr>
              <a:t>Foundation Medicine’s New Liquid Biopsy Assay Granted Breakthrough Device Designation by U.S. Food and Drug Administration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http://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investors.foundationmedicine.com/news-releases/news-release-details/foundation-medicines-new-liquid-biopsy-assay-granted (Accessed: July 2019);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5. </a:t>
            </a:r>
            <a:r>
              <a:rPr lang="da-DK" sz="750" dirty="0" err="1" smtClean="0">
                <a:solidFill>
                  <a:schemeClr val="tx2"/>
                </a:solidFill>
                <a:cs typeface="Arial" pitchFamily="34" charset="0"/>
              </a:rPr>
              <a:t>Reckamp</a:t>
            </a:r>
            <a:r>
              <a:rPr lang="da-DK" sz="750" dirty="0" smtClean="0">
                <a:solidFill>
                  <a:schemeClr val="tx2"/>
                </a:solidFill>
                <a:cs typeface="Arial" pitchFamily="34" charset="0"/>
              </a:rPr>
              <a:t> KL, </a:t>
            </a:r>
            <a:r>
              <a:rPr lang="da-DK" sz="750" dirty="0">
                <a:solidFill>
                  <a:schemeClr val="tx2"/>
                </a:solidFill>
                <a:cs typeface="Arial" pitchFamily="34" charset="0"/>
              </a:rPr>
              <a:t>et al. J Thorac Oncol. </a:t>
            </a:r>
            <a:r>
              <a:rPr lang="da-DK" sz="750" dirty="0" smtClean="0">
                <a:solidFill>
                  <a:schemeClr val="tx2"/>
                </a:solidFill>
                <a:cs typeface="Arial" pitchFamily="34" charset="0"/>
              </a:rPr>
              <a:t>2016;11(10):1690–700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endParaRPr lang="en-US" sz="75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>
            <a:off x="3276600" y="2515569"/>
            <a:ext cx="589269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29831" y="2000098"/>
            <a:ext cx="1444765" cy="1441934"/>
            <a:chOff x="941284" y="2151529"/>
            <a:chExt cx="1444765" cy="14419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" t="3901" r="9203" b="18385"/>
            <a:stretch/>
          </p:blipFill>
          <p:spPr bwMode="auto">
            <a:xfrm>
              <a:off x="1232597" y="2151529"/>
              <a:ext cx="862139" cy="817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1828732" y="2439685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1284" y="3254909"/>
              <a:ext cx="1444765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70C0"/>
                  </a:solidFill>
                  <a:cs typeface="Arial" pitchFamily="34" charset="0"/>
                </a:rPr>
                <a:t>Diagnosis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10867" y="2000098"/>
            <a:ext cx="1780248" cy="1616843"/>
            <a:chOff x="2581802" y="2151529"/>
            <a:chExt cx="1780248" cy="1616843"/>
          </a:xfrm>
        </p:grpSpPr>
        <p:grpSp>
          <p:nvGrpSpPr>
            <p:cNvPr id="6" name="Group 5"/>
            <p:cNvGrpSpPr/>
            <p:nvPr/>
          </p:nvGrpSpPr>
          <p:grpSpPr>
            <a:xfrm>
              <a:off x="2918680" y="2151529"/>
              <a:ext cx="891927" cy="818248"/>
              <a:chOff x="2819400" y="2151529"/>
              <a:chExt cx="769995" cy="71717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04" t="3901" r="9203" b="18385"/>
              <a:stretch/>
            </p:blipFill>
            <p:spPr bwMode="auto">
              <a:xfrm>
                <a:off x="2819400" y="2151529"/>
                <a:ext cx="756662" cy="717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3352800" y="2404092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spAutoFit/>
              </a:bodyPr>
              <a:lstStyle/>
              <a:p>
                <a:pPr algn="ctr"/>
                <a:endParaRPr lang="en-GB" dirty="0" err="1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33822" y="2323757"/>
                <a:ext cx="255573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tx1">
                        <a:lumMod val="50000"/>
                      </a:schemeClr>
                    </a:solidFill>
                    <a:cs typeface="Arial" pitchFamily="34" charset="0"/>
                  </a:rPr>
                  <a:t>X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581802" y="3029708"/>
              <a:ext cx="1780248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  <a:cs typeface="Arial" pitchFamily="34" charset="0"/>
                </a:rPr>
                <a:t>Surgical resection of primary tumour ± lymph nodes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70944" y="1805114"/>
            <a:ext cx="1425644" cy="1568955"/>
            <a:chOff x="4605016" y="2151529"/>
            <a:chExt cx="1425644" cy="1568955"/>
          </a:xfrm>
          <a:solidFill>
            <a:schemeClr val="bg1"/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5016" y="2981377"/>
              <a:ext cx="626653" cy="5127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4818" y="2945477"/>
              <a:ext cx="735842" cy="7750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" t="3901" r="9203" b="18385"/>
            <a:stretch/>
          </p:blipFill>
          <p:spPr bwMode="auto">
            <a:xfrm>
              <a:off x="4800600" y="2151529"/>
              <a:ext cx="862139" cy="817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378982" y="2449832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713006" y="3219974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690375" y="3100343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GB" dirty="0" err="1" smtClean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048945" y="3233566"/>
            <a:ext cx="188544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cs typeface="Arial" pitchFamily="34" charset="0"/>
              </a:rPr>
              <a:t>Metastatic disease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052213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427147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932347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871647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316147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760647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5147" y="3646214"/>
            <a:ext cx="0" cy="3811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2213" y="4027410"/>
            <a:ext cx="589269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3610" y="3575202"/>
            <a:ext cx="136757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3"/>
                </a:solidFill>
                <a:cs typeface="Arial" pitchFamily="34" charset="0"/>
              </a:defRPr>
            </a:lvl1pPr>
          </a:lstStyle>
          <a:p>
            <a:pPr algn="r"/>
            <a:r>
              <a:rPr lang="en-GB" dirty="0">
                <a:solidFill>
                  <a:schemeClr val="accent1"/>
                </a:solidFill>
              </a:rPr>
              <a:t>Clinical pathway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871647" y="4180425"/>
            <a:ext cx="0" cy="38119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316147" y="4180425"/>
            <a:ext cx="0" cy="38119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760647" y="4180425"/>
            <a:ext cx="0" cy="38119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205147" y="4180425"/>
            <a:ext cx="0" cy="38119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251012" y="2093700"/>
            <a:ext cx="14447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  <a:cs typeface="Arial" pitchFamily="34" charset="0"/>
              </a:rPr>
              <a:t>Treatment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Combining molecular testing methods</a:t>
            </a:r>
            <a:endParaRPr lang="en-GB" noProof="0" dirty="0"/>
          </a:p>
        </p:txBody>
      </p:sp>
      <p:sp>
        <p:nvSpPr>
          <p:cNvPr id="15" name="Footer Placeholder 10">
            <a:extLst>
              <a:ext uri="{FF2B5EF4-FFF2-40B4-BE49-F238E27FC236}">
                <a16:creationId xmlns="" xmlns:a16="http://schemas.microsoft.com/office/drawing/2014/main" id="{CDB01950-1C7E-C542-B873-8B78C9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2" y="6185069"/>
            <a:ext cx="11400368" cy="4853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Figure adapted from </a:t>
            </a:r>
            <a:r>
              <a:rPr lang="en-US" dirty="0"/>
              <a:t>Figure adapted by Jamal-</a:t>
            </a:r>
            <a:r>
              <a:rPr lang="en-US" dirty="0" err="1"/>
              <a:t>Hanjani</a:t>
            </a:r>
            <a:r>
              <a:rPr lang="en-US" dirty="0"/>
              <a:t> M, et al. </a:t>
            </a:r>
            <a:r>
              <a:rPr lang="en-US" dirty="0" smtClean="0"/>
              <a:t>2014.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pPr>
              <a:spcBef>
                <a:spcPts val="300"/>
              </a:spcBef>
            </a:pPr>
            <a:r>
              <a:rPr lang="en-US" dirty="0" err="1"/>
              <a:t>ctDNA</a:t>
            </a:r>
            <a:r>
              <a:rPr lang="en-US" dirty="0"/>
              <a:t>, circulating </a:t>
            </a:r>
            <a:r>
              <a:rPr lang="en-US" dirty="0" err="1" smtClean="0"/>
              <a:t>tumour</a:t>
            </a:r>
            <a:r>
              <a:rPr lang="en-US" dirty="0" smtClean="0"/>
              <a:t>; </a:t>
            </a:r>
            <a:r>
              <a:rPr lang="en-US" dirty="0"/>
              <a:t>DNA </a:t>
            </a:r>
            <a:r>
              <a:rPr lang="en-US" dirty="0" err="1"/>
              <a:t>DNA</a:t>
            </a:r>
            <a:r>
              <a:rPr lang="en-US" dirty="0"/>
              <a:t>, deoxyribonucleic acid; CNV, copy number variation; CTC, circulating </a:t>
            </a:r>
            <a:r>
              <a:rPr lang="en-US" dirty="0" err="1"/>
              <a:t>tumour</a:t>
            </a:r>
            <a:r>
              <a:rPr lang="en-US" dirty="0"/>
              <a:t> cell; FACS, fluorescence-activated cell sorting; FISH, fluorescence </a:t>
            </a:r>
            <a:r>
              <a:rPr lang="en-US" i="1" dirty="0"/>
              <a:t>in situ </a:t>
            </a:r>
            <a:r>
              <a:rPr lang="en-US" dirty="0" err="1"/>
              <a:t>hybridisation</a:t>
            </a:r>
            <a:r>
              <a:rPr lang="en-US" dirty="0"/>
              <a:t>; IHC, immunohistochemistry.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1. Jamal-</a:t>
            </a:r>
            <a:r>
              <a:rPr lang="en-US" dirty="0" err="1" smtClean="0"/>
              <a:t>Hanjani</a:t>
            </a:r>
            <a:r>
              <a:rPr lang="en-US" dirty="0" smtClean="0"/>
              <a:t> M, et al.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2014;12(7):e1001906.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5FFF47B-EBB2-1841-9A37-5800F0C0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26" y="1103589"/>
            <a:ext cx="10627213" cy="977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/>
              <a:t>Hypothesised approach to combining molecular testing methods within clinical practice in order </a:t>
            </a:r>
            <a:br>
              <a:rPr lang="en-GB" sz="1800" dirty="0" smtClean="0"/>
            </a:br>
            <a:r>
              <a:rPr lang="en-GB" sz="1800" dirty="0" smtClean="0"/>
              <a:t>to improve understanding of the impact of intra-tumour heterogeneity on disease progression and clinical outcome</a:t>
            </a:r>
            <a:r>
              <a:rPr lang="en-GB" sz="1800" baseline="30000" dirty="0" smtClean="0"/>
              <a:t>1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F4E01066-0499-964B-B380-C0730DA956B4}"/>
              </a:ext>
            </a:extLst>
          </p:cNvPr>
          <p:cNvSpPr txBox="1">
            <a:spLocks/>
          </p:cNvSpPr>
          <p:nvPr/>
        </p:nvSpPr>
        <p:spPr>
          <a:xfrm>
            <a:off x="487054" y="293876"/>
            <a:ext cx="10340177" cy="2303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defRPr sz="1100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spcBef>
                <a:spcPts val="100"/>
              </a:spcBef>
            </a:pPr>
            <a:endParaRPr lang="en-US" sz="1000" baseline="0" dirty="0">
              <a:latin typeface="Arial (body)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052213" y="5534940"/>
            <a:ext cx="5892697" cy="381196"/>
            <a:chOff x="1663666" y="5867204"/>
            <a:chExt cx="5892697" cy="381196"/>
          </a:xfrm>
        </p:grpSpPr>
        <p:cxnSp>
          <p:nvCxnSpPr>
            <p:cNvPr id="56" name="Straight Arrow Connector 55"/>
            <p:cNvCxnSpPr/>
            <p:nvPr/>
          </p:nvCxnSpPr>
          <p:spPr>
            <a:xfrm flipH="1" flipV="1">
              <a:off x="1663666" y="5867204"/>
              <a:ext cx="0" cy="38119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4038600" y="5867204"/>
              <a:ext cx="0" cy="38119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7543800" y="5867204"/>
              <a:ext cx="0" cy="38119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63666" y="6248400"/>
              <a:ext cx="589269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91854" y="5488718"/>
            <a:ext cx="1412725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3"/>
                </a:solidFill>
                <a:cs typeface="Arial" pitchFamily="34" charset="0"/>
              </a:defRPr>
            </a:lvl1pPr>
          </a:lstStyle>
          <a:p>
            <a:pPr algn="r"/>
            <a:r>
              <a:rPr lang="en-GB" dirty="0">
                <a:solidFill>
                  <a:schemeClr val="accent2"/>
                </a:solidFill>
              </a:rPr>
              <a:t>Clinical pathway</a:t>
            </a:r>
          </a:p>
        </p:txBody>
      </p:sp>
      <p:grpSp>
        <p:nvGrpSpPr>
          <p:cNvPr id="1028" name="Group 1027"/>
          <p:cNvGrpSpPr/>
          <p:nvPr/>
        </p:nvGrpSpPr>
        <p:grpSpPr>
          <a:xfrm>
            <a:off x="-78" y="4153827"/>
            <a:ext cx="10145865" cy="585328"/>
            <a:chOff x="-78" y="4321987"/>
            <a:chExt cx="10145865" cy="585328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3052213" y="4362221"/>
              <a:ext cx="5892697" cy="381196"/>
              <a:chOff x="1663666" y="4648004"/>
              <a:chExt cx="5892697" cy="381196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1663666" y="4648004"/>
                <a:ext cx="0" cy="381196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4038600" y="4648004"/>
                <a:ext cx="0" cy="381196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7543800" y="4648004"/>
                <a:ext cx="0" cy="381196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63666" y="5029200"/>
                <a:ext cx="5892697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-78" y="4384095"/>
              <a:ext cx="2231258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r"/>
              <a:r>
                <a:rPr lang="en-GB" sz="1400" b="1" dirty="0" smtClean="0">
                  <a:solidFill>
                    <a:schemeClr val="accent4"/>
                  </a:solidFill>
                  <a:cs typeface="Arial" pitchFamily="34" charset="0"/>
                </a:rPr>
                <a:t>Minimally invasive methods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016911" y="4321987"/>
              <a:ext cx="1128876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b="1" dirty="0" smtClean="0">
                  <a:solidFill>
                    <a:schemeClr val="accent4"/>
                  </a:solidFill>
                  <a:cs typeface="Arial" pitchFamily="34" charset="0"/>
                </a:rPr>
                <a:t>CTCs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b="1" dirty="0" err="1" smtClean="0">
                  <a:solidFill>
                    <a:schemeClr val="accent4"/>
                  </a:solidFill>
                  <a:cs typeface="Arial" pitchFamily="34" charset="0"/>
                </a:rPr>
                <a:t>ctDNA</a:t>
              </a:r>
              <a:endParaRPr lang="en-GB" sz="1100" b="1" dirty="0" smtClean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682986" y="4642954"/>
            <a:ext cx="11212578" cy="769441"/>
            <a:chOff x="682986" y="4743380"/>
            <a:chExt cx="11212578" cy="769441"/>
          </a:xfrm>
        </p:grpSpPr>
        <p:grpSp>
          <p:nvGrpSpPr>
            <p:cNvPr id="39" name="Group 38"/>
            <p:cNvGrpSpPr/>
            <p:nvPr/>
          </p:nvGrpSpPr>
          <p:grpSpPr>
            <a:xfrm>
              <a:off x="3052213" y="4937502"/>
              <a:ext cx="5892697" cy="381196"/>
              <a:chOff x="1663666" y="5257604"/>
              <a:chExt cx="5892697" cy="381196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1663666" y="5257604"/>
                <a:ext cx="0" cy="381196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4038600" y="5257604"/>
                <a:ext cx="0" cy="381196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7543800" y="5257604"/>
                <a:ext cx="0" cy="381196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663666" y="5638800"/>
                <a:ext cx="5892697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682986" y="4937502"/>
              <a:ext cx="1503037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3"/>
                  </a:solidFill>
                  <a:cs typeface="Arial" pitchFamily="34" charset="0"/>
                </a:defRPr>
              </a:lvl1pPr>
            </a:lstStyle>
            <a:p>
              <a:pPr algn="r"/>
              <a:r>
                <a:rPr lang="en-GB" dirty="0" smtClean="0"/>
                <a:t>Molecular pathology</a:t>
              </a:r>
              <a:endParaRPr lang="en-GB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016911" y="4743380"/>
              <a:ext cx="2878653" cy="7694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b="1" dirty="0" smtClean="0">
                  <a:solidFill>
                    <a:schemeClr val="accent3"/>
                  </a:solidFill>
                  <a:cs typeface="Arial" pitchFamily="34" charset="0"/>
                </a:rPr>
                <a:t>Histology – tumour subtyping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b="1" dirty="0" smtClean="0">
                  <a:solidFill>
                    <a:schemeClr val="accent3"/>
                  </a:solidFill>
                  <a:cs typeface="Arial" pitchFamily="34" charset="0"/>
                </a:rPr>
                <a:t>IHC – expression of key proteins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b="1" dirty="0" smtClean="0">
                  <a:solidFill>
                    <a:schemeClr val="accent3"/>
                  </a:solidFill>
                  <a:cs typeface="Arial" pitchFamily="34" charset="0"/>
                </a:rPr>
                <a:t>FISH – chromosomal instability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b="1" dirty="0" smtClean="0">
                  <a:solidFill>
                    <a:schemeClr val="accent3"/>
                  </a:solidFill>
                  <a:cs typeface="Arial" pitchFamily="34" charset="0"/>
                </a:rPr>
                <a:t>FACS – DNA ploidy analysis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9016911" y="5408552"/>
            <a:ext cx="3175090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chemeClr val="accent2"/>
                </a:solidFill>
                <a:cs typeface="Arial" pitchFamily="34" charset="0"/>
              </a:rPr>
              <a:t>Whole-exome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chemeClr val="accent2"/>
                </a:solidFill>
                <a:cs typeface="Arial" pitchFamily="34" charset="0"/>
              </a:rPr>
              <a:t>Single nucleotide variants, </a:t>
            </a:r>
            <a:r>
              <a:rPr lang="en-GB" sz="1100" b="1" dirty="0" err="1" smtClean="0">
                <a:solidFill>
                  <a:schemeClr val="accent2"/>
                </a:solidFill>
                <a:cs typeface="Arial" pitchFamily="34" charset="0"/>
              </a:rPr>
              <a:t>indels</a:t>
            </a:r>
            <a:r>
              <a:rPr lang="en-GB" sz="1100" b="1" dirty="0" smtClean="0">
                <a:solidFill>
                  <a:schemeClr val="accent2"/>
                </a:solidFill>
                <a:cs typeface="Arial" pitchFamily="34" charset="0"/>
              </a:rPr>
              <a:t>, CNVs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chemeClr val="accent2"/>
                </a:solidFill>
                <a:cs typeface="Arial" pitchFamily="34" charset="0"/>
              </a:rPr>
              <a:t>Phylogenetic tree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dirty="0" err="1" smtClean="0">
                <a:solidFill>
                  <a:schemeClr val="accent2"/>
                </a:solidFill>
                <a:cs typeface="Arial" pitchFamily="34" charset="0"/>
              </a:rPr>
              <a:t>Intratumour</a:t>
            </a:r>
            <a:r>
              <a:rPr lang="en-GB" sz="1100" b="1" dirty="0" smtClean="0">
                <a:solidFill>
                  <a:schemeClr val="accent2"/>
                </a:solidFill>
                <a:cs typeface="Arial" pitchFamily="34" charset="0"/>
              </a:rPr>
              <a:t> heterogeneity        outcome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28787" y="5916136"/>
            <a:ext cx="5903560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3"/>
                </a:solidFill>
                <a:cs typeface="Arial" pitchFamily="34" charset="0"/>
              </a:defRPr>
            </a:lvl1pPr>
          </a:lstStyle>
          <a:p>
            <a:r>
              <a:rPr lang="en-GB" sz="1100" dirty="0" smtClean="0">
                <a:solidFill>
                  <a:schemeClr val="accent2"/>
                </a:solidFill>
              </a:rPr>
              <a:t>Analysis of multi-region primary and metastatic samples</a:t>
            </a:r>
            <a:endParaRPr lang="en-GB" sz="1100" dirty="0">
              <a:solidFill>
                <a:schemeClr val="accent2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1132031" y="6055950"/>
            <a:ext cx="19356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669637" y="6375918"/>
            <a:ext cx="10009094" cy="1908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900" i="1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>
                <a:solidFill>
                  <a:schemeClr val="tx2"/>
                </a:solidFill>
                <a:latin typeface="Arial (body)"/>
              </a:rPr>
              <a:t>epidermal growth factor receptor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; NSCLC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non-small cell lung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cancer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Why do we need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What are the available methods for molecular testing?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Targeted vs comprehensive testing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Solid vs liquid biopsy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What are the guidelines for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Special focus: EGFR mutation testing through liquid biopsy in NSCLC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4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35" y="313168"/>
            <a:ext cx="11046138" cy="778535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ESMO </a:t>
            </a:r>
            <a:r>
              <a:rPr lang="en-US" sz="3200" dirty="0" smtClean="0"/>
              <a:t>advanced NSCLC molecular </a:t>
            </a:r>
            <a:r>
              <a:rPr lang="en-US" sz="3200" dirty="0"/>
              <a:t>testing </a:t>
            </a:r>
            <a:r>
              <a:rPr lang="en-US" sz="3200" dirty="0" smtClean="0"/>
              <a:t>guidelines: overview (2019)</a:t>
            </a:r>
            <a:endParaRPr lang="en-GB" sz="3200" noProof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68351" y="6119917"/>
            <a:ext cx="10596336" cy="376342"/>
          </a:xfrm>
        </p:spPr>
        <p:txBody>
          <a:bodyPr lIns="90000" tIns="46800" rIns="90000" bIns="46800" anchor="t"/>
          <a:lstStyle/>
          <a:p>
            <a:r>
              <a:rPr lang="en-US" i="1" dirty="0" smtClean="0"/>
              <a:t>ALK</a:t>
            </a:r>
            <a:r>
              <a:rPr lang="en-US" dirty="0" smtClean="0"/>
              <a:t>, anaplastic lymphoma kinase; </a:t>
            </a:r>
            <a:r>
              <a:rPr lang="en-US" i="1" dirty="0" smtClean="0"/>
              <a:t>EGFR</a:t>
            </a:r>
            <a:r>
              <a:rPr lang="en-US" dirty="0" smtClean="0"/>
              <a:t>, epidermal growth factor receptor; ESMO, </a:t>
            </a:r>
            <a:r>
              <a:rPr lang="en-GB" dirty="0" smtClean="0"/>
              <a:t>European Society for Medical Oncology; </a:t>
            </a:r>
            <a:r>
              <a:rPr lang="en-US" dirty="0" smtClean="0"/>
              <a:t>FISH, fluorescence </a:t>
            </a:r>
            <a:r>
              <a:rPr lang="en-US" i="1" dirty="0" smtClean="0"/>
              <a:t>in situ </a:t>
            </a:r>
            <a:r>
              <a:rPr lang="en-US" dirty="0" err="1" smtClean="0"/>
              <a:t>hybridisation</a:t>
            </a:r>
            <a:r>
              <a:rPr lang="en-US" dirty="0" smtClean="0"/>
              <a:t>; </a:t>
            </a:r>
            <a:r>
              <a:rPr lang="en-US" dirty="0" err="1" smtClean="0"/>
              <a:t>GoR</a:t>
            </a:r>
            <a:r>
              <a:rPr lang="en-US" dirty="0" smtClean="0"/>
              <a:t>, grade of recommendation; </a:t>
            </a:r>
            <a:br>
              <a:rPr lang="en-US" dirty="0" smtClean="0"/>
            </a:br>
            <a:r>
              <a:rPr lang="en-US" dirty="0" smtClean="0"/>
              <a:t>IHC, immunohistochemistry; </a:t>
            </a:r>
            <a:r>
              <a:rPr lang="en-US" dirty="0" err="1" smtClean="0"/>
              <a:t>LoE</a:t>
            </a:r>
            <a:r>
              <a:rPr lang="en-US" dirty="0" smtClean="0"/>
              <a:t>, level of evidence; NSCLC, non-small cell lung cancer; PD-L1, programmed death-ligand 1; </a:t>
            </a:r>
            <a:r>
              <a:rPr lang="en-US" i="1" dirty="0">
                <a:latin typeface="Arial (body)"/>
              </a:rPr>
              <a:t>ROS1</a:t>
            </a:r>
            <a:r>
              <a:rPr lang="en-US" dirty="0">
                <a:latin typeface="Arial (body)"/>
              </a:rPr>
              <a:t>, </a:t>
            </a:r>
            <a:r>
              <a:rPr lang="en-GB" dirty="0"/>
              <a:t>c-</a:t>
            </a:r>
            <a:r>
              <a:rPr lang="en-GB" dirty="0" err="1"/>
              <a:t>ros</a:t>
            </a:r>
            <a:r>
              <a:rPr lang="en-GB" dirty="0"/>
              <a:t> oncogene </a:t>
            </a:r>
            <a:r>
              <a:rPr lang="en-GB" dirty="0" smtClean="0"/>
              <a:t>1; </a:t>
            </a:r>
            <a:r>
              <a:rPr lang="en-GB" dirty="0" err="1" smtClean="0"/>
              <a:t>SqCC</a:t>
            </a:r>
            <a:r>
              <a:rPr lang="en-GB" dirty="0" smtClean="0"/>
              <a:t>, </a:t>
            </a:r>
            <a:r>
              <a:rPr lang="en-US" dirty="0"/>
              <a:t>Squamous cell </a:t>
            </a:r>
            <a:r>
              <a:rPr lang="en-US" dirty="0" smtClean="0"/>
              <a:t>carcinoma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5FFF47B-EBB2-1841-9A37-5800F0C0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6" y="1311701"/>
            <a:ext cx="10801650" cy="243830"/>
          </a:xfrm>
        </p:spPr>
        <p:txBody>
          <a:bodyPr/>
          <a:lstStyle/>
          <a:p>
            <a:r>
              <a:rPr lang="en-US" sz="1400" dirty="0" smtClean="0"/>
              <a:t>ESMO supports molecular testing for oncogenic drivers in all patients with advanced, possible, probable or definite adenocarcinoma:</a:t>
            </a:r>
            <a:r>
              <a:rPr lang="en-US" sz="1400" baseline="30000" dirty="0" smtClean="0"/>
              <a:t>1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68356"/>
              </p:ext>
            </p:extLst>
          </p:nvPr>
        </p:nvGraphicFramePr>
        <p:xfrm>
          <a:off x="806550" y="1660703"/>
          <a:ext cx="10516556" cy="42766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8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3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4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053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Biomarker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Summary ESMO recommendation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000" b="1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+mn-lt"/>
                        </a:rPr>
                        <a:t>LoE</a:t>
                      </a:r>
                      <a:r>
                        <a:rPr lang="en-US" sz="1000" dirty="0" smtClean="0">
                          <a:latin typeface="+mn-lt"/>
                        </a:rPr>
                        <a:t>, </a:t>
                      </a:r>
                      <a:r>
                        <a:rPr lang="en-US" sz="1000" dirty="0" err="1" smtClean="0">
                          <a:latin typeface="+mn-lt"/>
                        </a:rPr>
                        <a:t>GoR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533">
                <a:tc gridSpan="5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Oncogenic driver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970">
                <a:tc rowSpan="3">
                  <a:txBody>
                    <a:bodyPr/>
                    <a:lstStyle/>
                    <a:p>
                      <a:r>
                        <a:rPr lang="en-US" sz="900" i="1" dirty="0" smtClean="0">
                          <a:latin typeface="+mn-lt"/>
                        </a:rPr>
                        <a:t>EGFR</a:t>
                      </a:r>
                      <a:r>
                        <a:rPr lang="en-US" sz="900" dirty="0" smtClean="0">
                          <a:latin typeface="+mn-lt"/>
                        </a:rPr>
                        <a:t> mutation status</a:t>
                      </a:r>
                      <a:endParaRPr lang="en-US" sz="900" i="1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non-squamous NSCLC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+mn-lt"/>
                        </a:rPr>
                        <a:t>Testing should be systematically carried out</a:t>
                      </a:r>
                      <a:endParaRPr lang="en-US" sz="900" i="0" dirty="0" smtClean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I, 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SqCC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lung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recommended except in unusual cases, e.g. never-/former light smokers or long-time 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ex-smokers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IV, A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4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coverage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Should have adequate coverage of mutations in exons </a:t>
                      </a:r>
                      <a:r>
                        <a:rPr lang="en-US" sz="900" dirty="0" smtClean="0"/>
                        <a:t>18–21, including those associated with resistance to some therapies</a:t>
                      </a:r>
                      <a:r>
                        <a:rPr lang="en-US" sz="900" baseline="0" dirty="0" smtClean="0"/>
                        <a:t> [III, B].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Minimally, the most common activating mutations (exon 19 deletion, exon 21 L858R point mutation) should be determined [I, A]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</a:rPr>
                        <a:t>─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125">
                <a:tc>
                  <a:txBody>
                    <a:bodyPr/>
                    <a:lstStyle/>
                    <a:p>
                      <a:r>
                        <a:rPr lang="en-GB" sz="9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T790M</a:t>
                      </a:r>
                      <a:endParaRPr lang="en-US" sz="9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T790M testing on disease relapse is mandatory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I, A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125">
                <a:tc row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 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translocation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non-squamous NSCLC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should be systematically carried out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I, A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SqCC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lung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recommended except in unusual cases, e.g. never-/former light smokers or long-time 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ex-smokers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IV, A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00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Detection by FISH remains a standard, but IHC with high-performance </a:t>
                      </a:r>
                      <a:r>
                        <a:rPr lang="en-US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antibodies and validated assays may be used for screening [III, A], and have recently been accepted as an equivalent alternative to FISH for </a:t>
                      </a:r>
                      <a:r>
                        <a:rPr lang="en-US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testing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─ </a:t>
                      </a:r>
                    </a:p>
                    <a:p>
                      <a:pPr marL="0" algn="ctr" defTabSz="1218712" rtl="0" eaLnBrk="1" latinLnBrk="0" hangingPunct="1"/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125"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ROS1</a:t>
                      </a: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NSCLC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Testing should be systematically carried out</a:t>
                      </a:r>
                      <a:endParaRPr lang="en-US" sz="900" i="0" dirty="0" smtClean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III, A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Detection of the </a:t>
                      </a:r>
                      <a:r>
                        <a:rPr lang="en-US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ROS1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translocation by FISH remains a standard; IHC may be used as a screening approach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IV, A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125"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BRAF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mutation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NSCLC: </a:t>
                      </a:r>
                      <a:r>
                        <a:rPr lang="en-US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BRAF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V600 mutation status should be systematically carried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out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II, A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533">
                <a:tc gridSpan="5">
                  <a:txBody>
                    <a:bodyPr/>
                    <a:lstStyle/>
                    <a:p>
                      <a:pPr marL="0" algn="l" defTabSz="1218712" rtl="0" eaLnBrk="1" latinLnBrk="0" hangingPunct="1"/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125"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PD-L1 expression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hould be systematically determined in advanced NSCLC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I, A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>
          <a:xfrm>
            <a:off x="768350" y="6553169"/>
            <a:ext cx="10596336" cy="304831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/>
                </a:solidFill>
              </a:rPr>
              <a:t>1. </a:t>
            </a:r>
            <a:r>
              <a:rPr lang="en-US" sz="900" dirty="0" err="1">
                <a:solidFill>
                  <a:schemeClr val="tx2"/>
                </a:solidFill>
              </a:rPr>
              <a:t>Planchard</a:t>
            </a:r>
            <a:r>
              <a:rPr lang="en-US" sz="900" dirty="0">
                <a:solidFill>
                  <a:schemeClr val="tx2"/>
                </a:solidFill>
              </a:rPr>
              <a:t> D, et al. Ann </a:t>
            </a:r>
            <a:r>
              <a:rPr lang="en-US" sz="900" dirty="0" err="1">
                <a:solidFill>
                  <a:schemeClr val="tx2"/>
                </a:solidFill>
              </a:rPr>
              <a:t>Oncol</a:t>
            </a:r>
            <a:r>
              <a:rPr lang="en-US" sz="900" dirty="0">
                <a:solidFill>
                  <a:schemeClr val="tx2"/>
                </a:solidFill>
              </a:rPr>
              <a:t> 2018;29(Suppl. 4):</a:t>
            </a:r>
            <a:r>
              <a:rPr lang="en-US" sz="900" dirty="0" smtClean="0">
                <a:solidFill>
                  <a:schemeClr val="tx2"/>
                </a:solidFill>
              </a:rPr>
              <a:t>iv192–iv237.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768351" y="6176931"/>
            <a:ext cx="10596336" cy="376238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/>
                </a:solidFill>
              </a:rPr>
              <a:t>*Exon 19 deletion and the exon 21 L858R point mutation, including exon 20 T790M.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 dirty="0">
                <a:solidFill>
                  <a:schemeClr val="tx2"/>
                </a:solidFill>
              </a:rPr>
              <a:t>ALK</a:t>
            </a:r>
            <a:r>
              <a:rPr lang="en-US" sz="900" dirty="0">
                <a:solidFill>
                  <a:schemeClr val="tx2"/>
                </a:solidFill>
              </a:rPr>
              <a:t>, anaplastic lymphoma kinase; </a:t>
            </a:r>
            <a:r>
              <a:rPr lang="en-US" sz="900" i="1" dirty="0">
                <a:solidFill>
                  <a:schemeClr val="tx2"/>
                </a:solidFill>
              </a:rPr>
              <a:t>EGFR</a:t>
            </a:r>
            <a:r>
              <a:rPr lang="en-US" sz="900" dirty="0">
                <a:solidFill>
                  <a:schemeClr val="tx2"/>
                </a:solidFill>
              </a:rPr>
              <a:t>, epidermal growth factor receptor; ESMO, European Society for Medical Oncology; FISH, fluorescence </a:t>
            </a:r>
            <a:r>
              <a:rPr lang="en-US" sz="900" i="1" dirty="0">
                <a:solidFill>
                  <a:schemeClr val="tx2"/>
                </a:solidFill>
              </a:rPr>
              <a:t>in situ </a:t>
            </a:r>
            <a:r>
              <a:rPr lang="en-US" sz="900" dirty="0" err="1">
                <a:solidFill>
                  <a:schemeClr val="tx2"/>
                </a:solidFill>
              </a:rPr>
              <a:t>hybridisation</a:t>
            </a:r>
            <a:r>
              <a:rPr lang="en-US" sz="900" dirty="0">
                <a:solidFill>
                  <a:schemeClr val="tx2"/>
                </a:solidFill>
              </a:rPr>
              <a:t>; IHC, immunohistochemistry; 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en-US" sz="900" dirty="0" smtClean="0">
                <a:solidFill>
                  <a:schemeClr val="tx2"/>
                </a:solidFill>
              </a:rPr>
              <a:t>NSCLC</a:t>
            </a:r>
            <a:r>
              <a:rPr lang="en-US" sz="900" dirty="0">
                <a:solidFill>
                  <a:schemeClr val="tx2"/>
                </a:solidFill>
              </a:rPr>
              <a:t>, non-small cell lung cancer; PCR, polymerase chain reaction; </a:t>
            </a:r>
            <a:r>
              <a:rPr lang="en-US" sz="900" dirty="0" err="1">
                <a:solidFill>
                  <a:schemeClr val="tx2"/>
                </a:solidFill>
              </a:rPr>
              <a:t>SqCC</a:t>
            </a:r>
            <a:r>
              <a:rPr lang="en-US" sz="900" dirty="0">
                <a:solidFill>
                  <a:schemeClr val="tx2"/>
                </a:solidFill>
              </a:rPr>
              <a:t>, squamous cell carcinoma; RT-PCR, reverse transcription polymerase chain reaction</a:t>
            </a:r>
            <a:r>
              <a:rPr lang="en-US" sz="900" dirty="0" smtClean="0">
                <a:solidFill>
                  <a:schemeClr val="tx2"/>
                </a:solidFill>
              </a:rPr>
              <a:t>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768350" y="6553169"/>
            <a:ext cx="10596336" cy="304831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/>
                </a:solidFill>
              </a:rPr>
              <a:t>1. </a:t>
            </a:r>
            <a:r>
              <a:rPr lang="en-US" sz="900" dirty="0" err="1">
                <a:solidFill>
                  <a:schemeClr val="tx2"/>
                </a:solidFill>
              </a:rPr>
              <a:t>Planchard</a:t>
            </a:r>
            <a:r>
              <a:rPr lang="en-US" sz="900" dirty="0">
                <a:solidFill>
                  <a:schemeClr val="tx2"/>
                </a:solidFill>
              </a:rPr>
              <a:t> D, et al. Ann </a:t>
            </a:r>
            <a:r>
              <a:rPr lang="en-US" sz="900" dirty="0" err="1">
                <a:solidFill>
                  <a:schemeClr val="tx2"/>
                </a:solidFill>
              </a:rPr>
              <a:t>Oncol</a:t>
            </a:r>
            <a:r>
              <a:rPr lang="en-US" sz="900" dirty="0">
                <a:solidFill>
                  <a:schemeClr val="tx2"/>
                </a:solidFill>
              </a:rPr>
              <a:t> 2018;29(Suppl. 4):iv192–iv237; 2. </a:t>
            </a:r>
            <a:r>
              <a:rPr lang="en-US" sz="900" dirty="0" err="1" smtClean="0">
                <a:solidFill>
                  <a:schemeClr val="tx2"/>
                </a:solidFill>
              </a:rPr>
              <a:t>Novello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S, et al. Ann </a:t>
            </a:r>
            <a:r>
              <a:rPr lang="en-US" sz="900" dirty="0" err="1">
                <a:solidFill>
                  <a:schemeClr val="tx2"/>
                </a:solidFill>
              </a:rPr>
              <a:t>Oncol</a:t>
            </a:r>
            <a:r>
              <a:rPr lang="en-US" sz="900" dirty="0">
                <a:solidFill>
                  <a:schemeClr val="tx2"/>
                </a:solidFill>
              </a:rPr>
              <a:t> 2016;27(Suppl. 5):v1–v27.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91635" y="313168"/>
            <a:ext cx="11046138" cy="7785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8712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7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ESMO advanced NSCLC molecular testing guidelines: </a:t>
            </a:r>
            <a:br>
              <a:rPr lang="en-US" sz="3200" dirty="0" smtClean="0"/>
            </a:br>
            <a:r>
              <a:rPr lang="en-US" sz="3200" dirty="0" smtClean="0"/>
              <a:t>at-a-glance summary</a:t>
            </a:r>
            <a:endParaRPr lang="en-GB" sz="3200" baseline="30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50213"/>
              </p:ext>
            </p:extLst>
          </p:nvPr>
        </p:nvGraphicFramePr>
        <p:xfrm>
          <a:off x="872195" y="1488171"/>
          <a:ext cx="10412576" cy="44524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06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288"/>
              </a:tblGrid>
              <a:tr h="805478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 i="1" dirty="0" smtClean="0"/>
                        <a:t>EGFR</a:t>
                      </a:r>
                      <a:r>
                        <a:rPr lang="en-US" sz="1600" b="1" dirty="0" smtClean="0"/>
                        <a:t> mutation status should be systematically </a:t>
                      </a:r>
                      <a:r>
                        <a:rPr lang="en-US" sz="1600" b="1" dirty="0" err="1" smtClean="0"/>
                        <a:t>analysed</a:t>
                      </a:r>
                      <a:r>
                        <a:rPr lang="en-US" sz="1600" b="1" dirty="0" smtClean="0"/>
                        <a:t> in advanced NSCLC</a:t>
                      </a:r>
                      <a:r>
                        <a:rPr lang="en-US" sz="1600" b="1" baseline="30000" dirty="0" smtClean="0"/>
                        <a:t>1,2</a:t>
                      </a:r>
                      <a:endParaRPr lang="en-US" sz="1600" b="1" baseline="30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Testing for </a:t>
                      </a:r>
                      <a:r>
                        <a:rPr lang="en-US" sz="1600" b="1" i="1" dirty="0" smtClean="0"/>
                        <a:t>ALK</a:t>
                      </a:r>
                      <a:r>
                        <a:rPr lang="en-US" sz="1600" b="1" i="0" dirty="0" smtClean="0"/>
                        <a:t> </a:t>
                      </a:r>
                      <a:r>
                        <a:rPr lang="en-US" sz="1600" dirty="0" smtClean="0"/>
                        <a:t>rearrangement should be systematically carried out in advanced NSCLC</a:t>
                      </a:r>
                      <a:r>
                        <a:rPr lang="en-US" sz="1600" baseline="30000" dirty="0" smtClean="0"/>
                        <a:t>1,2</a:t>
                      </a:r>
                      <a:endParaRPr lang="en-US" sz="1600" baseline="30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2872">
                <a:tc>
                  <a:txBody>
                    <a:bodyPr/>
                    <a:lstStyle/>
                    <a:p>
                      <a:pPr marL="233363" lvl="0" indent="-233363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Test methodology should have adequate coverage for mutations in </a:t>
                      </a:r>
                      <a:r>
                        <a:rPr lang="en-US" sz="1400" b="1" dirty="0" smtClean="0"/>
                        <a:t>exons 18–21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457200" lvl="1" indent="-230188">
                        <a:spcBef>
                          <a:spcPts val="600"/>
                        </a:spcBef>
                        <a:buFont typeface="Calibri" panose="020F0502020204030204" pitchFamily="34" charset="0"/>
                        <a:buChar char="–"/>
                      </a:pPr>
                      <a:r>
                        <a:rPr lang="en-US" sz="1400" dirty="0" smtClean="0"/>
                        <a:t>When resources/materials are limited, the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most common activating mutations* should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be determined </a:t>
                      </a:r>
                    </a:p>
                    <a:p>
                      <a:pPr marL="174625" lvl="0" indent="-174625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strike="noStrike" dirty="0" smtClean="0">
                          <a:solidFill>
                            <a:schemeClr val="tx1"/>
                          </a:solidFill>
                        </a:rPr>
                        <a:t>Molecular </a:t>
                      </a:r>
                      <a:r>
                        <a:rPr lang="en-US" sz="1400" b="0" i="1" strike="noStrike" dirty="0" smtClean="0">
                          <a:solidFill>
                            <a:schemeClr val="tx1"/>
                          </a:solidFill>
                        </a:rPr>
                        <a:t>EGFR</a:t>
                      </a:r>
                      <a:r>
                        <a:rPr lang="en-US" sz="1400" b="0" i="0" strike="noStrike" dirty="0" smtClean="0">
                          <a:solidFill>
                            <a:schemeClr val="tx1"/>
                          </a:solidFill>
                        </a:rPr>
                        <a:t> testing </a:t>
                      </a: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r>
                        <a:rPr lang="en-US" sz="1400" b="1" strike="noStrike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</a:rPr>
                        <a:t> recommended in patients </a:t>
                      </a:r>
                      <a:br>
                        <a:rPr lang="en-US" sz="1400" b="0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</a:rPr>
                        <a:t>with a confident diagnosis of </a:t>
                      </a:r>
                      <a:r>
                        <a:rPr lang="en-US" sz="1400" b="0" strike="noStrike" dirty="0" err="1" smtClean="0">
                          <a:solidFill>
                            <a:schemeClr val="tx1"/>
                          </a:solidFill>
                        </a:rPr>
                        <a:t>SqCC</a:t>
                      </a: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</a:rPr>
                        <a:t> of</a:t>
                      </a:r>
                      <a:r>
                        <a:rPr lang="en-US" sz="1400" b="0" strike="noStrike" baseline="0" dirty="0" smtClean="0">
                          <a:solidFill>
                            <a:schemeClr val="tx1"/>
                          </a:solidFill>
                        </a:rPr>
                        <a:t> the lung</a:t>
                      </a:r>
                      <a:r>
                        <a:rPr lang="en-US" sz="1400" b="0" strike="noStrike" dirty="0" smtClean="0">
                          <a:solidFill>
                            <a:schemeClr val="tx1"/>
                          </a:solidFill>
                        </a:rPr>
                        <a:t>, except in never- / former light smokers (&lt;15 pack-years)</a:t>
                      </a:r>
                      <a:endParaRPr lang="en-US" sz="14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Detection of the </a:t>
                      </a:r>
                      <a:r>
                        <a:rPr lang="en-US" sz="1400" i="1" dirty="0" smtClean="0"/>
                        <a:t>ALK</a:t>
                      </a:r>
                      <a:r>
                        <a:rPr lang="en-US" sz="1400" dirty="0" smtClean="0"/>
                        <a:t> translocation by </a:t>
                      </a:r>
                      <a:r>
                        <a:rPr lang="en-US" sz="1400" b="1" dirty="0" smtClean="0"/>
                        <a:t>FISH remains the standard</a:t>
                      </a:r>
                    </a:p>
                    <a:p>
                      <a:pPr marL="174625" indent="-174625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PCR or RT-PCR may also be used</a:t>
                      </a:r>
                    </a:p>
                    <a:p>
                      <a:pPr marL="174625" indent="-174625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IHC with high-performance </a:t>
                      </a:r>
                      <a:r>
                        <a:rPr lang="en-US" sz="1400" i="1" dirty="0" smtClean="0"/>
                        <a:t>ALK</a:t>
                      </a:r>
                      <a:r>
                        <a:rPr lang="en-US" sz="1400" dirty="0" smtClean="0"/>
                        <a:t> antibodies may be considered for screening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0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Multiplex platforms for molecular testing are preferable</a:t>
                      </a:r>
                      <a:r>
                        <a:rPr lang="en-US" sz="1800" b="0" strike="noStrike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en-US" sz="1800" b="0" strike="noStrike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218712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76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EGFR-</a:t>
                      </a:r>
                      <a:r>
                        <a:rPr lang="en-US" sz="1800" b="0" strike="noStrik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sensitising</a:t>
                      </a:r>
                      <a:r>
                        <a:rPr lang="en-US" sz="1800" b="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mutations or ALK translocations, a </a:t>
                      </a:r>
                      <a:r>
                        <a:rPr lang="en-US" sz="1800" b="0" strike="noStrik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rebiopsy</a:t>
                      </a:r>
                      <a:r>
                        <a:rPr lang="en-US" sz="1800" b="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 the time of progression is encouraged</a:t>
                      </a:r>
                      <a:r>
                        <a:rPr lang="en-US" sz="1800" b="0" strike="noStrike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b="0" strike="noStrike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218712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669637" y="6375918"/>
            <a:ext cx="10009094" cy="1908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900" i="1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>
                <a:solidFill>
                  <a:schemeClr val="tx2"/>
                </a:solidFill>
                <a:latin typeface="Arial (body)"/>
              </a:rPr>
              <a:t>epidermal growth factor receptor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; NSCLC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non-small cell lung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cancer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Why do we need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What are the available methods for molecular testing?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Targeted vs comprehensive testing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Solid vs liquid biopsy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What </a:t>
            </a:r>
            <a:r>
              <a:rPr lang="en-GB" sz="2000" dirty="0">
                <a:solidFill>
                  <a:schemeClr val="tx2"/>
                </a:solidFill>
              </a:rPr>
              <a:t>are the guidelines for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Special focus: EGFR mutation testing through liquid biopsy in NSCLC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42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0">
            <a:extLst>
              <a:ext uri="{FF2B5EF4-FFF2-40B4-BE49-F238E27FC236}">
                <a16:creationId xmlns:a16="http://schemas.microsoft.com/office/drawing/2014/main" xmlns="" id="{CDB01950-1C7E-C542-B873-8B78C9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350" y="6359525"/>
            <a:ext cx="10650499" cy="384175"/>
          </a:xfrm>
        </p:spPr>
        <p:txBody>
          <a:bodyPr lIns="90000" tIns="46800" rIns="90000" bIns="46800" anchor="ctr"/>
          <a:lstStyle/>
          <a:p>
            <a:r>
              <a:rPr lang="en-US" dirty="0" smtClean="0"/>
              <a:t>1. National Comprehensive Cancer Network. NCCN Guidelines: Non-small Cell Lung Cancer Version 5. 2019. https://www.nccn.org/ (Accessed: July 2019).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68351" y="5983287"/>
            <a:ext cx="10344052" cy="376237"/>
          </a:xfrm>
        </p:spPr>
        <p:txBody>
          <a:bodyPr lIns="90000" tIns="46800" rIns="90000" bIns="46800" anchor="t"/>
          <a:lstStyle/>
          <a:p>
            <a:r>
              <a:rPr lang="en-US" i="1" dirty="0" smtClean="0"/>
              <a:t>ALK</a:t>
            </a:r>
            <a:r>
              <a:rPr lang="en-US" dirty="0" smtClean="0"/>
              <a:t>, anaplastic lymphoma kinase;</a:t>
            </a:r>
            <a:r>
              <a:rPr lang="en-US" i="1" dirty="0" smtClean="0"/>
              <a:t> EGFR</a:t>
            </a:r>
            <a:r>
              <a:rPr lang="en-US" dirty="0" smtClean="0"/>
              <a:t>, epidermal growth factor receptor;</a:t>
            </a:r>
            <a:r>
              <a:rPr lang="en-GB" dirty="0" smtClean="0"/>
              <a:t> </a:t>
            </a:r>
            <a:r>
              <a:rPr lang="en-US" dirty="0" smtClean="0"/>
              <a:t>IHC, immunohistochemistry; NCCN, National Comprehensive Cancer Network; NSCLC, non-small cell lung cancer; </a:t>
            </a:r>
            <a:br>
              <a:rPr lang="en-US" dirty="0" smtClean="0"/>
            </a:br>
            <a:r>
              <a:rPr lang="en-US" dirty="0" smtClean="0"/>
              <a:t>PD-L1, programmed death-ligand 1</a:t>
            </a:r>
            <a:r>
              <a:rPr lang="en-GB" dirty="0" smtClean="0"/>
              <a:t>; </a:t>
            </a:r>
            <a:r>
              <a:rPr lang="en-US" i="1" dirty="0">
                <a:latin typeface="Arial (body)"/>
              </a:rPr>
              <a:t>ROS1</a:t>
            </a:r>
            <a:r>
              <a:rPr lang="en-US" dirty="0">
                <a:latin typeface="Arial (body)"/>
              </a:rPr>
              <a:t>, </a:t>
            </a:r>
            <a:r>
              <a:rPr lang="en-GB" dirty="0"/>
              <a:t>c-</a:t>
            </a:r>
            <a:r>
              <a:rPr lang="en-GB" dirty="0" err="1"/>
              <a:t>ros</a:t>
            </a:r>
            <a:r>
              <a:rPr lang="en-GB" dirty="0"/>
              <a:t> oncogene </a:t>
            </a:r>
            <a:r>
              <a:rPr lang="en-GB" dirty="0" smtClean="0"/>
              <a:t>1.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35" y="365422"/>
            <a:ext cx="10551868" cy="778535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dirty="0"/>
              <a:t>N</a:t>
            </a:r>
            <a:r>
              <a:rPr lang="en-US" sz="4000" dirty="0" smtClean="0"/>
              <a:t>CCN </a:t>
            </a:r>
            <a:r>
              <a:rPr lang="en-US" sz="4000" dirty="0"/>
              <a:t>NSCLC molecular testing </a:t>
            </a:r>
            <a:r>
              <a:rPr lang="en-US" sz="4000" dirty="0" smtClean="0"/>
              <a:t>guidelines</a:t>
            </a:r>
            <a:endParaRPr lang="en-GB" sz="4000" baseline="30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91636" y="1290680"/>
            <a:ext cx="10779878" cy="456600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MS PGothic" pitchFamily="34" charset="-128"/>
              </a:rPr>
              <a:t>The NCCN recommends that (minimally) </a:t>
            </a:r>
            <a:r>
              <a:rPr lang="en-US" i="1" dirty="0">
                <a:ea typeface="MS PGothic" pitchFamily="34" charset="-128"/>
              </a:rPr>
              <a:t>EGFR</a:t>
            </a:r>
            <a:r>
              <a:rPr lang="en-US" dirty="0">
                <a:ea typeface="MS PGothic" pitchFamily="34" charset="-128"/>
              </a:rPr>
              <a:t> mutations, </a:t>
            </a:r>
            <a:r>
              <a:rPr lang="en-US" i="1" dirty="0">
                <a:ea typeface="MS PGothic" pitchFamily="34" charset="-128"/>
              </a:rPr>
              <a:t>BRAF</a:t>
            </a:r>
            <a:r>
              <a:rPr lang="en-US" dirty="0">
                <a:ea typeface="MS PGothic" pitchFamily="34" charset="-128"/>
              </a:rPr>
              <a:t> mutations, </a:t>
            </a:r>
            <a:r>
              <a:rPr lang="en-US" i="1" dirty="0">
                <a:ea typeface="MS PGothic" pitchFamily="34" charset="-128"/>
              </a:rPr>
              <a:t>ALK</a:t>
            </a:r>
            <a:r>
              <a:rPr lang="en-US" dirty="0">
                <a:ea typeface="MS PGothic" pitchFamily="34" charset="-128"/>
              </a:rPr>
              <a:t> rearrangements, </a:t>
            </a:r>
            <a:r>
              <a:rPr lang="en-US" i="1" dirty="0">
                <a:ea typeface="MS PGothic" pitchFamily="34" charset="-128"/>
              </a:rPr>
              <a:t>ROS1 </a:t>
            </a:r>
            <a:r>
              <a:rPr lang="en-US" dirty="0" smtClean="0">
                <a:ea typeface="MS PGothic" pitchFamily="34" charset="-128"/>
              </a:rPr>
              <a:t>rearrangements </a:t>
            </a:r>
            <a:r>
              <a:rPr lang="en-US" dirty="0">
                <a:ea typeface="MS PGothic" pitchFamily="34" charset="-128"/>
              </a:rPr>
              <a:t>and PD-L1 expression levels should be tested in patients with metastatic </a:t>
            </a:r>
            <a:r>
              <a:rPr lang="en-US" dirty="0" smtClean="0">
                <a:ea typeface="MS PGothic" pitchFamily="34" charset="-128"/>
              </a:rPr>
              <a:t>non-squamous NSCLC:</a:t>
            </a:r>
            <a:r>
              <a:rPr lang="en-US" baseline="30000" dirty="0" smtClean="0">
                <a:ea typeface="MS PGothic" pitchFamily="34" charset="-128"/>
              </a:rPr>
              <a:t>1</a:t>
            </a:r>
            <a:endParaRPr lang="en-US" baseline="30000" dirty="0">
              <a:ea typeface="MS PGothic" pitchFamily="34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72008"/>
              </p:ext>
            </p:extLst>
          </p:nvPr>
        </p:nvGraphicFramePr>
        <p:xfrm>
          <a:off x="848291" y="1993788"/>
          <a:ext cx="1050672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8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4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4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5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544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Biomarker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Summary NCCN recommendation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Category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443">
                <a:tc gridSpan="5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Oncogenic driver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64">
                <a:tc rowSpan="2"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+mn-lt"/>
                        </a:rPr>
                        <a:t>EGFR</a:t>
                      </a:r>
                      <a:r>
                        <a:rPr lang="en-US" sz="1200" dirty="0" smtClean="0">
                          <a:latin typeface="+mn-lt"/>
                        </a:rPr>
                        <a:t> mutation status</a:t>
                      </a:r>
                      <a:endParaRPr lang="en-US" sz="1200" i="1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Non-squamous NSCLC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64">
                <a:tc v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NSCLC, not otherwise specified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364"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rearrangement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Non-squamous NSCLC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8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NSCLC, not otherwise specified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24"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ROS1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Non-squamous NSCLC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24">
                <a:tc v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NSCLC, not otherwise specified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824">
                <a:tc row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BRAF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mutations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Non-squamous NSCLC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824">
                <a:tc v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NSCLC, not otherwise specified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is recommended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824">
                <a:tc v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Squamous NSCLC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be considered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443">
                <a:tc gridSpan="5">
                  <a:txBody>
                    <a:bodyPr/>
                    <a:lstStyle/>
                    <a:p>
                      <a:pPr marL="0" algn="l" defTabSz="1218712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1218712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PD-L1 expression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IHC testing for PD-L1 expression is recommended in patients with metastatic NSCLC, ideally before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first-line treatment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0">
            <a:extLst>
              <a:ext uri="{FF2B5EF4-FFF2-40B4-BE49-F238E27FC236}">
                <a16:creationId xmlns:a16="http://schemas.microsoft.com/office/drawing/2014/main" xmlns="" id="{CDB01950-1C7E-C542-B873-8B78C9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350" y="6606960"/>
            <a:ext cx="10650499" cy="277940"/>
          </a:xfrm>
        </p:spPr>
        <p:txBody>
          <a:bodyPr lIns="90000" tIns="46800" rIns="90000" bIns="46800" anchor="t"/>
          <a:lstStyle/>
          <a:p>
            <a:r>
              <a:rPr lang="en-US" dirty="0"/>
              <a:t>1. Lindeman </a:t>
            </a:r>
            <a:r>
              <a:rPr lang="en-US" dirty="0" smtClean="0"/>
              <a:t>NI, et </a:t>
            </a:r>
            <a:r>
              <a:rPr lang="en-US" dirty="0"/>
              <a:t>al. J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 smtClean="0"/>
              <a:t>Diagn</a:t>
            </a:r>
            <a:r>
              <a:rPr lang="en-US" dirty="0" smtClean="0"/>
              <a:t> 2018;20(2):129–59; </a:t>
            </a:r>
            <a:r>
              <a:rPr lang="en-US" dirty="0"/>
              <a:t>2. </a:t>
            </a:r>
            <a:r>
              <a:rPr lang="en-US" dirty="0" err="1"/>
              <a:t>Kalemkerian</a:t>
            </a:r>
            <a:r>
              <a:rPr lang="en-US" dirty="0"/>
              <a:t> </a:t>
            </a:r>
            <a:r>
              <a:rPr lang="en-US" dirty="0" smtClean="0"/>
              <a:t>GP, et </a:t>
            </a:r>
            <a:r>
              <a:rPr lang="en-US" dirty="0"/>
              <a:t>al.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2018;36(9):911–9.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63058" y="6230722"/>
            <a:ext cx="11177930" cy="376237"/>
          </a:xfrm>
        </p:spPr>
        <p:txBody>
          <a:bodyPr lIns="90000" tIns="46800" rIns="90000" bIns="46800" anchor="b"/>
          <a:lstStyle/>
          <a:p>
            <a:r>
              <a:rPr lang="en-US" dirty="0" smtClean="0"/>
              <a:t>*ASCO </a:t>
            </a:r>
            <a:r>
              <a:rPr lang="en-US" dirty="0"/>
              <a:t>expert panel recommends </a:t>
            </a:r>
            <a:r>
              <a:rPr lang="en-US" i="1" dirty="0"/>
              <a:t>BRAF</a:t>
            </a:r>
            <a:r>
              <a:rPr lang="en-US" dirty="0"/>
              <a:t> testing on all patients with advanced lung adenocarcinoma, irrespective of clinical characteristics.</a:t>
            </a:r>
            <a:r>
              <a:rPr lang="en-US" baseline="30000" dirty="0"/>
              <a:t>2</a:t>
            </a:r>
          </a:p>
          <a:p>
            <a:r>
              <a:rPr lang="en-US" i="1" dirty="0"/>
              <a:t>ALK</a:t>
            </a:r>
            <a:r>
              <a:rPr lang="en-US" dirty="0"/>
              <a:t>, anaplastic lymphoma kinase;</a:t>
            </a:r>
            <a:r>
              <a:rPr lang="en-US" i="1" dirty="0"/>
              <a:t> </a:t>
            </a:r>
            <a:r>
              <a:rPr lang="en-US" dirty="0"/>
              <a:t>AMP, Association for Molecular Pathology; </a:t>
            </a:r>
            <a:r>
              <a:rPr lang="en-US" dirty="0" smtClean="0"/>
              <a:t>CAP, College </a:t>
            </a:r>
            <a:r>
              <a:rPr lang="en-US" dirty="0"/>
              <a:t>of American Pathologists; DNA </a:t>
            </a:r>
            <a:r>
              <a:rPr lang="en-US" dirty="0" err="1"/>
              <a:t>DNA</a:t>
            </a:r>
            <a:r>
              <a:rPr lang="en-US" dirty="0"/>
              <a:t>, deoxyribonucleic </a:t>
            </a:r>
            <a:r>
              <a:rPr lang="en-US" dirty="0" smtClean="0"/>
              <a:t>acid; </a:t>
            </a:r>
            <a:r>
              <a:rPr lang="en-US" i="1" dirty="0"/>
              <a:t>EGFR</a:t>
            </a:r>
            <a:r>
              <a:rPr lang="en-US" dirty="0"/>
              <a:t>, epidermal growth factor receptor</a:t>
            </a:r>
            <a:r>
              <a:rPr lang="en-US" dirty="0" smtClean="0"/>
              <a:t>; FISH, f</a:t>
            </a:r>
            <a:r>
              <a:rPr lang="en-GB" dirty="0" err="1" smtClean="0"/>
              <a:t>luorescence</a:t>
            </a:r>
            <a:r>
              <a:rPr lang="en-GB" dirty="0" smtClean="0"/>
              <a:t> </a:t>
            </a:r>
            <a:r>
              <a:rPr lang="en-GB" i="1" dirty="0"/>
              <a:t>in situ </a:t>
            </a:r>
            <a:r>
              <a:rPr lang="en-GB" dirty="0" smtClean="0"/>
              <a:t>hybridisation; </a:t>
            </a:r>
            <a:r>
              <a:rPr lang="en-US" i="1" dirty="0" smtClean="0"/>
              <a:t>HER2</a:t>
            </a:r>
            <a:r>
              <a:rPr lang="en-US" dirty="0" smtClean="0"/>
              <a:t>, </a:t>
            </a:r>
            <a:r>
              <a:rPr lang="en-US" dirty="0"/>
              <a:t>human epidermal growth factor </a:t>
            </a:r>
            <a:r>
              <a:rPr lang="en-US" dirty="0" smtClean="0"/>
              <a:t>receptor 2; IASLC, </a:t>
            </a:r>
            <a:r>
              <a:rPr lang="en-US" dirty="0"/>
              <a:t>International Association for the Study of Lung </a:t>
            </a:r>
            <a:r>
              <a:rPr lang="en-US" dirty="0" smtClean="0"/>
              <a:t>Cancer; </a:t>
            </a:r>
            <a:r>
              <a:rPr lang="en-US" dirty="0"/>
              <a:t>IHC, immunohistochemistry; </a:t>
            </a:r>
            <a:r>
              <a:rPr lang="en-US" i="1" dirty="0" smtClean="0"/>
              <a:t>KRAS</a:t>
            </a:r>
            <a:r>
              <a:rPr lang="en-US" dirty="0" smtClean="0"/>
              <a:t>, </a:t>
            </a:r>
            <a:r>
              <a:rPr lang="en-GB" dirty="0"/>
              <a:t>Kirsten rat sarcoma viral oncogene </a:t>
            </a:r>
            <a:r>
              <a:rPr lang="en-GB" dirty="0" smtClean="0"/>
              <a:t>homologue;</a:t>
            </a:r>
            <a:r>
              <a:rPr lang="en-US" dirty="0" smtClean="0"/>
              <a:t> </a:t>
            </a:r>
            <a:r>
              <a:rPr lang="en-GB" i="1" dirty="0"/>
              <a:t>RET</a:t>
            </a:r>
            <a:r>
              <a:rPr lang="en-GB" dirty="0"/>
              <a:t>, rearranged during </a:t>
            </a:r>
            <a:r>
              <a:rPr lang="en-GB" dirty="0" smtClean="0"/>
              <a:t>transfection; </a:t>
            </a:r>
            <a:r>
              <a:rPr lang="en-US" i="1" dirty="0" smtClean="0">
                <a:latin typeface="Arial (body)"/>
              </a:rPr>
              <a:t>ROS1</a:t>
            </a:r>
            <a:r>
              <a:rPr lang="en-US" dirty="0">
                <a:latin typeface="Arial (body)"/>
              </a:rPr>
              <a:t>, </a:t>
            </a:r>
            <a:r>
              <a:rPr lang="en-GB" dirty="0"/>
              <a:t>c-</a:t>
            </a:r>
            <a:r>
              <a:rPr lang="en-GB" dirty="0" err="1"/>
              <a:t>ros</a:t>
            </a:r>
            <a:r>
              <a:rPr lang="en-GB" dirty="0"/>
              <a:t> oncogene </a:t>
            </a:r>
            <a:r>
              <a:rPr lang="en-GB" dirty="0" smtClean="0"/>
              <a:t>1; TKI, tyrosine kinase inhibitor.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34" y="365422"/>
            <a:ext cx="10943165" cy="778535"/>
          </a:xfrm>
        </p:spPr>
        <p:txBody>
          <a:bodyPr anchor="ctr"/>
          <a:lstStyle/>
          <a:p>
            <a:r>
              <a:rPr lang="en-US" sz="3200" dirty="0" smtClean="0"/>
              <a:t>CAP/IASLC/AMP molecular testing guidelines 2018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 </a:t>
            </a:r>
            <a:endParaRPr lang="en-GB" sz="3200" noProof="0" dirty="0"/>
          </a:p>
        </p:txBody>
      </p:sp>
      <p:sp>
        <p:nvSpPr>
          <p:cNvPr id="8" name="Rectangle 7"/>
          <p:cNvSpPr/>
          <p:nvPr/>
        </p:nvSpPr>
        <p:spPr>
          <a:xfrm>
            <a:off x="828674" y="1342201"/>
            <a:ext cx="2288995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EGFR/ALK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6046" y="1342201"/>
            <a:ext cx="8656319" cy="1097280"/>
          </a:xfrm>
          <a:prstGeom prst="rect">
            <a:avLst/>
          </a:prstGeom>
          <a:solidFill>
            <a:srgbClr val="FDE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Universal testing for mutations in </a:t>
            </a:r>
            <a:r>
              <a:rPr lang="en-US" sz="1400" i="1" dirty="0">
                <a:solidFill>
                  <a:schemeClr val="tx1"/>
                </a:solidFill>
              </a:rPr>
              <a:t>EGFR</a:t>
            </a:r>
            <a:r>
              <a:rPr lang="en-US" sz="1400" dirty="0">
                <a:solidFill>
                  <a:schemeClr val="tx1"/>
                </a:solidFill>
              </a:rPr>
              <a:t> exons </a:t>
            </a:r>
            <a:r>
              <a:rPr lang="en-US" sz="1400" dirty="0" smtClean="0">
                <a:solidFill>
                  <a:schemeClr val="tx1"/>
                </a:solidFill>
              </a:rPr>
              <a:t>18–21 </a:t>
            </a:r>
            <a:r>
              <a:rPr lang="en-US" sz="1400" dirty="0">
                <a:solidFill>
                  <a:schemeClr val="tx1"/>
                </a:solidFill>
              </a:rPr>
              <a:t>and using FISH for </a:t>
            </a:r>
            <a:r>
              <a:rPr lang="en-US" sz="1400" i="1" dirty="0">
                <a:solidFill>
                  <a:schemeClr val="tx1"/>
                </a:solidFill>
              </a:rPr>
              <a:t>ALK</a:t>
            </a:r>
            <a:r>
              <a:rPr lang="en-US" sz="1400" dirty="0">
                <a:solidFill>
                  <a:schemeClr val="tx1"/>
                </a:solidFill>
              </a:rPr>
              <a:t> rearrangements in advanced lung adenocarcinoma is </a:t>
            </a:r>
            <a:r>
              <a:rPr lang="en-US" sz="1400" dirty="0" smtClean="0">
                <a:solidFill>
                  <a:schemeClr val="tx1"/>
                </a:solidFill>
              </a:rPr>
              <a:t>recommended: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230188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Cell blocks or cytologic preparations may be used for molecular testing; assays must be able to detect molecular alterations in specimens with &gt;20% cancer cells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674" y="2520761"/>
            <a:ext cx="2288995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genes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6046" y="2520761"/>
            <a:ext cx="8656319" cy="1097280"/>
          </a:xfrm>
          <a:prstGeom prst="rect">
            <a:avLst/>
          </a:prstGeom>
          <a:solidFill>
            <a:srgbClr val="FEF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ROS1</a:t>
            </a:r>
            <a:r>
              <a:rPr lang="en-US" sz="1400" dirty="0">
                <a:solidFill>
                  <a:schemeClr val="tx1"/>
                </a:solidFill>
              </a:rPr>
              <a:t> testing must be performed on all lung adenocarcinoma </a:t>
            </a:r>
            <a:r>
              <a:rPr lang="en-US" sz="1400" dirty="0" smtClean="0">
                <a:solidFill>
                  <a:schemeClr val="tx1"/>
                </a:solidFill>
              </a:rPr>
              <a:t>patients: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230188">
              <a:buFont typeface="Calibri" panose="020F0502020204030204" pitchFamily="34" charset="0"/>
              <a:buChar char="–"/>
            </a:pPr>
            <a:r>
              <a:rPr lang="en-US" sz="1200" i="1" dirty="0">
                <a:solidFill>
                  <a:schemeClr val="tx1"/>
                </a:solidFill>
              </a:rPr>
              <a:t>ROS1</a:t>
            </a:r>
            <a:r>
              <a:rPr lang="en-US" sz="1200" dirty="0">
                <a:solidFill>
                  <a:schemeClr val="tx1"/>
                </a:solidFill>
              </a:rPr>
              <a:t> IHC may be used as a screening test; however, positive results should be conﬁrmed by a molecular or cytogenetic method</a:t>
            </a:r>
          </a:p>
          <a:p>
            <a:pPr marL="457200" indent="-230188">
              <a:buFont typeface="Calibri" panose="020F0502020204030204" pitchFamily="34" charset="0"/>
              <a:buChar char="–"/>
            </a:pPr>
            <a:r>
              <a:rPr lang="en-US" sz="1200" i="1" dirty="0" smtClean="0">
                <a:solidFill>
                  <a:schemeClr val="tx1"/>
                </a:solidFill>
              </a:rPr>
              <a:t>BRAF,* </a:t>
            </a:r>
            <a:r>
              <a:rPr lang="en-US" sz="1200" i="1" dirty="0">
                <a:solidFill>
                  <a:schemeClr val="tx1"/>
                </a:solidFill>
              </a:rPr>
              <a:t>RET, HER2, </a:t>
            </a:r>
            <a:r>
              <a:rPr lang="en-US" sz="1200" i="1" dirty="0" smtClean="0">
                <a:solidFill>
                  <a:schemeClr val="tx1"/>
                </a:solidFill>
              </a:rPr>
              <a:t>MET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and </a:t>
            </a:r>
            <a:r>
              <a:rPr lang="en-US" sz="1200" i="1" dirty="0">
                <a:solidFill>
                  <a:schemeClr val="tx1"/>
                </a:solidFill>
              </a:rPr>
              <a:t>KRAS </a:t>
            </a:r>
            <a:r>
              <a:rPr lang="en-US" sz="1200" dirty="0">
                <a:solidFill>
                  <a:schemeClr val="tx1"/>
                </a:solidFill>
              </a:rPr>
              <a:t>molecular testing </a:t>
            </a:r>
            <a:r>
              <a:rPr lang="en-US" sz="1200" dirty="0" smtClean="0">
                <a:solidFill>
                  <a:schemeClr val="tx1"/>
                </a:solidFill>
              </a:rPr>
              <a:t>are currently </a:t>
            </a:r>
            <a:r>
              <a:rPr lang="en-US" sz="1200" dirty="0">
                <a:solidFill>
                  <a:schemeClr val="tx1"/>
                </a:solidFill>
              </a:rPr>
              <a:t>not indicated as a routine stand-alone assay outside the context of a clinical trial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674" y="3699321"/>
            <a:ext cx="2288995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96046" y="3699321"/>
            <a:ext cx="8656319" cy="1097280"/>
          </a:xfrm>
          <a:prstGeom prst="rect">
            <a:avLst/>
          </a:prstGeom>
          <a:solidFill>
            <a:srgbClr val="FDE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IHC is an equivalent alternative to FISH for </a:t>
            </a:r>
            <a:r>
              <a:rPr lang="en-US" sz="1400" i="1" dirty="0">
                <a:solidFill>
                  <a:schemeClr val="tx1"/>
                </a:solidFill>
              </a:rPr>
              <a:t>ALK</a:t>
            </a:r>
            <a:r>
              <a:rPr lang="en-US" sz="1400" dirty="0">
                <a:solidFill>
                  <a:schemeClr val="tx1"/>
                </a:solidFill>
              </a:rPr>
              <a:t> testing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Multiplexed genetic sequencing panels are preferred over multiple single-gene tests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674" y="4877881"/>
            <a:ext cx="2288995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Cell-free </a:t>
            </a:r>
            <a:br>
              <a:rPr lang="en-US" dirty="0"/>
            </a:br>
            <a:r>
              <a:rPr lang="en-US" dirty="0"/>
              <a:t>plasma DNA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96046" y="4877881"/>
            <a:ext cx="8656319" cy="1097280"/>
          </a:xfrm>
          <a:prstGeom prst="rect">
            <a:avLst/>
          </a:prstGeom>
          <a:solidFill>
            <a:srgbClr val="FEF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When tissue is limited or insufﬁcient for molecular testing, a cell-free plasma DNA assay may be used to identify </a:t>
            </a:r>
            <a:r>
              <a:rPr lang="en-US" sz="1400" i="1" dirty="0">
                <a:solidFill>
                  <a:schemeClr val="tx1"/>
                </a:solidFill>
              </a:rPr>
              <a:t>EGFR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mutations: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230188">
              <a:buFont typeface="Calibri" panose="020F050202020403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</a:rPr>
              <a:t>Cell-free plasma DNA methods may be used to identify </a:t>
            </a:r>
            <a:r>
              <a:rPr lang="en-US" sz="1200" i="1" dirty="0">
                <a:solidFill>
                  <a:schemeClr val="tx1"/>
                </a:solidFill>
              </a:rPr>
              <a:t>EGFR</a:t>
            </a:r>
            <a:r>
              <a:rPr lang="en-US" sz="1200" dirty="0">
                <a:solidFill>
                  <a:schemeClr val="tx1"/>
                </a:solidFill>
              </a:rPr>
              <a:t> T790M mutations in patients with progression or secondary clinical resistance to </a:t>
            </a:r>
            <a:r>
              <a:rPr lang="en-US" sz="1200" i="1" dirty="0">
                <a:solidFill>
                  <a:schemeClr val="tx1"/>
                </a:solidFill>
              </a:rPr>
              <a:t>EGFR</a:t>
            </a:r>
            <a:r>
              <a:rPr lang="en-US" sz="1200" dirty="0">
                <a:solidFill>
                  <a:schemeClr val="tx1"/>
                </a:solidFill>
              </a:rPr>
              <a:t> TKIs; testing of the tumour sample is recommended if the result is negative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3425" y="917279"/>
            <a:ext cx="1069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Molecular testing guidance for the selection of lung cancer patients for TKI treatment: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669637" y="6375918"/>
            <a:ext cx="10009094" cy="1908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900" i="1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>
                <a:solidFill>
                  <a:schemeClr val="tx2"/>
                </a:solidFill>
                <a:latin typeface="Arial (body)"/>
              </a:rPr>
              <a:t>epidermal growth factor receptor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; NSCLC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non-small cell lung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cancer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Why do we need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What are the available methods for molecular testing?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Targeted vs comprehensive testing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Solid vs liquid biopsy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What are the guidelines for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Special focus: EGFR mutation testing through liquid biopsy in NSCLC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18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EGFR</a:t>
            </a:r>
            <a:r>
              <a:rPr lang="en-US" dirty="0"/>
              <a:t> </a:t>
            </a:r>
            <a:r>
              <a:rPr lang="en-US" dirty="0" smtClean="0"/>
              <a:t>mutation testing via </a:t>
            </a:r>
            <a:r>
              <a:rPr lang="en-US" dirty="0"/>
              <a:t>l</a:t>
            </a:r>
            <a:r>
              <a:rPr lang="en-US" dirty="0" smtClean="0"/>
              <a:t>iquid biopsy</a:t>
            </a:r>
            <a:r>
              <a:rPr lang="en-US" baseline="30000" dirty="0" smtClean="0"/>
              <a:t>1–8 </a:t>
            </a:r>
            <a:endParaRPr lang="en-US" baseline="30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80132F9-2FF5-474E-A524-DAEC0A425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9751"/>
              </p:ext>
            </p:extLst>
          </p:nvPr>
        </p:nvGraphicFramePr>
        <p:xfrm>
          <a:off x="4970603" y="1185003"/>
          <a:ext cx="6875272" cy="46863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xmlns="" val="3931430630"/>
                    </a:ext>
                  </a:extLst>
                </a:gridCol>
                <a:gridCol w="1203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968">
                  <a:extLst>
                    <a:ext uri="{9D8B030D-6E8A-4147-A177-3AD203B41FA5}">
                      <a16:colId xmlns:a16="http://schemas.microsoft.com/office/drawing/2014/main" xmlns="" val="2315739926"/>
                    </a:ext>
                  </a:extLst>
                </a:gridCol>
              </a:tblGrid>
              <a:tr h="196759">
                <a:tc>
                  <a:txBody>
                    <a:bodyPr/>
                    <a:lstStyle/>
                    <a:p>
                      <a:r>
                        <a:rPr lang="en-US" sz="105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Mutation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Sensitivity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Specificity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 lvl="0"/>
                      <a:r>
                        <a:rPr lang="en-US" sz="1050" b="1" dirty="0"/>
                        <a:t>ARMS: ADx</a:t>
                      </a:r>
                      <a:r>
                        <a:rPr lang="en-US" sz="1050" b="1" baseline="30000" dirty="0"/>
                        <a:t>1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1" dirty="0"/>
                        <a:t>EGFR</a:t>
                      </a:r>
                      <a:r>
                        <a:rPr lang="en-US" sz="1050" dirty="0"/>
                        <a:t>, NS</a:t>
                      </a:r>
                      <a:endParaRPr lang="en-US" sz="105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67.5%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 lvl="0"/>
                      <a:r>
                        <a:rPr lang="en-US" sz="1050" b="1" dirty="0"/>
                        <a:t>ARMS: Qiagen</a:t>
                      </a:r>
                      <a:r>
                        <a:rPr lang="en-US" sz="1050" b="1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Exon 19 del, L858R, T790M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65.7%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99.8%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759">
                <a:tc rowSpan="5">
                  <a:txBody>
                    <a:bodyPr/>
                    <a:lstStyle/>
                    <a:p>
                      <a:pPr lvl="0"/>
                      <a:r>
                        <a:rPr lang="en-US" sz="1050" b="1" dirty="0"/>
                        <a:t>ARMS: Roche</a:t>
                      </a:r>
                      <a:r>
                        <a:rPr lang="en-US" sz="1050" b="1" baseline="30000" dirty="0"/>
                        <a:t>3</a:t>
                      </a:r>
                      <a:endParaRPr lang="en-US" sz="105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1" dirty="0"/>
                        <a:t>EGFR</a:t>
                      </a:r>
                      <a:r>
                        <a:rPr lang="en-US" sz="1050" i="0" dirty="0"/>
                        <a:t>, overall</a:t>
                      </a:r>
                      <a:endParaRPr lang="en-US" sz="1050" b="0" i="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75%</a:t>
                      </a:r>
                      <a:endParaRPr lang="en-US" sz="1050" b="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96%</a:t>
                      </a:r>
                      <a:endParaRPr lang="en-US" sz="1050" b="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pPr lvl="1"/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Exon 19 del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82.5%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98.3%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pPr lvl="1"/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L858R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62.2%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99%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pPr lvl="1"/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G719x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50%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pPr lvl="1"/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L861Q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759">
                <a:tc rowSpan="3">
                  <a:txBody>
                    <a:bodyPr/>
                    <a:lstStyle/>
                    <a:p>
                      <a:r>
                        <a:rPr lang="en-US" sz="1050" b="1" dirty="0" smtClean="0"/>
                        <a:t>ddPCR</a:t>
                      </a:r>
                      <a:r>
                        <a:rPr lang="en-US" sz="1050" b="1" baseline="30000" dirty="0" smtClean="0"/>
                        <a:t>4</a:t>
                      </a:r>
                      <a:endParaRPr lang="en-US" sz="105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115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Exon 19 del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86%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L858R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69%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T790M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63%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r>
                        <a:rPr lang="en-US" sz="1050" b="1" dirty="0"/>
                        <a:t>Super ARMS</a:t>
                      </a:r>
                      <a:r>
                        <a:rPr lang="en-US" sz="1050" b="1" baseline="30000" dirty="0"/>
                        <a:t>5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Exon 19 del, L858R, G719X, </a:t>
                      </a:r>
                      <a:r>
                        <a:rPr lang="en-US" sz="1050" i="0" dirty="0" smtClean="0"/>
                        <a:t/>
                      </a:r>
                      <a:br>
                        <a:rPr lang="en-US" sz="1050" i="0" dirty="0" smtClean="0"/>
                      </a:br>
                      <a:r>
                        <a:rPr lang="en-US" sz="1050" i="0" dirty="0" smtClean="0"/>
                        <a:t>exon </a:t>
                      </a:r>
                      <a:r>
                        <a:rPr lang="en-US" sz="1050" i="0" dirty="0"/>
                        <a:t>20 ins, T790M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82%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8762949"/>
                  </a:ext>
                </a:extLst>
              </a:tr>
              <a:tr h="196759">
                <a:tc rowSpan="3">
                  <a:txBody>
                    <a:bodyPr/>
                    <a:lstStyle/>
                    <a:p>
                      <a:r>
                        <a:rPr lang="en-US" sz="1050" b="1" dirty="0"/>
                        <a:t>BEAM</a:t>
                      </a:r>
                      <a:r>
                        <a:rPr lang="en-US" sz="1050" b="1" baseline="30000" dirty="0"/>
                        <a:t>6</a:t>
                      </a:r>
                      <a:endParaRPr lang="en-US" sz="105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216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Exon 19 del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82.3%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97.5%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179812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L858R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86.3%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96.5%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433130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/>
                        <a:t>T790M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70.3%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69.0%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811285"/>
                  </a:ext>
                </a:extLst>
              </a:tr>
              <a:tr h="1967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/>
                        <a:t>NGS: </a:t>
                      </a:r>
                      <a:r>
                        <a:rPr lang="en-US" sz="1050" b="1" baseline="0" dirty="0" smtClean="0"/>
                        <a:t>deep</a:t>
                      </a:r>
                      <a:r>
                        <a:rPr lang="en-US" sz="1050" b="1" baseline="30000" dirty="0" smtClean="0"/>
                        <a:t>7</a:t>
                      </a:r>
                      <a:endParaRPr lang="en-US" sz="1050" b="1" baseline="30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288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/>
                        <a:t>Exon 19 </a:t>
                      </a:r>
                      <a:r>
                        <a:rPr lang="en-US" sz="1050" i="0" dirty="0" smtClean="0"/>
                        <a:t>del</a:t>
                      </a:r>
                      <a:endParaRPr lang="en-US" sz="1050" i="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51%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98%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148644"/>
                  </a:ext>
                </a:extLst>
              </a:tr>
              <a:tr h="196759"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30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/>
                        <a:t>L858R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52%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94%</a:t>
                      </a:r>
                      <a:endParaRPr lang="en-US" sz="105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039096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NGS: </a:t>
                      </a:r>
                      <a:r>
                        <a:rPr lang="en-US" sz="1050" b="1" dirty="0" smtClean="0"/>
                        <a:t>ultra deep</a:t>
                      </a:r>
                      <a:r>
                        <a:rPr lang="en-US" sz="1050" b="1" baseline="30000" dirty="0" smtClean="0"/>
                        <a:t>8</a:t>
                      </a:r>
                      <a:endParaRPr lang="en-US" sz="1050" b="1" baseline="3000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69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/>
                        <a:t>Exon 19 del, L858R,</a:t>
                      </a:r>
                      <a:r>
                        <a:rPr lang="en-US" sz="1050" i="0" baseline="0" dirty="0"/>
                        <a:t> </a:t>
                      </a:r>
                      <a:r>
                        <a:rPr lang="en-US" sz="1050" i="0" dirty="0"/>
                        <a:t>T790M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74%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100%</a:t>
                      </a:r>
                      <a:endParaRPr lang="en-US" sz="105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615687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636" y="1209998"/>
            <a:ext cx="4094689" cy="456600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dirty="0"/>
              <a:t>Liquid biopsy-based molecular testing methods have been extensively studied for </a:t>
            </a:r>
            <a:r>
              <a:rPr lang="en-US" sz="1800" i="1" dirty="0"/>
              <a:t>EGFR</a:t>
            </a:r>
            <a:r>
              <a:rPr lang="en-US" sz="1800" dirty="0"/>
              <a:t> mutation testing </a:t>
            </a:r>
            <a:r>
              <a:rPr lang="en-US" sz="1800" dirty="0" smtClean="0"/>
              <a:t>in </a:t>
            </a:r>
            <a:r>
              <a:rPr lang="en-US" sz="1800" dirty="0"/>
              <a:t>NSCLC resulting in a number of experimental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commercial platforms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300"/>
              </a:spcAft>
            </a:pPr>
            <a:r>
              <a:rPr lang="en-US" sz="1800" dirty="0"/>
              <a:t>The sensitivity and specificity of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available assays </a:t>
            </a:r>
            <a:r>
              <a:rPr lang="en-US" sz="1800" dirty="0"/>
              <a:t>depend on the: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800" dirty="0"/>
              <a:t>Study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800" dirty="0"/>
              <a:t>Platform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800" dirty="0"/>
              <a:t>Manufacturer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800" dirty="0"/>
              <a:t>Target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800" dirty="0"/>
              <a:t>Specific </a:t>
            </a:r>
            <a:r>
              <a:rPr lang="en-US" sz="1800" dirty="0" smtClean="0"/>
              <a:t>mutation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351" y="6361503"/>
            <a:ext cx="11084912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. Liu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X,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J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Clin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Pathol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2013;66:1065–9;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2.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Douillard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JY,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Br J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Cancer 2014;110(1):55–62;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3.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Mok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T,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Clin Cancer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Res 2015;21(14):3196–203;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4.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Sacher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AG,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JAMA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2016;2(8):1014–22; </a:t>
            </a:r>
            <a:br>
              <a:rPr lang="en-US" sz="900" dirty="0" smtClean="0">
                <a:solidFill>
                  <a:schemeClr val="tx2"/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5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. Li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Y,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PLoS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One 2017;12(8):e0183331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;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6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. Oxnard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GR,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J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Clin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2016;34(28):3375–82;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7. Uchida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J,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</a:t>
            </a:r>
            <a:r>
              <a:rPr lang="en-US" altLang="zh-CN" sz="900" dirty="0" err="1">
                <a:solidFill>
                  <a:schemeClr val="tx2"/>
                </a:solidFill>
                <a:cs typeface="Arial" pitchFamily="34" charset="0"/>
              </a:rPr>
              <a:t>Clin</a:t>
            </a:r>
            <a:r>
              <a:rPr lang="en-US" altLang="zh-CN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zh-CN" sz="900" dirty="0" err="1" smtClean="0">
                <a:solidFill>
                  <a:schemeClr val="tx2"/>
                </a:solidFill>
                <a:cs typeface="Arial" pitchFamily="34" charset="0"/>
              </a:rPr>
              <a:t>Chem</a:t>
            </a:r>
            <a:r>
              <a:rPr lang="en-US" altLang="zh-CN" sz="900" dirty="0" smtClean="0">
                <a:solidFill>
                  <a:schemeClr val="tx2"/>
                </a:solidFill>
                <a:cs typeface="Arial" pitchFamily="34" charset="0"/>
              </a:rPr>
              <a:t> 2015;61(9):1191–6;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8.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Marchetti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A, et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al. J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Thorac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2015;10(10):1437–43.</a:t>
            </a:r>
            <a:endParaRPr lang="en-US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68351" y="5983287"/>
            <a:ext cx="10344052" cy="281711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/>
                </a:solidFill>
              </a:rPr>
              <a:t>ARMS, amplification refractory mutation system; BEAM, beads, emulsion, amplification, magnetics; </a:t>
            </a:r>
            <a:r>
              <a:rPr lang="en-US" sz="900" dirty="0" err="1">
                <a:solidFill>
                  <a:schemeClr val="tx2"/>
                </a:solidFill>
              </a:rPr>
              <a:t>ddPCR</a:t>
            </a:r>
            <a:r>
              <a:rPr lang="en-US" sz="900" dirty="0">
                <a:solidFill>
                  <a:schemeClr val="tx2"/>
                </a:solidFill>
              </a:rPr>
              <a:t>; d</a:t>
            </a:r>
            <a:r>
              <a:rPr lang="en-GB" sz="900" dirty="0" err="1">
                <a:solidFill>
                  <a:schemeClr val="tx2"/>
                </a:solidFill>
              </a:rPr>
              <a:t>roplet</a:t>
            </a:r>
            <a:r>
              <a:rPr lang="en-GB" sz="900" dirty="0">
                <a:solidFill>
                  <a:schemeClr val="tx2"/>
                </a:solidFill>
              </a:rPr>
              <a:t> digital polymerase chain reaction</a:t>
            </a:r>
            <a:r>
              <a:rPr lang="en-GB" sz="900" dirty="0" smtClean="0"/>
              <a:t>;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i="1" dirty="0">
                <a:solidFill>
                  <a:schemeClr val="tx2"/>
                </a:solidFill>
              </a:rPr>
              <a:t>EGFR</a:t>
            </a:r>
            <a:r>
              <a:rPr lang="en-US" sz="900" dirty="0">
                <a:solidFill>
                  <a:schemeClr val="tx2"/>
                </a:solidFill>
              </a:rPr>
              <a:t>, epidermal growth factor receptor;</a:t>
            </a:r>
            <a:r>
              <a:rPr lang="en-GB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NGS, next-generation sequencing </a:t>
            </a:r>
            <a:r>
              <a:rPr lang="en-US" sz="900" dirty="0" smtClean="0">
                <a:solidFill>
                  <a:schemeClr val="tx2"/>
                </a:solidFill>
              </a:rPr>
              <a:t>NS</a:t>
            </a:r>
            <a:r>
              <a:rPr lang="en-US" sz="900" dirty="0">
                <a:solidFill>
                  <a:schemeClr val="tx2"/>
                </a:solidFill>
              </a:rPr>
              <a:t>, not specified; NSCLC, non-small cell lung cancer.</a:t>
            </a:r>
          </a:p>
        </p:txBody>
      </p:sp>
    </p:spTree>
    <p:extLst>
      <p:ext uri="{BB962C8B-B14F-4D97-AF65-F5344CB8AC3E}">
        <p14:creationId xmlns:p14="http://schemas.microsoft.com/office/powerpoint/2010/main" val="19428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634" y="365422"/>
            <a:ext cx="10990791" cy="778535"/>
          </a:xfrm>
        </p:spPr>
        <p:txBody>
          <a:bodyPr/>
          <a:lstStyle/>
          <a:p>
            <a:r>
              <a:rPr lang="en-GB" sz="3200" dirty="0" smtClean="0"/>
              <a:t>Detection of </a:t>
            </a:r>
            <a:r>
              <a:rPr lang="en-GB" sz="3200" dirty="0" err="1"/>
              <a:t>c</a:t>
            </a:r>
            <a:r>
              <a:rPr lang="en-GB" sz="3200" dirty="0" err="1" smtClean="0"/>
              <a:t>tDNA</a:t>
            </a:r>
            <a:r>
              <a:rPr lang="en-GB" sz="3200" dirty="0" smtClean="0"/>
              <a:t> varies </a:t>
            </a:r>
            <a:r>
              <a:rPr lang="en-GB" sz="3200" smtClean="0"/>
              <a:t>by technique</a:t>
            </a:r>
            <a:endParaRPr lang="en-GB" sz="3200" baseline="30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36762"/>
              </p:ext>
            </p:extLst>
          </p:nvPr>
        </p:nvGraphicFramePr>
        <p:xfrm>
          <a:off x="859253" y="1185243"/>
          <a:ext cx="10325581" cy="48633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2636"/>
                <a:gridCol w="2149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1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5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4476"/>
              </a:tblGrid>
              <a:tr h="73336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Technique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Sensitivity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Optimal</a:t>
                      </a:r>
                      <a:r>
                        <a:rPr lang="en-GB" sz="1600" baseline="0" noProof="0" dirty="0" smtClean="0"/>
                        <a:t> application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07">
                <a:tc rowSpan="8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Therascreen</a:t>
                      </a:r>
                      <a:r>
                        <a:rPr lang="en-GB" sz="1600" baseline="30000" dirty="0" smtClean="0"/>
                        <a:t>®</a:t>
                      </a:r>
                      <a:r>
                        <a:rPr lang="en-GB" sz="1600" baseline="0" dirty="0" smtClean="0"/>
                        <a:t>: T790M detected &gt;7%</a:t>
                      </a:r>
                      <a:r>
                        <a:rPr lang="en-GB" sz="1600" baseline="30000" dirty="0" smtClean="0"/>
                        <a:t>4</a:t>
                      </a:r>
                      <a:endParaRPr lang="en-GB" sz="1600" baseline="30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Sanger sequencing</a:t>
                      </a:r>
                      <a:r>
                        <a:rPr lang="en-GB" sz="1400" baseline="30000" noProof="0" dirty="0" smtClean="0"/>
                        <a:t>1</a:t>
                      </a:r>
                      <a:endParaRPr lang="en-GB" sz="1400" baseline="30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&gt;10%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Tumour tissue</a:t>
                      </a:r>
                      <a:endParaRPr lang="en-GB" sz="1400" noProof="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ctDNA</a:t>
                      </a:r>
                      <a:r>
                        <a:rPr lang="en-GB" sz="1600" dirty="0" smtClean="0"/>
                        <a:t> will be detected in this</a:t>
                      </a:r>
                      <a:r>
                        <a:rPr lang="en-GB" sz="1600" baseline="0" dirty="0" smtClean="0"/>
                        <a:t> range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Pyrosequencing</a:t>
                      </a:r>
                      <a:r>
                        <a:rPr lang="en-GB" sz="1400" baseline="300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10%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Tumour tissue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NGS</a:t>
                      </a:r>
                      <a:r>
                        <a:rPr lang="en-GB" sz="1400" baseline="300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Tumour tissue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Quantitative-PCR</a:t>
                      </a:r>
                      <a:r>
                        <a:rPr lang="en-GB" sz="1400" baseline="300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Tumour tissue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ARMS</a:t>
                      </a:r>
                      <a:r>
                        <a:rPr lang="en-GB" sz="1400" baseline="300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Tumour tissue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616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cobas</a:t>
                      </a:r>
                      <a:r>
                        <a:rPr lang="en-GB" sz="1400" baseline="30000" dirty="0" smtClean="0"/>
                        <a:t>®</a:t>
                      </a:r>
                      <a:r>
                        <a:rPr lang="en-GB" sz="1400" noProof="0" dirty="0" smtClean="0"/>
                        <a:t>, </a:t>
                      </a:r>
                      <a:r>
                        <a:rPr lang="en-GB" sz="1400" noProof="0" dirty="0" err="1" smtClean="0"/>
                        <a:t>Therascreen</a:t>
                      </a:r>
                      <a:r>
                        <a:rPr lang="en-GB" sz="1400" baseline="30000" noProof="0" dirty="0" smtClean="0"/>
                        <a:t>®</a:t>
                      </a:r>
                      <a:r>
                        <a:rPr lang="en-GB" sz="1400" baseline="0" noProof="0" dirty="0" smtClean="0"/>
                        <a:t> </a:t>
                      </a:r>
                      <a:br>
                        <a:rPr lang="en-GB" sz="1400" baseline="0" noProof="0" dirty="0" smtClean="0"/>
                      </a:br>
                      <a:r>
                        <a:rPr lang="en-GB" sz="1400" baseline="0" noProof="0" dirty="0" smtClean="0"/>
                        <a:t>(adapted for </a:t>
                      </a:r>
                      <a:r>
                        <a:rPr lang="en-GB" sz="1400" baseline="0" noProof="0" dirty="0" err="1" smtClean="0"/>
                        <a:t>ctDNA</a:t>
                      </a:r>
                      <a:r>
                        <a:rPr lang="en-GB" sz="1400" baseline="0" noProof="0" dirty="0" smtClean="0"/>
                        <a:t>)</a:t>
                      </a:r>
                      <a:r>
                        <a:rPr lang="en-GB" sz="1400" baseline="30000" noProof="0" dirty="0" smtClean="0"/>
                        <a:t>2</a:t>
                      </a:r>
                      <a:endParaRPr lang="en-GB" sz="1400" baseline="30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ctDNA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COLD-PCR</a:t>
                      </a:r>
                      <a:r>
                        <a:rPr lang="en-GB" sz="1400" baseline="30000" noProof="0" dirty="0" smtClean="0"/>
                        <a:t>3</a:t>
                      </a:r>
                      <a:endParaRPr lang="en-GB" sz="14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ctDNA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960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ddPCR</a:t>
                      </a:r>
                      <a:r>
                        <a:rPr lang="en-GB" sz="1400" baseline="300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0.01%</a:t>
                      </a:r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ctDNA</a:t>
                      </a:r>
                      <a:endParaRPr lang="en-GB" sz="1400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Gleichschenkliges Dreieck 2"/>
          <p:cNvSpPr/>
          <p:nvPr/>
        </p:nvSpPr>
        <p:spPr>
          <a:xfrm flipV="1">
            <a:off x="4099484" y="1964683"/>
            <a:ext cx="1554638" cy="3734717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8" name="TextBox 9"/>
          <p:cNvSpPr txBox="1"/>
          <p:nvPr/>
        </p:nvSpPr>
        <p:spPr>
          <a:xfrm>
            <a:off x="768350" y="5966632"/>
            <a:ext cx="10430361" cy="84980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Adapted from Diaz JL, et al. J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Clin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2014.</a:t>
            </a:r>
            <a:r>
              <a:rPr lang="en-US" sz="900" baseline="3000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</a:p>
          <a:p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ARMS,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amplification refractory mutation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system; COLD-PCR, co-amplification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at lower denaturation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temperature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polymerase chain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reaction;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ctDNA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circulating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tumour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deoxyribonucleic acid;  </a:t>
            </a:r>
            <a:br>
              <a:rPr lang="en-US" sz="900" dirty="0" smtClean="0">
                <a:solidFill>
                  <a:schemeClr val="tx2"/>
                </a:solidFill>
                <a:cs typeface="Arial" pitchFamily="34" charset="0"/>
              </a:rPr>
            </a:b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ddPCR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, droplet digital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polymerase chain reaction; </a:t>
            </a:r>
            <a:r>
              <a:rPr lang="en-US" sz="900" i="1" dirty="0">
                <a:solidFill>
                  <a:schemeClr val="tx2"/>
                </a:solidFill>
              </a:rPr>
              <a:t>EGFR</a:t>
            </a:r>
            <a:r>
              <a:rPr lang="en-US" sz="900" dirty="0">
                <a:solidFill>
                  <a:schemeClr val="tx2"/>
                </a:solidFill>
              </a:rPr>
              <a:t>, epidermal growth factor </a:t>
            </a:r>
            <a:r>
              <a:rPr lang="en-US" sz="900" dirty="0" smtClean="0">
                <a:solidFill>
                  <a:schemeClr val="tx2"/>
                </a:solidFill>
              </a:rPr>
              <a:t>receptor;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NGS, next-generation sequencing; PCR,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digital polymerase chain reaction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1. Diaz JL, A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Bardelli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.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J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Clin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2014;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32(6):579–86; </a:t>
            </a:r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2.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Hench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IB, et al. Front Med 2018;5:9;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3. </a:t>
            </a:r>
            <a:r>
              <a:rPr lang="en-GB" sz="900" dirty="0" err="1" smtClean="0">
                <a:solidFill>
                  <a:schemeClr val="tx2"/>
                </a:solidFill>
                <a:cs typeface="Arial" pitchFamily="34" charset="0"/>
              </a:rPr>
              <a:t>Vendrell</a:t>
            </a:r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J, et al. </a:t>
            </a:r>
            <a:r>
              <a:rPr lang="en-GB" sz="900" dirty="0" err="1">
                <a:solidFill>
                  <a:schemeClr val="tx2"/>
                </a:solidFill>
                <a:cs typeface="Arial" pitchFamily="34" charset="0"/>
              </a:rPr>
              <a:t>Int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 J </a:t>
            </a:r>
            <a:r>
              <a:rPr lang="en-GB" sz="900" dirty="0" err="1">
                <a:solidFill>
                  <a:schemeClr val="tx2"/>
                </a:solidFill>
                <a:cs typeface="Arial" pitchFamily="34" charset="0"/>
              </a:rPr>
              <a:t>Mol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900" dirty="0" err="1">
                <a:solidFill>
                  <a:schemeClr val="tx2"/>
                </a:solidFill>
                <a:cs typeface="Arial" pitchFamily="34" charset="0"/>
              </a:rPr>
              <a:t>Sci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 2017;18(2):264;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4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QIAGEN. </a:t>
            </a:r>
            <a:r>
              <a:rPr lang="en-GB" sz="900" dirty="0" err="1">
                <a:solidFill>
                  <a:schemeClr val="tx2"/>
                </a:solidFill>
                <a:cs typeface="Arial" pitchFamily="34" charset="0"/>
              </a:rPr>
              <a:t>therascreen</a:t>
            </a:r>
            <a:r>
              <a:rPr lang="en-GB" sz="900" baseline="30000" dirty="0">
                <a:solidFill>
                  <a:schemeClr val="tx2"/>
                </a:solidFill>
                <a:cs typeface="Arial" pitchFamily="34" charset="0"/>
              </a:rPr>
              <a:t>®</a:t>
            </a:r>
            <a:r>
              <a:rPr lang="en-GB" sz="900" dirty="0">
                <a:solidFill>
                  <a:schemeClr val="tx2"/>
                </a:solidFill>
                <a:cs typeface="Arial" pitchFamily="34" charset="0"/>
              </a:rPr>
              <a:t> EGFR RGQ PCR Kit Handbook.  2013. https://</a:t>
            </a:r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www.accessdata.fda.gov/cdrh_docs/pdf12/P120022c.pdf (Accessed: July 2019).</a:t>
            </a:r>
            <a:endParaRPr lang="en-US" sz="9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EGFR </a:t>
            </a:r>
            <a:r>
              <a:rPr lang="en-GB" dirty="0" smtClean="0"/>
              <a:t>mutation testing: impact of methodology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1636" y="1209998"/>
            <a:ext cx="10627213" cy="161892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800" dirty="0" smtClean="0"/>
              <a:t>The performance </a:t>
            </a:r>
            <a:r>
              <a:rPr lang="en-GB" sz="1800" dirty="0"/>
              <a:t>of </a:t>
            </a:r>
            <a:r>
              <a:rPr lang="en-GB" sz="1800" dirty="0" err="1" smtClean="0"/>
              <a:t>ddPCR</a:t>
            </a:r>
            <a:r>
              <a:rPr lang="en-GB" sz="1800" dirty="0" smtClean="0"/>
              <a:t> </a:t>
            </a:r>
            <a:r>
              <a:rPr lang="en-GB" sz="1800" dirty="0"/>
              <a:t>and </a:t>
            </a:r>
            <a:r>
              <a:rPr lang="en-GB" sz="1800" dirty="0" err="1" smtClean="0"/>
              <a:t>cobas</a:t>
            </a:r>
            <a:r>
              <a:rPr lang="en-GB" sz="1800" baseline="30000" dirty="0" smtClean="0"/>
              <a:t>®</a:t>
            </a:r>
            <a:r>
              <a:rPr lang="en-GB" sz="1800" dirty="0" smtClean="0"/>
              <a:t> </a:t>
            </a:r>
            <a:r>
              <a:rPr lang="en-GB" sz="1800" dirty="0"/>
              <a:t>EGFR Mutation Test v2 </a:t>
            </a:r>
            <a:r>
              <a:rPr lang="en-GB" sz="1800" dirty="0" smtClean="0"/>
              <a:t>(</a:t>
            </a:r>
            <a:r>
              <a:rPr lang="en-GB" sz="1800" dirty="0" err="1" smtClean="0"/>
              <a:t>Cobas</a:t>
            </a:r>
            <a:r>
              <a:rPr lang="en-GB" sz="1800" dirty="0" smtClean="0"/>
              <a:t>) for detecting </a:t>
            </a:r>
            <a:r>
              <a:rPr lang="en-GB" sz="1800" i="1" dirty="0"/>
              <a:t>EGFR </a:t>
            </a:r>
            <a:r>
              <a:rPr lang="en-GB" sz="1800" dirty="0"/>
              <a:t>mutations </a:t>
            </a:r>
            <a:r>
              <a:rPr lang="en-GB" sz="1800" dirty="0" smtClean="0"/>
              <a:t>(</a:t>
            </a:r>
            <a:r>
              <a:rPr lang="en-GB" sz="1800" i="1" dirty="0" smtClean="0"/>
              <a:t>T790M</a:t>
            </a:r>
            <a:r>
              <a:rPr lang="en-GB" sz="1800" dirty="0" smtClean="0"/>
              <a:t>, </a:t>
            </a:r>
            <a:r>
              <a:rPr lang="en-GB" sz="1800" i="1" dirty="0" smtClean="0"/>
              <a:t>Del19</a:t>
            </a:r>
            <a:r>
              <a:rPr lang="en-GB" sz="1800" dirty="0" smtClean="0"/>
              <a:t> and </a:t>
            </a:r>
            <a:r>
              <a:rPr lang="en-GB" sz="1800" i="1" dirty="0" smtClean="0"/>
              <a:t>L858R</a:t>
            </a:r>
            <a:r>
              <a:rPr lang="en-GB" sz="1800" dirty="0" smtClean="0"/>
              <a:t>) in </a:t>
            </a:r>
            <a:r>
              <a:rPr lang="en-GB" sz="1800" dirty="0"/>
              <a:t>cell-free plasma </a:t>
            </a:r>
            <a:r>
              <a:rPr lang="en-GB" sz="1800" dirty="0" smtClean="0"/>
              <a:t>DNA was compared in 354 plasma </a:t>
            </a:r>
            <a:r>
              <a:rPr lang="en-GB" sz="1800" dirty="0"/>
              <a:t>samples from </a:t>
            </a:r>
            <a:r>
              <a:rPr lang="en-GB" sz="1800" dirty="0" smtClean="0"/>
              <a:t>129 patients </a:t>
            </a:r>
            <a:r>
              <a:rPr lang="en-GB" sz="1800" dirty="0"/>
              <a:t>with advanced </a:t>
            </a:r>
            <a:r>
              <a:rPr lang="en-GB" sz="1800" i="1" dirty="0"/>
              <a:t>EGFR</a:t>
            </a:r>
            <a:r>
              <a:rPr lang="en-GB" sz="1800" dirty="0"/>
              <a:t>-mutated lung </a:t>
            </a:r>
            <a:r>
              <a:rPr lang="en-GB" sz="1800" dirty="0" smtClean="0"/>
              <a:t>adenocarcinoma</a:t>
            </a:r>
            <a:r>
              <a:rPr lang="en-GB" sz="1800" baseline="30000" dirty="0" smtClean="0"/>
              <a:t>1</a:t>
            </a:r>
            <a:endParaRPr lang="en-GB" sz="1800" baseline="300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800" dirty="0" smtClean="0"/>
              <a:t>In </a:t>
            </a:r>
            <a:r>
              <a:rPr lang="en-GB" sz="1800" dirty="0"/>
              <a:t>patients who </a:t>
            </a:r>
            <a:r>
              <a:rPr lang="en-GB" sz="1800" dirty="0" smtClean="0"/>
              <a:t>progressed on EGFR </a:t>
            </a:r>
            <a:r>
              <a:rPr lang="en-GB" sz="1800" dirty="0"/>
              <a:t>TKI (</a:t>
            </a:r>
            <a:r>
              <a:rPr lang="en-GB" sz="1800" dirty="0" smtClean="0"/>
              <a:t>n=50) treatment, </a:t>
            </a:r>
            <a:r>
              <a:rPr lang="en-GB" sz="1800" dirty="0"/>
              <a:t>the </a:t>
            </a:r>
            <a:r>
              <a:rPr lang="en-GB" sz="1800" i="1" dirty="0"/>
              <a:t>T790M</a:t>
            </a:r>
            <a:r>
              <a:rPr lang="en-GB" sz="1800" dirty="0"/>
              <a:t> </a:t>
            </a:r>
            <a:r>
              <a:rPr lang="en-GB" sz="1800" dirty="0" smtClean="0"/>
              <a:t>positive </a:t>
            </a:r>
            <a:r>
              <a:rPr lang="en-GB" sz="1800" dirty="0"/>
              <a:t>rate was 66% </a:t>
            </a:r>
            <a:r>
              <a:rPr lang="en-GB" sz="1800" dirty="0" smtClean="0"/>
              <a:t>with </a:t>
            </a:r>
            <a:r>
              <a:rPr lang="en-GB" sz="1800" dirty="0" err="1"/>
              <a:t>ddPCR</a:t>
            </a:r>
            <a:r>
              <a:rPr lang="en-GB" sz="1800" dirty="0"/>
              <a:t>, but only 24% </a:t>
            </a:r>
            <a:r>
              <a:rPr lang="en-GB" sz="1800" dirty="0" smtClean="0"/>
              <a:t>with Cobas</a:t>
            </a:r>
            <a:r>
              <a:rPr lang="en-GB" sz="1800" baseline="30000" dirty="0"/>
              <a:t>1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27509"/>
              </p:ext>
            </p:extLst>
          </p:nvPr>
        </p:nvGraphicFramePr>
        <p:xfrm>
          <a:off x="1076877" y="3128235"/>
          <a:ext cx="8664157" cy="316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9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8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2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42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noProof="0" dirty="0" err="1" smtClean="0"/>
                        <a:t>ddPCR</a:t>
                      </a:r>
                      <a:endParaRPr lang="en-GB" sz="1200" noProof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 err="1" smtClean="0"/>
                        <a:t>Cobas</a:t>
                      </a:r>
                      <a:endParaRPr lang="en-GB" sz="1200" noProof="0" dirty="0"/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noProof="0" dirty="0" smtClean="0"/>
                        <a:t>Total</a:t>
                      </a:r>
                      <a:endParaRPr lang="en-GB" sz="1200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Concordance</a:t>
                      </a:r>
                      <a:r>
                        <a:rPr lang="en-GB" sz="1200" baseline="0" noProof="0" dirty="0" smtClean="0"/>
                        <a:t>/sensitivity/</a:t>
                      </a:r>
                      <a:br>
                        <a:rPr lang="en-GB" sz="1200" baseline="0" noProof="0" dirty="0" smtClean="0"/>
                      </a:br>
                      <a:r>
                        <a:rPr lang="en-GB" sz="1200" baseline="0" noProof="0" dirty="0" smtClean="0"/>
                        <a:t>specificity</a:t>
                      </a:r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chemeClr val="bg2"/>
                          </a:solidFill>
                        </a:rPr>
                        <a:t>Negative</a:t>
                      </a:r>
                      <a:endParaRPr lang="en-GB" sz="1200" b="1" noProof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chemeClr val="bg2"/>
                          </a:solidFill>
                        </a:rPr>
                        <a:t>Positive</a:t>
                      </a:r>
                      <a:endParaRPr lang="en-GB" sz="1200" b="1" noProof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bg2"/>
                          </a:solidFill>
                        </a:rPr>
                        <a:t>T790M</a:t>
                      </a:r>
                      <a:endParaRPr lang="en-GB" sz="1200" b="1" i="1" noProof="0" dirty="0">
                        <a:solidFill>
                          <a:schemeClr val="bg2"/>
                        </a:solidFill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Negative</a:t>
                      </a:r>
                      <a:endParaRPr lang="en-GB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283 (79.9%)</a:t>
                      </a:r>
                      <a:endParaRPr lang="en-GB" sz="1200" noProof="0" dirty="0"/>
                    </a:p>
                  </a:txBody>
                  <a:tcP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0 (0.0%)</a:t>
                      </a:r>
                      <a:endParaRPr lang="en-GB" sz="1200" noProof="0" dirty="0"/>
                    </a:p>
                  </a:txBody>
                  <a:tcP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283 (79.9%)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Concordance rate 86%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Positive</a:t>
                      </a:r>
                      <a:endParaRPr lang="en-GB" sz="12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51 (14.4%)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20 (5.6%)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71 (20.1%)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Sensitivity 100%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Total</a:t>
                      </a:r>
                      <a:endParaRPr lang="en-GB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334 (94.4%)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20 (5.6%)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354 (100%)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Specificity 85%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bg2"/>
                          </a:solidFill>
                        </a:rPr>
                        <a:t>Del19</a:t>
                      </a:r>
                      <a:endParaRPr lang="en-GB" sz="1200" b="1" i="1" noProof="0" dirty="0">
                        <a:solidFill>
                          <a:schemeClr val="bg2"/>
                        </a:solidFill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Negative</a:t>
                      </a:r>
                      <a:endParaRPr lang="en-GB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119 (60.7%)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5 (2.6%)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124 (63.3%)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Concordance rate 90%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Positive</a:t>
                      </a:r>
                      <a:endParaRPr lang="en-GB" sz="12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14 (7.1%)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58 (29.6%)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72 (36.7%)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Sensitivity 92%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Total</a:t>
                      </a:r>
                      <a:endParaRPr lang="en-GB" sz="12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133 (67.9%)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63 (32.1%)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196 (100%)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Specificity 89%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bg2"/>
                          </a:solidFill>
                        </a:rPr>
                        <a:t>L858R</a:t>
                      </a:r>
                      <a:endParaRPr lang="en-GB" sz="1200" b="1" i="1" noProof="0" dirty="0">
                        <a:solidFill>
                          <a:schemeClr val="bg2"/>
                        </a:solidFill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Negative</a:t>
                      </a:r>
                      <a:endParaRPr lang="en-GB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79 (63.7%)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8712" rtl="0" eaLnBrk="1" latinLnBrk="0" hangingPunct="1"/>
                      <a:r>
                        <a:rPr lang="en-GB" sz="1200" kern="1200" noProof="0" dirty="0" smtClean="0"/>
                        <a:t>3 (2.4%)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82 (66.1%)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Concordance rate 90%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Positive</a:t>
                      </a:r>
                      <a:endParaRPr lang="en-GB" sz="12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10 (8.1%)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32 (25.8%)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42 (33.9%)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Sensitivity 91%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Total</a:t>
                      </a:r>
                      <a:endParaRPr lang="en-GB" sz="12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89 (71.8%)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35 (28.2%)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124 (100%)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Specificity 89%</a:t>
                      </a:r>
                      <a:endParaRPr lang="en-GB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076877" y="2824821"/>
            <a:ext cx="10419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Contingency tables comparing </a:t>
            </a:r>
            <a:r>
              <a:rPr lang="en-GB" sz="1200" b="1" dirty="0" smtClean="0"/>
              <a:t>results </a:t>
            </a:r>
            <a:r>
              <a:rPr lang="en-GB" sz="1200" b="1" dirty="0"/>
              <a:t>of </a:t>
            </a:r>
            <a:r>
              <a:rPr lang="en-GB" sz="1200" b="1" dirty="0" err="1"/>
              <a:t>ddPCR</a:t>
            </a:r>
            <a:r>
              <a:rPr lang="en-GB" sz="1200" b="1" dirty="0"/>
              <a:t> and </a:t>
            </a:r>
            <a:r>
              <a:rPr lang="en-GB" sz="1200" b="1" dirty="0" err="1"/>
              <a:t>Cobas</a:t>
            </a:r>
            <a:r>
              <a:rPr lang="en-GB" sz="1200" b="1" dirty="0"/>
              <a:t> for </a:t>
            </a:r>
            <a:r>
              <a:rPr lang="en-GB" sz="1200" b="1" i="1" dirty="0"/>
              <a:t>EGFR</a:t>
            </a:r>
            <a:r>
              <a:rPr lang="en-GB" sz="1200" b="1" dirty="0"/>
              <a:t> T790M, exon 19 deletions, and L858R </a:t>
            </a:r>
            <a:r>
              <a:rPr lang="en-GB" sz="1200" b="1" dirty="0" smtClean="0"/>
              <a:t>testing in </a:t>
            </a:r>
            <a:r>
              <a:rPr lang="en-GB" sz="1200" b="1" dirty="0"/>
              <a:t>cell-free </a:t>
            </a:r>
            <a:r>
              <a:rPr lang="en-GB" sz="1200" b="1" dirty="0" smtClean="0"/>
              <a:t>plasma</a:t>
            </a:r>
            <a:r>
              <a:rPr lang="en-GB" sz="1200" b="1" baseline="30000" dirty="0" smtClean="0"/>
              <a:t>1</a:t>
            </a:r>
            <a:endParaRPr lang="en-GB" sz="1600" b="1" baseline="30000" dirty="0"/>
          </a:p>
        </p:txBody>
      </p:sp>
      <p:sp>
        <p:nvSpPr>
          <p:cNvPr id="7" name="Rechteck 6"/>
          <p:cNvSpPr/>
          <p:nvPr/>
        </p:nvSpPr>
        <p:spPr>
          <a:xfrm>
            <a:off x="10267949" y="4003542"/>
            <a:ext cx="1413863" cy="19698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/>
              <a:t>Concordance </a:t>
            </a:r>
            <a:r>
              <a:rPr lang="en-GB" sz="1400" dirty="0"/>
              <a:t>between </a:t>
            </a:r>
            <a:r>
              <a:rPr lang="en-GB" sz="1400" dirty="0" err="1"/>
              <a:t>ddPCR</a:t>
            </a:r>
            <a:r>
              <a:rPr lang="en-GB" sz="1400" dirty="0"/>
              <a:t> and </a:t>
            </a:r>
            <a:r>
              <a:rPr lang="en-GB" sz="1400" dirty="0" err="1"/>
              <a:t>Cobas</a:t>
            </a:r>
            <a:r>
              <a:rPr lang="en-GB" sz="1400" dirty="0"/>
              <a:t> </a:t>
            </a:r>
            <a:r>
              <a:rPr lang="en-GB" sz="1400" dirty="0" smtClean="0"/>
              <a:t>was high, but </a:t>
            </a:r>
            <a:r>
              <a:rPr lang="en-GB" sz="1400" dirty="0" err="1"/>
              <a:t>ddPCR</a:t>
            </a:r>
            <a:r>
              <a:rPr lang="en-GB" sz="1400" dirty="0"/>
              <a:t> was more sensitive than </a:t>
            </a:r>
            <a:r>
              <a:rPr lang="en-GB" sz="1400" dirty="0" err="1" smtClean="0"/>
              <a:t>Cobas</a:t>
            </a:r>
            <a:r>
              <a:rPr lang="en-GB" sz="1400" dirty="0" smtClean="0"/>
              <a:t>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9858375" y="3738046"/>
            <a:ext cx="295275" cy="2500829"/>
          </a:xfrm>
          <a:prstGeom prst="righ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8350" y="6356752"/>
            <a:ext cx="11267209" cy="448457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ddPCR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droplet digital polymerase chain reaction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DNA, deoxyribonucleic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acid; </a:t>
            </a:r>
            <a:r>
              <a:rPr lang="en-US" sz="900" i="1" dirty="0" smtClean="0">
                <a:solidFill>
                  <a:schemeClr val="tx2"/>
                </a:solidFill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epidermal growth factor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receptor;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TKI, tyrosine kinase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inhibitor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1.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Buder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A, et al. Target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 2019;14(2):197–203. </a:t>
            </a:r>
            <a:endParaRPr lang="en-US" sz="9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769" y="1209998"/>
            <a:ext cx="10627213" cy="260396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When highly sensitive testing methods are used, appropriate cut-off values should be set in order to: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Eliminate false-positive results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Eliminate very low-frequency mutations that would not significantly affect </a:t>
            </a:r>
            <a:r>
              <a:rPr lang="en-US" dirty="0" err="1"/>
              <a:t>tumour</a:t>
            </a:r>
            <a:r>
              <a:rPr lang="en-US" dirty="0"/>
              <a:t> sensitivity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Using highly sensitive methods, </a:t>
            </a:r>
            <a:r>
              <a:rPr lang="en-US" i="1" dirty="0"/>
              <a:t>de novo </a:t>
            </a:r>
            <a:r>
              <a:rPr lang="en-US" dirty="0"/>
              <a:t>baseline (pre-treatment) </a:t>
            </a:r>
            <a:r>
              <a:rPr lang="en-US" i="1" dirty="0"/>
              <a:t>T790M</a:t>
            </a:r>
            <a:r>
              <a:rPr lang="en-US" dirty="0"/>
              <a:t> mutation frequencies range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35–65%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Quantitative, rather than qualitative, evaluation of </a:t>
            </a:r>
            <a:r>
              <a:rPr lang="en-US" i="1" dirty="0"/>
              <a:t>T790M</a:t>
            </a:r>
            <a:r>
              <a:rPr lang="en-US" dirty="0"/>
              <a:t> status improved the specificity of both </a:t>
            </a:r>
            <a:r>
              <a:rPr lang="en-US" dirty="0" err="1"/>
              <a:t>dPCR</a:t>
            </a:r>
            <a:r>
              <a:rPr lang="en-US" dirty="0"/>
              <a:t>- and NGS-based </a:t>
            </a:r>
            <a:r>
              <a:rPr lang="en-US" dirty="0" err="1"/>
              <a:t>ctDNA</a:t>
            </a:r>
            <a:r>
              <a:rPr lang="en-US" dirty="0"/>
              <a:t> testing </a:t>
            </a:r>
            <a:r>
              <a:rPr lang="en-US" dirty="0" smtClean="0"/>
              <a:t>methods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just need a simple yes-or-no answer?</a:t>
            </a:r>
            <a:endParaRPr lang="en-US" dirty="0"/>
          </a:p>
        </p:txBody>
      </p:sp>
      <p:sp>
        <p:nvSpPr>
          <p:cNvPr id="6" name="テキスト ボックス 32">
            <a:extLst>
              <a:ext uri="{FF2B5EF4-FFF2-40B4-BE49-F238E27FC236}">
                <a16:creationId xmlns="" xmlns:a16="http://schemas.microsoft.com/office/drawing/2014/main" id="{E8D00618-07DB-4E18-9066-A22D68029FBA}"/>
              </a:ext>
            </a:extLst>
          </p:cNvPr>
          <p:cNvSpPr txBox="1"/>
          <p:nvPr/>
        </p:nvSpPr>
        <p:spPr>
          <a:xfrm>
            <a:off x="772769" y="3813967"/>
            <a:ext cx="3243606" cy="3097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563" indent="-302563" defTabSz="1218712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baseline="0">
                <a:cs typeface="Arial" pitchFamily="34" charset="0"/>
              </a:defRPr>
            </a:lvl1pPr>
            <a:lvl2pPr marL="611473" lvl="1" indent="-308910" defTabSz="1218712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>
                <a:cs typeface="Arial" pitchFamily="34" charset="0"/>
              </a:defRPr>
            </a:lvl2pPr>
            <a:lvl3pPr marL="916151" indent="-304678" defTabSz="1218712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cs typeface="Arial" pitchFamily="34" charset="0"/>
              </a:defRPr>
            </a:lvl3pPr>
            <a:lvl4pPr marL="1218712" indent="-302563" defTabSz="1218712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>
                <a:cs typeface="Arial" pitchFamily="34" charset="0"/>
              </a:defRPr>
            </a:lvl4pPr>
            <a:lvl5pPr marL="1445106" indent="-226393" defTabSz="1218712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>
                <a:cs typeface="Arial" pitchFamily="34" charset="0"/>
              </a:defRPr>
            </a:lvl5pPr>
            <a:lvl6pPr marL="1675729" indent="-230625" defTabSz="1218712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baseline="0"/>
            </a:lvl6pPr>
            <a:lvl7pPr marL="3960815" indent="-304678" defTabSz="1218712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0171" indent="-304678" defTabSz="1218712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79527" indent="-304678" defTabSz="1218712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US" altLang="ja-JP" dirty="0"/>
              <a:t>T/A ratio: </a:t>
            </a:r>
            <a:endParaRPr lang="en-US" altLang="ja-JP" dirty="0" smtClean="0"/>
          </a:p>
          <a:p>
            <a:pPr lvl="1"/>
            <a:r>
              <a:rPr lang="en-US" altLang="ja-JP" sz="1400" b="1" dirty="0" smtClean="0"/>
              <a:t>Definition</a:t>
            </a:r>
            <a:r>
              <a:rPr lang="en-US" altLang="ja-JP" sz="1400" dirty="0" smtClean="0"/>
              <a:t>: T</a:t>
            </a:r>
            <a:r>
              <a:rPr lang="en-GB" altLang="ja-JP" sz="1400" dirty="0" smtClean="0"/>
              <a:t>he </a:t>
            </a:r>
            <a:r>
              <a:rPr lang="en-US" altLang="ja-JP" sz="1400" dirty="0"/>
              <a:t>ratio of the number of T790M alleles to that of activating mutation </a:t>
            </a:r>
            <a:r>
              <a:rPr lang="en-US" altLang="ja-JP" sz="1400" dirty="0" smtClean="0"/>
              <a:t>alleles</a:t>
            </a:r>
          </a:p>
          <a:p>
            <a:pPr lvl="1"/>
            <a:r>
              <a:rPr lang="en-US" altLang="ja-JP" sz="1400" b="1" dirty="0" smtClean="0"/>
              <a:t>Use</a:t>
            </a:r>
            <a:r>
              <a:rPr lang="en-US" altLang="ja-JP" sz="1400" dirty="0" smtClean="0"/>
              <a:t>: T/A </a:t>
            </a:r>
            <a:r>
              <a:rPr lang="en-US" altLang="ja-JP" sz="1400" dirty="0"/>
              <a:t>analysis may greatly enhance specificity of dPCR and NGS tests </a:t>
            </a:r>
          </a:p>
          <a:p>
            <a:endParaRPr lang="ja-JP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8351" y="6393030"/>
            <a:ext cx="10905094" cy="44845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ctDNA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circulating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tumour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deoxyribonucleic acid; NGS, next-generation sequencing;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dPCR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digital polymerase chain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reaction.</a:t>
            </a:r>
            <a:endParaRPr lang="en-US" sz="900" dirty="0" smtClean="0">
              <a:solidFill>
                <a:schemeClr val="tx2"/>
              </a:solidFill>
            </a:endParaRPr>
          </a:p>
          <a:p>
            <a:pPr lvl="0"/>
            <a:r>
              <a:rPr lang="en-US" sz="900" dirty="0" smtClean="0">
                <a:solidFill>
                  <a:schemeClr val="tx2"/>
                </a:solidFill>
              </a:rPr>
              <a:t>1</a:t>
            </a:r>
            <a:r>
              <a:rPr lang="en-US" sz="900" dirty="0">
                <a:solidFill>
                  <a:schemeClr val="tx2"/>
                </a:solidFill>
              </a:rPr>
              <a:t>. </a:t>
            </a:r>
            <a:r>
              <a:rPr lang="en-US" sz="900" dirty="0" err="1">
                <a:solidFill>
                  <a:schemeClr val="tx2"/>
                </a:solidFill>
              </a:rPr>
              <a:t>Attili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smtClean="0">
                <a:solidFill>
                  <a:schemeClr val="tx2"/>
                </a:solidFill>
              </a:rPr>
              <a:t>I, et </a:t>
            </a:r>
            <a:r>
              <a:rPr lang="en-US" sz="900" dirty="0">
                <a:solidFill>
                  <a:schemeClr val="tx2"/>
                </a:solidFill>
              </a:rPr>
              <a:t>al. Expert Rev Anticancer </a:t>
            </a:r>
            <a:r>
              <a:rPr lang="en-US" sz="900" dirty="0" err="1" smtClean="0">
                <a:solidFill>
                  <a:schemeClr val="tx2"/>
                </a:solidFill>
              </a:rPr>
              <a:t>Ther</a:t>
            </a:r>
            <a:r>
              <a:rPr lang="en-US" sz="900" dirty="0" smtClean="0">
                <a:solidFill>
                  <a:schemeClr val="tx2"/>
                </a:solidFill>
              </a:rPr>
              <a:t> 2018;18:1021–30; </a:t>
            </a:r>
            <a:r>
              <a:rPr lang="en-US" sz="900" dirty="0">
                <a:solidFill>
                  <a:schemeClr val="tx2"/>
                </a:solidFill>
              </a:rPr>
              <a:t>2. </a:t>
            </a:r>
            <a:r>
              <a:rPr lang="en-US" sz="900" dirty="0" err="1">
                <a:solidFill>
                  <a:schemeClr val="tx2"/>
                </a:solidFill>
              </a:rPr>
              <a:t>Iwama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smtClean="0">
                <a:solidFill>
                  <a:schemeClr val="tx2"/>
                </a:solidFill>
              </a:rPr>
              <a:t>E, et </a:t>
            </a:r>
            <a:r>
              <a:rPr lang="en-US" sz="900" dirty="0">
                <a:solidFill>
                  <a:schemeClr val="tx2"/>
                </a:solidFill>
              </a:rPr>
              <a:t>al</a:t>
            </a:r>
            <a:r>
              <a:rPr lang="en-US" sz="900" dirty="0" smtClean="0">
                <a:solidFill>
                  <a:schemeClr val="tx2"/>
                </a:solidFill>
              </a:rPr>
              <a:t>. J </a:t>
            </a:r>
            <a:r>
              <a:rPr lang="en-US" sz="900" dirty="0" err="1" smtClean="0">
                <a:solidFill>
                  <a:schemeClr val="tx2"/>
                </a:solidFill>
              </a:rPr>
              <a:t>Thorac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Oncol</a:t>
            </a:r>
            <a:r>
              <a:rPr lang="en-US" sz="900" dirty="0" smtClean="0">
                <a:solidFill>
                  <a:schemeClr val="tx2"/>
                </a:solidFill>
              </a:rPr>
              <a:t> 2018;13(1):S805.</a:t>
            </a:r>
            <a:endParaRPr lang="en-US" sz="9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87479738"/>
              </p:ext>
            </p:extLst>
          </p:nvPr>
        </p:nvGraphicFramePr>
        <p:xfrm>
          <a:off x="8382000" y="3524250"/>
          <a:ext cx="3809999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48731822"/>
              </p:ext>
            </p:extLst>
          </p:nvPr>
        </p:nvGraphicFramePr>
        <p:xfrm>
          <a:off x="4419600" y="3524250"/>
          <a:ext cx="3809999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9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5" y="365422"/>
            <a:ext cx="11028890" cy="778535"/>
          </a:xfrm>
        </p:spPr>
        <p:txBody>
          <a:bodyPr/>
          <a:lstStyle/>
          <a:p>
            <a:r>
              <a:rPr lang="en-GB" sz="3600" i="1" dirty="0"/>
              <a:t>EGFR</a:t>
            </a:r>
            <a:r>
              <a:rPr lang="en-GB" sz="3600" dirty="0"/>
              <a:t> mutation testing: </a:t>
            </a:r>
            <a:r>
              <a:rPr lang="en-GB" sz="3600" dirty="0" smtClean="0"/>
              <a:t>longitudinal liquid biopsy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5134" y="1374479"/>
            <a:ext cx="6249092" cy="223296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Prognostic potential:</a:t>
            </a:r>
            <a:r>
              <a:rPr lang="en-US" sz="1400" b="1" baseline="30000" dirty="0" smtClean="0">
                <a:solidFill>
                  <a:schemeClr val="accent1"/>
                </a:solidFill>
              </a:rPr>
              <a:t>1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 Phase </a:t>
            </a:r>
            <a:r>
              <a:rPr lang="en-US" sz="1400" dirty="0"/>
              <a:t>II trial of </a:t>
            </a:r>
            <a:r>
              <a:rPr lang="en-US" sz="1400" dirty="0" smtClean="0"/>
              <a:t>second-generation TKI therapy in </a:t>
            </a:r>
            <a:r>
              <a:rPr lang="en-US" sz="1400" i="1" dirty="0"/>
              <a:t>EGFR</a:t>
            </a:r>
            <a:r>
              <a:rPr lang="en-US" sz="1400" dirty="0"/>
              <a:t> </a:t>
            </a:r>
            <a:r>
              <a:rPr lang="en-US" sz="1400" dirty="0" smtClean="0"/>
              <a:t>mutation positive </a:t>
            </a:r>
            <a:r>
              <a:rPr lang="en-US" sz="1400" dirty="0"/>
              <a:t>patients </a:t>
            </a:r>
            <a:r>
              <a:rPr lang="en-US" sz="1400" dirty="0" smtClean="0"/>
              <a:t>with </a:t>
            </a:r>
            <a:r>
              <a:rPr lang="en-US" sz="1400" dirty="0"/>
              <a:t>NSCLC, </a:t>
            </a:r>
            <a:r>
              <a:rPr lang="en-US" sz="1400" dirty="0" smtClean="0"/>
              <a:t>evaluated the prognostic </a:t>
            </a:r>
            <a:r>
              <a:rPr lang="en-US" sz="1400" dirty="0"/>
              <a:t>value of </a:t>
            </a:r>
            <a:r>
              <a:rPr lang="en-US" sz="1400" dirty="0" smtClean="0"/>
              <a:t>CMR, defined as </a:t>
            </a:r>
            <a:r>
              <a:rPr lang="en-US" sz="1400" i="1" dirty="0" smtClean="0"/>
              <a:t>EGFR </a:t>
            </a:r>
            <a:r>
              <a:rPr lang="en-US" sz="1400" dirty="0" smtClean="0"/>
              <a:t>mutation negative status* </a:t>
            </a:r>
            <a:r>
              <a:rPr lang="en-US" sz="1400" dirty="0"/>
              <a:t>in </a:t>
            </a:r>
            <a:r>
              <a:rPr lang="en-US" sz="1400" dirty="0" smtClean="0"/>
              <a:t>plasma)</a:t>
            </a:r>
            <a:endParaRPr lang="en-US" sz="1400" baseline="30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Of 62.5</a:t>
            </a:r>
            <a:r>
              <a:rPr lang="en-US" sz="1400" dirty="0"/>
              <a:t>% of patients (35/56) </a:t>
            </a:r>
            <a:r>
              <a:rPr lang="en-US" sz="1400" dirty="0" smtClean="0"/>
              <a:t>who were </a:t>
            </a:r>
            <a:r>
              <a:rPr lang="en-US" sz="1400" i="1" dirty="0" smtClean="0"/>
              <a:t>EGFR</a:t>
            </a:r>
            <a:r>
              <a:rPr lang="en-US" sz="1400" dirty="0" smtClean="0"/>
              <a:t> mutation positive </a:t>
            </a:r>
            <a:r>
              <a:rPr lang="en-US" sz="1400" dirty="0"/>
              <a:t>in </a:t>
            </a:r>
            <a:r>
              <a:rPr lang="en-US" sz="1400" dirty="0" smtClean="0"/>
              <a:t>plasma at baseline, 83.3% had a CMR </a:t>
            </a:r>
            <a:r>
              <a:rPr lang="en-US" sz="1400" dirty="0"/>
              <a:t>rate at 24 </a:t>
            </a:r>
            <a:r>
              <a:rPr lang="en-US" sz="1400" dirty="0" smtClean="0"/>
              <a:t>weeks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Approximately 40</a:t>
            </a:r>
            <a:r>
              <a:rPr lang="en-US" sz="1400" dirty="0"/>
              <a:t>% of patients who achieved CMR at any time point maintained </a:t>
            </a:r>
            <a:r>
              <a:rPr lang="en-US" sz="1400" dirty="0" smtClean="0"/>
              <a:t>CMR </a:t>
            </a:r>
            <a:r>
              <a:rPr lang="en-US" sz="1400" dirty="0"/>
              <a:t>at 48 weeks and had durable PFS (&gt;400 days)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Among 14 patients with PD and available plasma samples at the time </a:t>
            </a:r>
            <a:br>
              <a:rPr lang="en-US" sz="1400" dirty="0"/>
            </a:br>
            <a:r>
              <a:rPr lang="en-US" sz="1400" dirty="0"/>
              <a:t>of analysis, </a:t>
            </a:r>
            <a:r>
              <a:rPr lang="en-US" sz="1400" dirty="0" smtClean="0"/>
              <a:t>eight </a:t>
            </a:r>
            <a:r>
              <a:rPr lang="en-US" sz="1400" dirty="0"/>
              <a:t>(57.1%) were positive for mutation in plasma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8350" y="6150618"/>
            <a:ext cx="11259820" cy="725456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*Below the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cut-off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for the exon 19 deletion or L858R positivity by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dPCR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CMR, complete molecular response;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ctDNA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circulating </a:t>
            </a:r>
            <a:r>
              <a:rPr lang="en-US" sz="900" dirty="0" err="1">
                <a:solidFill>
                  <a:schemeClr val="tx2"/>
                </a:solidFill>
                <a:cs typeface="Arial" pitchFamily="34" charset="0"/>
              </a:rPr>
              <a:t>tumour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 deoxyribonucleic acid; </a:t>
            </a:r>
            <a:r>
              <a:rPr lang="en-US" sz="900" i="1" dirty="0" smtClean="0">
                <a:solidFill>
                  <a:schemeClr val="tx2"/>
                </a:solidFill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epidermal growth factor receptor; NSCLC, non-small cell lung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cancer; </a:t>
            </a:r>
            <a:r>
              <a:rPr lang="en-US" sz="900" dirty="0" err="1" smtClean="0">
                <a:solidFill>
                  <a:schemeClr val="tx2"/>
                </a:solidFill>
                <a:cs typeface="Arial" pitchFamily="34" charset="0"/>
              </a:rPr>
              <a:t>dPCR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digital polymerase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chain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reaction; 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PD, progressive disease; PFS,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progression-free survival; RECIST, </a:t>
            </a:r>
            <a:r>
              <a:rPr lang="en-GB" sz="900" dirty="0">
                <a:solidFill>
                  <a:schemeClr val="tx2"/>
                </a:solidFill>
              </a:rPr>
              <a:t>Response Evaluation Criteria In Solid </a:t>
            </a:r>
            <a:r>
              <a:rPr lang="en-GB" sz="900" dirty="0" err="1" smtClean="0">
                <a:solidFill>
                  <a:schemeClr val="tx2"/>
                </a:solidFill>
              </a:rPr>
              <a:t>Tumors</a:t>
            </a:r>
            <a:r>
              <a:rPr lang="en-GB" sz="900" dirty="0" smtClean="0">
                <a:solidFill>
                  <a:schemeClr val="tx2"/>
                </a:solidFill>
              </a:rPr>
              <a:t>; </a:t>
            </a:r>
            <a:r>
              <a:rPr lang="en-US" sz="900" dirty="0" smtClean="0">
                <a:solidFill>
                  <a:schemeClr val="tx2"/>
                </a:solidFill>
                <a:cs typeface="Arial" pitchFamily="34" charset="0"/>
              </a:rPr>
              <a:t>TKI</a:t>
            </a: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, tyrosine kinase inhibitor.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solidFill>
                  <a:schemeClr val="tx2"/>
                </a:solidFill>
                <a:cs typeface="Arial" pitchFamily="34" charset="0"/>
              </a:rPr>
              <a:t>1. Hayashi et al. J Thorac Oncol. 2017;12:S2144–S2145 ; 2. Remon et al. Clin Lung Cancer. 2017;18:583</a:t>
            </a:r>
            <a:r>
              <a:rPr lang="en-US" sz="9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1207" y="1326459"/>
            <a:ext cx="339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CMR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rate during TKI treatment</a:t>
            </a:r>
            <a:r>
              <a:rPr lang="en-US" sz="12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sz="12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46" y="1618840"/>
            <a:ext cx="4104903" cy="243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14375" y="1209217"/>
            <a:ext cx="11106150" cy="2844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885132" y="4307757"/>
            <a:ext cx="10516293" cy="352694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Potential to predict resistance to first/second-generation TKIs:</a:t>
            </a:r>
            <a:r>
              <a:rPr lang="en-US" sz="1400" b="1" baseline="30000" dirty="0" smtClean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14375" y="4181047"/>
            <a:ext cx="11106150" cy="1980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66" name="Content Placeholder 4"/>
          <p:cNvSpPr txBox="1">
            <a:spLocks/>
          </p:cNvSpPr>
          <p:nvPr/>
        </p:nvSpPr>
        <p:spPr>
          <a:xfrm>
            <a:off x="885131" y="4660451"/>
            <a:ext cx="5741299" cy="1323974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A new </a:t>
            </a:r>
            <a:r>
              <a:rPr lang="en-US" sz="1400" dirty="0"/>
              <a:t>challenge in the treatment of </a:t>
            </a:r>
            <a:r>
              <a:rPr lang="en-US" sz="1400" i="1" dirty="0" smtClean="0"/>
              <a:t>EGFR</a:t>
            </a:r>
            <a:r>
              <a:rPr lang="en-US" sz="1400" dirty="0" smtClean="0"/>
              <a:t>-mutated </a:t>
            </a:r>
            <a:r>
              <a:rPr lang="en-US" sz="1400" dirty="0"/>
              <a:t>NSCLC patients is to better </a:t>
            </a:r>
            <a:r>
              <a:rPr lang="en-US" sz="1400" dirty="0" smtClean="0"/>
              <a:t>understand whether: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400" dirty="0" smtClean="0"/>
              <a:t>Plasmatic </a:t>
            </a:r>
            <a:r>
              <a:rPr lang="en-US" sz="1400" dirty="0"/>
              <a:t>progression (</a:t>
            </a:r>
            <a:r>
              <a:rPr lang="en-US" sz="1400" i="1" dirty="0"/>
              <a:t>T790M</a:t>
            </a:r>
            <a:r>
              <a:rPr lang="en-US" sz="1400" dirty="0"/>
              <a:t>-positive in </a:t>
            </a:r>
            <a:r>
              <a:rPr lang="en-US" sz="1400" dirty="0" err="1"/>
              <a:t>ctDNA</a:t>
            </a:r>
            <a:r>
              <a:rPr lang="en-US" sz="1400" dirty="0"/>
              <a:t>, a liquid biopsy) occurs earlier than disease progression according </a:t>
            </a:r>
            <a:r>
              <a:rPr lang="en-US" sz="1400" dirty="0" smtClean="0"/>
              <a:t>to RECIST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400" dirty="0" smtClean="0"/>
              <a:t>Treatment decisions based on plasmatic </a:t>
            </a:r>
            <a:r>
              <a:rPr lang="en-US" sz="1400" dirty="0"/>
              <a:t>progression could </a:t>
            </a:r>
            <a:r>
              <a:rPr lang="en-US" sz="1400" dirty="0" smtClean="0"/>
              <a:t>improve outcomes for </a:t>
            </a:r>
            <a:r>
              <a:rPr lang="en-US" sz="1400" dirty="0"/>
              <a:t>patients </a:t>
            </a:r>
            <a:r>
              <a:rPr lang="en-US" sz="1400" dirty="0" smtClean="0"/>
              <a:t>with advanced NSCLC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899564" y="4660451"/>
            <a:ext cx="4759382" cy="1323974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302563" indent="-302563" algn="l" defTabSz="1218712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11473" indent="-308910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6151" indent="-304678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18712" indent="-30256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45106" indent="-226393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675729" indent="-230625" algn="l" defTabSz="121871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815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71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527" indent="-304678" algn="l" defTabSz="12187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A multi-</a:t>
            </a:r>
            <a:r>
              <a:rPr lang="en-US" sz="1400" dirty="0" err="1"/>
              <a:t>centre</a:t>
            </a:r>
            <a:r>
              <a:rPr lang="en-US" sz="1400" dirty="0"/>
              <a:t>, Phase II trial is currently investigating the optimum approach to TKI sequencing in patients with advanced NSCLC and common </a:t>
            </a:r>
            <a:r>
              <a:rPr lang="en-US" sz="1400" i="1" dirty="0"/>
              <a:t>EGFR</a:t>
            </a:r>
            <a:r>
              <a:rPr lang="en-US" sz="1400" dirty="0"/>
              <a:t> mutations and evaluating the role of liquid biopsy for the decision-making process: the APPLE trial</a:t>
            </a:r>
            <a:endParaRPr lang="en-US" sz="1400" baseline="30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60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10953997" y="3201461"/>
            <a:ext cx="39031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F3B99-B7CF-4915-99ED-8E5CE4E1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EGFR</a:t>
            </a:r>
            <a:r>
              <a:rPr lang="en-GB" dirty="0"/>
              <a:t> mutation testing: </a:t>
            </a:r>
            <a:r>
              <a:rPr lang="en-GB" dirty="0" smtClean="0"/>
              <a:t>when, what, how</a:t>
            </a:r>
            <a:r>
              <a:rPr lang="en-GB" baseline="30000" dirty="0" smtClean="0"/>
              <a:t>1,2</a:t>
            </a:r>
            <a:endParaRPr lang="en-US" baseline="30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51330"/>
              </p:ext>
            </p:extLst>
          </p:nvPr>
        </p:nvGraphicFramePr>
        <p:xfrm>
          <a:off x="759992" y="1312037"/>
          <a:ext cx="5332049" cy="43438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6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8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 smtClean="0"/>
                        <a:t>When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 defTabSz="1218712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/>
                        <a:t>What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 defTabSz="1218712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/>
                        <a:t>How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4709">
                <a:tc>
                  <a:txBody>
                    <a:bodyPr/>
                    <a:lstStyle/>
                    <a:p>
                      <a:pPr marL="0" marR="0" lvl="0" indent="0" algn="l" defTabSz="121871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Diagnosis of  stage IV NSCLC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111125" lvl="0" indent="-11112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/>
                        <a:t>EGFR</a:t>
                      </a:r>
                      <a:r>
                        <a:rPr lang="en-US" sz="1200" dirty="0" smtClean="0"/>
                        <a:t> (exons 18–21)</a:t>
                      </a:r>
                    </a:p>
                    <a:p>
                      <a:pPr marL="111125" lvl="0" indent="-11112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/>
                        <a:t>ALK</a:t>
                      </a:r>
                    </a:p>
                    <a:p>
                      <a:pPr marL="111125" lvl="0" indent="-11112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/>
                        <a:t>ROS </a:t>
                      </a:r>
                    </a:p>
                    <a:p>
                      <a:pPr marL="111125" lvl="0" indent="-11112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/>
                        <a:t>BRAF</a:t>
                      </a:r>
                    </a:p>
                    <a:p>
                      <a:pPr marL="111125" lvl="0" indent="-11112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Also: </a:t>
                      </a:r>
                      <a:r>
                        <a:rPr lang="en-US" sz="1200" i="1" dirty="0" smtClean="0"/>
                        <a:t>RET, HER2,  MET, KRAS</a:t>
                      </a:r>
                      <a:r>
                        <a:rPr lang="en-US" sz="1200" baseline="0" dirty="0" smtClean="0"/>
                        <a:t>*</a:t>
                      </a:r>
                      <a:r>
                        <a:rPr lang="en-US" sz="1200" dirty="0" smtClean="0"/>
                        <a:t> </a:t>
                      </a:r>
                      <a:endParaRPr lang="en-US" sz="12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en-US" sz="1200" b="1" dirty="0" smtClean="0"/>
                        <a:t>Solid biopsy</a:t>
                      </a:r>
                    </a:p>
                    <a:p>
                      <a:pPr marL="112713" lvl="0" indent="-112713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Multiplexed sequencing or allele-specific methods for </a:t>
                      </a:r>
                      <a:r>
                        <a:rPr lang="en-US" sz="1200" i="1" dirty="0" smtClean="0"/>
                        <a:t>EGFR</a:t>
                      </a:r>
                      <a:r>
                        <a:rPr lang="en-US" sz="1200" dirty="0" smtClean="0"/>
                        <a:t>, and others</a:t>
                      </a:r>
                    </a:p>
                    <a:p>
                      <a:pPr marL="112713" lvl="0" indent="-112713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FISH/IHC for </a:t>
                      </a:r>
                      <a:r>
                        <a:rPr lang="en-US" sz="1200" i="1" dirty="0" smtClean="0"/>
                        <a:t>ALK/ROS</a:t>
                      </a:r>
                      <a:endParaRPr lang="en-US" sz="12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3714">
                <a:tc>
                  <a:txBody>
                    <a:bodyPr/>
                    <a:lstStyle/>
                    <a:p>
                      <a:pPr marL="0" marR="0" lvl="0" indent="0" algn="l" defTabSz="121871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/>
                        <a:t>At progression  on first/second-generation  </a:t>
                      </a:r>
                      <a:br>
                        <a:rPr lang="en-US" sz="1200" b="1" kern="1200" dirty="0" smtClean="0"/>
                      </a:br>
                      <a:r>
                        <a:rPr lang="en-US" sz="1200" b="1" kern="1200" dirty="0" smtClean="0"/>
                        <a:t>EGFR TKI </a:t>
                      </a:r>
                    </a:p>
                    <a:p>
                      <a:pPr marL="0" marR="0" lvl="0" indent="0" algn="l" defTabSz="121871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71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/>
                        <a:t>EGFR</a:t>
                      </a:r>
                      <a:r>
                        <a:rPr lang="en-US" sz="1200" kern="1200" dirty="0" smtClean="0"/>
                        <a:t> T790M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1218712" rtl="0" eaLnBrk="1" latinLnBrk="0" hangingPunct="1">
                        <a:lnSpc>
                          <a:spcPct val="120000"/>
                        </a:lnSpc>
                      </a:pPr>
                      <a:r>
                        <a:rPr lang="en-US" sz="1200" b="1" kern="1200" dirty="0" smtClean="0"/>
                        <a:t>Solid or liquid biopsy</a:t>
                      </a:r>
                    </a:p>
                    <a:p>
                      <a:pPr marL="112713" lvl="0" indent="-112713" algn="l" defTabSz="1218712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/>
                        <a:t>Multiplexed sequencing or allele-specific methods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0026">
                <a:tc>
                  <a:txBody>
                    <a:bodyPr/>
                    <a:lstStyle/>
                    <a:p>
                      <a:pPr marL="0" marR="0" lvl="0" indent="0" algn="l" defTabSz="121871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/>
                        <a:t>At progression  on any EGFR TKI </a:t>
                      </a:r>
                    </a:p>
                    <a:p>
                      <a:pPr marL="0" marR="0" lvl="0" indent="0" algn="l" defTabSz="121871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D7D3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lvl="0" indent="-111125" algn="l" defTabSz="1218712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kern="1200" dirty="0" smtClean="0"/>
                        <a:t>EGFR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de-DE" sz="1200" kern="1200" dirty="0" smtClean="0"/>
                        <a:t>C797S</a:t>
                      </a:r>
                      <a:r>
                        <a:rPr lang="en-GB" sz="1200" kern="1200" dirty="0" smtClean="0"/>
                        <a:t>*</a:t>
                      </a:r>
                      <a:endParaRPr lang="en-US" sz="1200" kern="1200" dirty="0" smtClean="0"/>
                    </a:p>
                    <a:p>
                      <a:pPr marL="111125" lvl="0" indent="-111125" algn="l" defTabSz="1218712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/>
                        <a:t>Other EGFR TKI resistance mutations (e.g. </a:t>
                      </a:r>
                      <a:r>
                        <a:rPr lang="en-US" sz="1200" i="1" kern="1200" dirty="0" smtClean="0"/>
                        <a:t>MET</a:t>
                      </a:r>
                      <a:r>
                        <a:rPr lang="en-US" sz="1200" kern="1200" dirty="0" smtClean="0"/>
                        <a:t>)*</a:t>
                      </a:r>
                    </a:p>
                  </a:txBody>
                  <a:tcPr anchor="ctr">
                    <a:solidFill>
                      <a:srgbClr val="ED7D3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1218712" rtl="0" eaLnBrk="1" latinLnBrk="0" hangingPunct="1">
                        <a:lnSpc>
                          <a:spcPct val="120000"/>
                        </a:lnSpc>
                      </a:pPr>
                      <a:r>
                        <a:rPr lang="en-US" sz="1200" b="1" kern="1200" dirty="0" smtClean="0"/>
                        <a:t>Solid or liquid biopsy</a:t>
                      </a:r>
                    </a:p>
                    <a:p>
                      <a:pPr marL="112713" lvl="0" indent="-112713" algn="l" defTabSz="1218712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/>
                        <a:t>Multiplexed sequencing or allele-specific methods</a:t>
                      </a:r>
                    </a:p>
                  </a:txBody>
                  <a:tcPr anchor="ctr">
                    <a:solidFill>
                      <a:srgbClr val="ED7D3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0" name="Footer Placeholder 3">
            <a:extLst>
              <a:ext uri="{FF2B5EF4-FFF2-40B4-BE49-F238E27FC236}">
                <a16:creationId xmlns:a16="http://schemas.microsoft.com/office/drawing/2014/main" xmlns="" id="{34296E7D-EE4C-4A12-85F9-D7B52D7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993" y="6049784"/>
            <a:ext cx="11184358" cy="417512"/>
          </a:xfrm>
          <a:prstGeom prst="rect">
            <a:avLst/>
          </a:prstGeom>
        </p:spPr>
        <p:txBody>
          <a:bodyPr lIns="90000" tIns="46800" rIns="90000" bIns="46800" anchor="b" anchorCtr="0"/>
          <a:lstStyle/>
          <a:p>
            <a:pPr algn="l"/>
            <a:r>
              <a:rPr lang="en-US" sz="900" dirty="0" smtClean="0">
                <a:latin typeface="+mj-lt"/>
              </a:rPr>
              <a:t>*Recommended </a:t>
            </a:r>
            <a:r>
              <a:rPr lang="en-US" sz="900" dirty="0">
                <a:latin typeface="+mj-lt"/>
              </a:rPr>
              <a:t>for a clinical trial setting, not indicated as a </a:t>
            </a:r>
            <a:r>
              <a:rPr lang="en-US" sz="900" dirty="0" smtClean="0">
                <a:latin typeface="+mj-lt"/>
              </a:rPr>
              <a:t>routine standalone </a:t>
            </a:r>
            <a:r>
              <a:rPr lang="en-US" sz="900" dirty="0">
                <a:latin typeface="+mj-lt"/>
              </a:rPr>
              <a:t>assay</a:t>
            </a:r>
            <a:r>
              <a:rPr lang="en-US" sz="900" dirty="0" smtClean="0">
                <a:latin typeface="+mj-lt"/>
              </a:rPr>
              <a:t>.</a:t>
            </a:r>
          </a:p>
          <a:p>
            <a:r>
              <a:rPr lang="en-US" sz="900" dirty="0" smtClean="0">
                <a:latin typeface="+mj-lt"/>
              </a:rPr>
              <a:t>AA, </a:t>
            </a:r>
            <a:r>
              <a:rPr lang="en-US" sz="900" dirty="0" err="1" smtClean="0">
                <a:latin typeface="+mj-lt"/>
              </a:rPr>
              <a:t>angiangiogenics</a:t>
            </a:r>
            <a:r>
              <a:rPr lang="en-US" sz="900" dirty="0" smtClean="0">
                <a:latin typeface="+mj-lt"/>
              </a:rPr>
              <a:t>; </a:t>
            </a:r>
            <a:r>
              <a:rPr lang="en-US" sz="900" i="1" dirty="0" smtClean="0">
                <a:latin typeface="+mj-lt"/>
              </a:rPr>
              <a:t>ALK</a:t>
            </a:r>
            <a:r>
              <a:rPr lang="en-US" sz="900" dirty="0">
                <a:latin typeface="+mj-lt"/>
              </a:rPr>
              <a:t>, anaplastic lymphoma kinase;</a:t>
            </a:r>
            <a:r>
              <a:rPr lang="en-US" sz="900" i="1" dirty="0">
                <a:latin typeface="+mj-lt"/>
              </a:rPr>
              <a:t> EGFR</a:t>
            </a:r>
            <a:r>
              <a:rPr lang="en-US" sz="900" dirty="0">
                <a:latin typeface="+mj-lt"/>
              </a:rPr>
              <a:t>, epidermal growth factor receptor; </a:t>
            </a:r>
            <a:r>
              <a:rPr lang="en-US" sz="900" dirty="0" smtClean="0">
                <a:latin typeface="+mj-lt"/>
              </a:rPr>
              <a:t>FISH</a:t>
            </a:r>
            <a:r>
              <a:rPr lang="en-US" sz="900" dirty="0">
                <a:latin typeface="+mj-lt"/>
              </a:rPr>
              <a:t>, </a:t>
            </a:r>
            <a:r>
              <a:rPr lang="en-GB" sz="900" dirty="0" smtClean="0">
                <a:latin typeface="+mj-lt"/>
              </a:rPr>
              <a:t>fluorescence </a:t>
            </a:r>
            <a:r>
              <a:rPr lang="en-GB" sz="900" i="1" dirty="0">
                <a:latin typeface="+mj-lt"/>
              </a:rPr>
              <a:t>in situ </a:t>
            </a:r>
            <a:r>
              <a:rPr lang="en-GB" sz="900" dirty="0">
                <a:latin typeface="+mj-lt"/>
              </a:rPr>
              <a:t>hybridisation</a:t>
            </a:r>
            <a:r>
              <a:rPr lang="en-GB" sz="900" dirty="0" smtClean="0">
                <a:latin typeface="+mj-lt"/>
              </a:rPr>
              <a:t>; </a:t>
            </a:r>
            <a:r>
              <a:rPr lang="en-US" sz="900" dirty="0">
                <a:latin typeface="+mj-lt"/>
              </a:rPr>
              <a:t>HER2, human epidermal growth factor receptor </a:t>
            </a:r>
            <a:r>
              <a:rPr lang="en-US" sz="900" dirty="0" smtClean="0">
                <a:latin typeface="+mj-lt"/>
              </a:rPr>
              <a:t>2;</a:t>
            </a:r>
            <a:r>
              <a:rPr lang="en-GB" sz="900" dirty="0" smtClean="0">
                <a:latin typeface="+mj-lt"/>
              </a:rPr>
              <a:t> I</a:t>
            </a:r>
            <a:r>
              <a:rPr lang="en-US" sz="900" dirty="0" smtClean="0">
                <a:latin typeface="+mj-lt"/>
              </a:rPr>
              <a:t>HC</a:t>
            </a:r>
            <a:r>
              <a:rPr lang="en-US" sz="900" dirty="0">
                <a:latin typeface="+mj-lt"/>
              </a:rPr>
              <a:t>, immunohistochemistry; </a:t>
            </a:r>
            <a:r>
              <a:rPr lang="en-US" sz="900" i="1" dirty="0">
                <a:latin typeface="+mj-lt"/>
              </a:rPr>
              <a:t>KRAS</a:t>
            </a:r>
            <a:r>
              <a:rPr lang="en-US" sz="900" dirty="0">
                <a:latin typeface="+mj-lt"/>
              </a:rPr>
              <a:t>, </a:t>
            </a:r>
            <a:r>
              <a:rPr lang="en-GB" sz="900" dirty="0">
                <a:latin typeface="+mj-lt"/>
              </a:rPr>
              <a:t>Kirsten rat sarcoma viral oncogene </a:t>
            </a:r>
            <a:r>
              <a:rPr lang="en-GB" sz="900" dirty="0" smtClean="0">
                <a:latin typeface="+mj-lt"/>
              </a:rPr>
              <a:t>homologue; </a:t>
            </a:r>
            <a:r>
              <a:rPr lang="en-GB" sz="900" dirty="0" err="1" smtClean="0">
                <a:latin typeface="+mj-lt"/>
              </a:rPr>
              <a:t>mAb</a:t>
            </a:r>
            <a:r>
              <a:rPr lang="en-GB" sz="900" dirty="0" smtClean="0">
                <a:latin typeface="+mj-lt"/>
              </a:rPr>
              <a:t>, monoclonal antibody; </a:t>
            </a:r>
            <a:r>
              <a:rPr lang="en-US" sz="900" dirty="0" smtClean="0">
                <a:latin typeface="+mj-lt"/>
              </a:rPr>
              <a:t>NSCLC</a:t>
            </a:r>
            <a:r>
              <a:rPr lang="en-US" sz="900" dirty="0">
                <a:latin typeface="+mj-lt"/>
              </a:rPr>
              <a:t>, non-small cell lung </a:t>
            </a:r>
            <a:r>
              <a:rPr lang="en-US" sz="900" dirty="0" smtClean="0">
                <a:latin typeface="+mj-lt"/>
              </a:rPr>
              <a:t>cancer</a:t>
            </a:r>
            <a:r>
              <a:rPr lang="en-GB" sz="900" dirty="0" smtClean="0">
                <a:latin typeface="+mj-lt"/>
              </a:rPr>
              <a:t>; </a:t>
            </a:r>
            <a:r>
              <a:rPr lang="en-US" sz="900" i="1" dirty="0" smtClean="0">
                <a:latin typeface="+mj-lt"/>
              </a:rPr>
              <a:t>ROS</a:t>
            </a:r>
            <a:r>
              <a:rPr lang="en-US" sz="900" dirty="0" smtClean="0">
                <a:latin typeface="+mj-lt"/>
              </a:rPr>
              <a:t>, </a:t>
            </a:r>
            <a:r>
              <a:rPr lang="en-GB" sz="900" dirty="0">
                <a:latin typeface="+mj-lt"/>
              </a:rPr>
              <a:t>c-</a:t>
            </a:r>
            <a:r>
              <a:rPr lang="en-GB" sz="900" dirty="0" err="1">
                <a:latin typeface="+mj-lt"/>
              </a:rPr>
              <a:t>ros</a:t>
            </a:r>
            <a:r>
              <a:rPr lang="en-GB" sz="900" dirty="0">
                <a:latin typeface="+mj-lt"/>
              </a:rPr>
              <a:t> </a:t>
            </a:r>
            <a:r>
              <a:rPr lang="en-GB" sz="900" dirty="0" smtClean="0">
                <a:latin typeface="+mj-lt"/>
              </a:rPr>
              <a:t>oncogene; </a:t>
            </a:r>
            <a:r>
              <a:rPr lang="en-GB" sz="900" dirty="0">
                <a:latin typeface="+mj-lt"/>
              </a:rPr>
              <a:t>TKI, tyrosine kinase </a:t>
            </a:r>
            <a:r>
              <a:rPr lang="en-GB" sz="900" dirty="0" smtClean="0">
                <a:latin typeface="+mj-lt"/>
              </a:rPr>
              <a:t>inhibitor.</a:t>
            </a:r>
            <a:endParaRPr lang="en-US" sz="900" dirty="0">
              <a:latin typeface="+mj-lt"/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xmlns="" id="{34296E7D-EE4C-4A12-85F9-D7B52D74CE9A}"/>
              </a:ext>
            </a:extLst>
          </p:cNvPr>
          <p:cNvSpPr txBox="1">
            <a:spLocks/>
          </p:cNvSpPr>
          <p:nvPr/>
        </p:nvSpPr>
        <p:spPr>
          <a:xfrm>
            <a:off x="759993" y="6478275"/>
            <a:ext cx="11184358" cy="317500"/>
          </a:xfrm>
          <a:prstGeom prst="rect">
            <a:avLst/>
          </a:prstGeom>
        </p:spPr>
        <p:txBody>
          <a:bodyPr vert="horz" lIns="90000" tIns="46800" rIns="90000" bIns="468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latin typeface="+mj-lt"/>
              </a:rPr>
              <a:t>1. Lindeman et al. J </a:t>
            </a:r>
            <a:r>
              <a:rPr lang="en-US" sz="900" dirty="0" err="1" smtClean="0">
                <a:latin typeface="+mj-lt"/>
              </a:rPr>
              <a:t>Mol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Diagn</a:t>
            </a:r>
            <a:r>
              <a:rPr lang="en-US" sz="900" dirty="0" smtClean="0">
                <a:latin typeface="+mj-lt"/>
              </a:rPr>
              <a:t>. 2018;20:129; 2. </a:t>
            </a:r>
            <a:r>
              <a:rPr lang="en-US" sz="900" dirty="0" err="1" smtClean="0">
                <a:latin typeface="+mj-lt"/>
              </a:rPr>
              <a:t>Kalemkerian</a:t>
            </a:r>
            <a:r>
              <a:rPr lang="en-US" sz="900" dirty="0" smtClean="0">
                <a:latin typeface="+mj-lt"/>
              </a:rPr>
              <a:t> et al. J </a:t>
            </a:r>
            <a:r>
              <a:rPr lang="en-US" sz="900" dirty="0" err="1" smtClean="0">
                <a:latin typeface="+mj-lt"/>
              </a:rPr>
              <a:t>Clin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Oncol</a:t>
            </a:r>
            <a:r>
              <a:rPr lang="en-US" sz="900" dirty="0" smtClean="0">
                <a:latin typeface="+mj-lt"/>
              </a:rPr>
              <a:t>. 2018;36:911; </a:t>
            </a:r>
            <a:r>
              <a:rPr lang="en-US" sz="900" dirty="0"/>
              <a:t>3. </a:t>
            </a:r>
            <a:r>
              <a:rPr lang="en-US" sz="900" dirty="0" err="1"/>
              <a:t>Hata</a:t>
            </a:r>
            <a:r>
              <a:rPr lang="en-US" sz="900" dirty="0"/>
              <a:t> et al. </a:t>
            </a:r>
            <a:r>
              <a:rPr lang="en-US" sz="900" dirty="0" err="1"/>
              <a:t>Oncotarget</a:t>
            </a:r>
            <a:r>
              <a:rPr lang="en-US" sz="900" dirty="0"/>
              <a:t>. 2018;9:34765-34771.</a:t>
            </a:r>
          </a:p>
          <a:p>
            <a:endParaRPr lang="en-US" sz="9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1F95457-1613-48AB-8473-164EE1525E5F}"/>
              </a:ext>
            </a:extLst>
          </p:cNvPr>
          <p:cNvSpPr/>
          <p:nvPr/>
        </p:nvSpPr>
        <p:spPr>
          <a:xfrm>
            <a:off x="6515432" y="5132715"/>
            <a:ext cx="542892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In </a:t>
            </a:r>
            <a:r>
              <a:rPr lang="en-US" sz="1400" b="1" dirty="0" smtClean="0"/>
              <a:t>eight </a:t>
            </a:r>
            <a:r>
              <a:rPr lang="en-US" sz="1400" b="1" dirty="0"/>
              <a:t>(62%) of 13 T790M-negative patients, T790M status changed from negative to positive after </a:t>
            </a:r>
            <a:r>
              <a:rPr lang="en-US" sz="1400" b="1" dirty="0" smtClean="0"/>
              <a:t>TKI+AA therapy</a:t>
            </a:r>
            <a:r>
              <a:rPr lang="en-US" sz="1400" b="1" baseline="30000" dirty="0" smtClean="0"/>
              <a:t>3</a:t>
            </a:r>
            <a:endParaRPr lang="en-US" sz="1400" b="1" baseline="300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="" xmlns:a16="http://schemas.microsoft.com/office/drawing/2014/main" id="{50283FB6-E4EF-4C49-A057-01A72D91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71" y="1255869"/>
            <a:ext cx="5592179" cy="8609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T790M conversion has been reported after treatment with second-generation TKI plus antiangiogenic </a:t>
            </a:r>
            <a:r>
              <a:rPr lang="en-GB" dirty="0" err="1" smtClean="0"/>
              <a:t>mAb</a:t>
            </a:r>
            <a:r>
              <a:rPr lang="en-GB" dirty="0" smtClean="0"/>
              <a:t> therapy. Hence, repeated T790M testing might be useful even in previously T790M-negative patients:</a:t>
            </a:r>
            <a:r>
              <a:rPr lang="en-GB" baseline="30000" dirty="0" smtClean="0"/>
              <a:t>3</a:t>
            </a:r>
            <a:endParaRPr lang="en-GB" baseline="30000" dirty="0"/>
          </a:p>
        </p:txBody>
      </p:sp>
      <p:sp>
        <p:nvSpPr>
          <p:cNvPr id="3" name="Rounded Rectangle 2"/>
          <p:cNvSpPr/>
          <p:nvPr/>
        </p:nvSpPr>
        <p:spPr>
          <a:xfrm>
            <a:off x="6269045" y="3639857"/>
            <a:ext cx="1414290" cy="51077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200" b="1" dirty="0" smtClean="0"/>
              <a:t>Eligible patients</a:t>
            </a:r>
            <a:br>
              <a:rPr lang="en-GB" sz="1200" b="1" dirty="0" smtClean="0"/>
            </a:br>
            <a:r>
              <a:rPr lang="en-GB" sz="1200" b="1" dirty="0" smtClean="0"/>
              <a:t>(n=32)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83335" y="3457945"/>
            <a:ext cx="363030" cy="43730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7683335" y="3895246"/>
            <a:ext cx="363030" cy="41132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053045" y="3165818"/>
            <a:ext cx="795647" cy="5107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3"/>
                </a:solidFill>
              </a:rPr>
              <a:t>T790M+</a:t>
            </a:r>
          </a:p>
          <a:p>
            <a:pPr algn="ctr"/>
            <a:r>
              <a:rPr lang="en-GB" sz="1200" b="1" dirty="0" smtClean="0">
                <a:solidFill>
                  <a:schemeClr val="accent3"/>
                </a:solidFill>
              </a:rPr>
              <a:t>(n=14)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55570" y="4131825"/>
            <a:ext cx="795647" cy="4767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100" b="1" dirty="0">
                <a:solidFill>
                  <a:schemeClr val="accent2"/>
                </a:solidFill>
              </a:rPr>
              <a:t>T790M─</a:t>
            </a:r>
          </a:p>
          <a:p>
            <a:pPr algn="ctr"/>
            <a:r>
              <a:rPr lang="en-GB" sz="1100" b="1" dirty="0">
                <a:solidFill>
                  <a:schemeClr val="accent2"/>
                </a:solidFill>
              </a:rPr>
              <a:t>(n=18)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848692" y="3421207"/>
            <a:ext cx="288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48692" y="4343400"/>
            <a:ext cx="288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984285" y="3420303"/>
            <a:ext cx="181515" cy="20566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0168195" y="2857514"/>
            <a:ext cx="936000" cy="432000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 smtClean="0"/>
              <a:t>Rebiopsy</a:t>
            </a:r>
          </a:p>
          <a:p>
            <a:pPr algn="ctr"/>
            <a:r>
              <a:rPr lang="en-GB" sz="1050" b="1" dirty="0" smtClean="0"/>
              <a:t>(n=5)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181581" y="3361034"/>
            <a:ext cx="936000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accent4"/>
                </a:solidFill>
              </a:rPr>
              <a:t>No </a:t>
            </a:r>
            <a:r>
              <a:rPr lang="en-GB" sz="1050" b="1" dirty="0" err="1">
                <a:solidFill>
                  <a:schemeClr val="accent4"/>
                </a:solidFill>
              </a:rPr>
              <a:t>rebiopsy</a:t>
            </a:r>
            <a:endParaRPr lang="en-GB" sz="1050" b="1" dirty="0">
              <a:solidFill>
                <a:schemeClr val="accent4"/>
              </a:solidFill>
            </a:endParaRPr>
          </a:p>
          <a:p>
            <a:pPr algn="ctr"/>
            <a:r>
              <a:rPr lang="en-GB" sz="1050" b="1" dirty="0">
                <a:solidFill>
                  <a:schemeClr val="accent4"/>
                </a:solidFill>
              </a:rPr>
              <a:t>(n=9)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969179" y="3165818"/>
            <a:ext cx="197296" cy="26505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148949" y="3267973"/>
            <a:ext cx="828000" cy="306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TKI+AA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984285" y="4362208"/>
            <a:ext cx="181515" cy="20566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969179" y="4107723"/>
            <a:ext cx="197296" cy="26505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9151474" y="4216955"/>
            <a:ext cx="828000" cy="306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TKI+AA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106411" y="4677121"/>
            <a:ext cx="181515" cy="20566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1290322" y="4124368"/>
            <a:ext cx="795647" cy="396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accent3"/>
                </a:solidFill>
              </a:rPr>
              <a:t>T790M+</a:t>
            </a:r>
          </a:p>
          <a:p>
            <a:pPr algn="ctr"/>
            <a:r>
              <a:rPr lang="en-GB" sz="1050" b="1" dirty="0">
                <a:solidFill>
                  <a:schemeClr val="accent3"/>
                </a:solidFill>
              </a:rPr>
              <a:t>(n=8)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303708" y="4594613"/>
            <a:ext cx="795647" cy="396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2"/>
                </a:solidFill>
              </a:rPr>
              <a:t>T790M</a:t>
            </a:r>
            <a:r>
              <a:rPr lang="en-GB" sz="1050" b="1" baseline="30000" dirty="0" smtClean="0">
                <a:solidFill>
                  <a:schemeClr val="accent2"/>
                </a:solidFill>
                <a:latin typeface="Verdana"/>
                <a:ea typeface="Verdana"/>
                <a:cs typeface="Verdana"/>
              </a:rPr>
              <a:t>─</a:t>
            </a:r>
            <a:endParaRPr lang="en-GB" sz="1050" b="1" baseline="300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050" b="1" dirty="0" smtClean="0">
                <a:solidFill>
                  <a:schemeClr val="accent2"/>
                </a:solidFill>
              </a:rPr>
              <a:t>(n=5)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1091305" y="4422636"/>
            <a:ext cx="197296" cy="26505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1325505" y="2988236"/>
            <a:ext cx="795647" cy="396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accent3"/>
                </a:solidFill>
              </a:rPr>
              <a:t>T790M+</a:t>
            </a:r>
          </a:p>
          <a:p>
            <a:pPr algn="ctr"/>
            <a:r>
              <a:rPr lang="en-GB" sz="1050" b="1" dirty="0">
                <a:solidFill>
                  <a:schemeClr val="accent3"/>
                </a:solidFill>
              </a:rPr>
              <a:t>(n=5)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68195" y="3960430"/>
            <a:ext cx="936000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4"/>
                </a:solidFill>
              </a:rPr>
              <a:t>No </a:t>
            </a:r>
            <a:r>
              <a:rPr lang="en-GB" sz="1050" b="1" dirty="0" err="1" smtClean="0">
                <a:solidFill>
                  <a:schemeClr val="accent4"/>
                </a:solidFill>
              </a:rPr>
              <a:t>rebiopsy</a:t>
            </a:r>
            <a:endParaRPr lang="en-GB" sz="1050" b="1" dirty="0" smtClean="0">
              <a:solidFill>
                <a:schemeClr val="accent4"/>
              </a:solidFill>
            </a:endParaRPr>
          </a:p>
          <a:p>
            <a:pPr algn="ctr"/>
            <a:r>
              <a:rPr lang="en-GB" sz="1050" b="1" dirty="0" smtClean="0">
                <a:solidFill>
                  <a:schemeClr val="accent4"/>
                </a:solidFill>
              </a:rPr>
              <a:t>(n=5)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81581" y="4463950"/>
            <a:ext cx="936000" cy="432000"/>
          </a:xfrm>
          <a:prstGeom prst="round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050" b="1" dirty="0"/>
              <a:t>Rebiopsy</a:t>
            </a:r>
          </a:p>
          <a:p>
            <a:pPr algn="ctr"/>
            <a:r>
              <a:rPr lang="en-GB" sz="1050" b="1" dirty="0"/>
              <a:t>(n=13)</a:t>
            </a:r>
          </a:p>
        </p:txBody>
      </p:sp>
    </p:spTree>
    <p:extLst>
      <p:ext uri="{BB962C8B-B14F-4D97-AF65-F5344CB8AC3E}">
        <p14:creationId xmlns:p14="http://schemas.microsoft.com/office/powerpoint/2010/main" val="34417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i="1" dirty="0"/>
              <a:t>EGFR</a:t>
            </a:r>
            <a:r>
              <a:rPr lang="en-GB" dirty="0"/>
              <a:t> mutation testing: </a:t>
            </a:r>
            <a:r>
              <a:rPr lang="en-GB" dirty="0" smtClean="0"/>
              <a:t>liquid biopsy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8349" y="6322255"/>
            <a:ext cx="11324717" cy="556179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CI, confidence interval;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ctDNA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, circulating </a:t>
            </a:r>
            <a:r>
              <a:rPr lang="en-US" sz="750" dirty="0" err="1">
                <a:solidFill>
                  <a:schemeClr val="tx2"/>
                </a:solidFill>
                <a:cs typeface="Arial" pitchFamily="34" charset="0"/>
              </a:rPr>
              <a:t>tumour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 deoxyribonucleic acid; </a:t>
            </a:r>
            <a:r>
              <a:rPr lang="en-US" sz="750" i="1" dirty="0" smtClean="0">
                <a:solidFill>
                  <a:schemeClr val="tx2"/>
                </a:solidFill>
                <a:cs typeface="Arial" pitchFamily="34" charset="0"/>
              </a:rPr>
              <a:t>EGFR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, epidermal growth factor receptor;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dPCR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, digital PCR;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ddPCR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, droplet digital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PCR;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NGS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, next-generation sequencing; NSCLC, non-small cell lung cancer; PCR,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polymerase chain reaction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; RT-PCR, real-time PCR; TKI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, tyrosine kinase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inhibitor.</a:t>
            </a:r>
            <a:endParaRPr lang="en-US" sz="75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1.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Mok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 T, et al.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Clin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 Cancer Res 2015;21(14):3196–203;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2.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Douillard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 JY, et al. J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Thorac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750" dirty="0" err="1" smtClean="0">
                <a:solidFill>
                  <a:schemeClr val="tx2"/>
                </a:solidFill>
                <a:cs typeface="Arial" pitchFamily="34" charset="0"/>
              </a:rPr>
              <a:t>Oncol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 2014;9(9):1345–53;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3. ClinicalTrials.gov.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NCT01203917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. https://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clinicaltrials.gov/ct2/show/NCT01203917 (Accessed July 2019);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4. Wu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YL, et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al. Br J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Cancer 2017;116(2):175–85; 5. </a:t>
            </a:r>
            <a:r>
              <a:rPr lang="en-US" sz="750" dirty="0" err="1">
                <a:solidFill>
                  <a:schemeClr val="tx2"/>
                </a:solidFill>
                <a:cs typeface="Arial" pitchFamily="34" charset="0"/>
              </a:rPr>
              <a:t>Passiglia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F, et 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al. </a:t>
            </a:r>
            <a:r>
              <a:rPr lang="en-US" sz="750" dirty="0" err="1">
                <a:solidFill>
                  <a:schemeClr val="tx2"/>
                </a:solidFill>
                <a:cs typeface="Arial" pitchFamily="34" charset="0"/>
              </a:rPr>
              <a:t>Sci</a:t>
            </a:r>
            <a:r>
              <a:rPr lang="en-US" sz="75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750" dirty="0" smtClean="0">
                <a:solidFill>
                  <a:schemeClr val="tx2"/>
                </a:solidFill>
                <a:cs typeface="Arial" pitchFamily="34" charset="0"/>
              </a:rPr>
              <a:t>Rep 2018;8(1):13379.</a:t>
            </a:r>
            <a:endParaRPr lang="en-US" sz="75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81050" y="2234613"/>
            <a:ext cx="3600450" cy="3952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1600" dirty="0"/>
              <a:t>While negative liquid biopsy results were associated with less-advanced disease characteristics and relatively </a:t>
            </a:r>
            <a:r>
              <a:rPr lang="en-US" sz="1600" dirty="0" smtClean="0"/>
              <a:t>better prognosis</a:t>
            </a:r>
            <a:r>
              <a:rPr lang="en-US" sz="1600" dirty="0"/>
              <a:t>, they did not preclude a benefit with EGFR </a:t>
            </a:r>
            <a:r>
              <a:rPr lang="en-US" sz="1600" dirty="0" smtClean="0"/>
              <a:t>TKIs</a:t>
            </a:r>
            <a:r>
              <a:rPr lang="en-US" sz="1600" baseline="30000" dirty="0" smtClean="0"/>
              <a:t>1–4 </a:t>
            </a:r>
            <a:r>
              <a:rPr lang="en-US" sz="1600" dirty="0" smtClean="0"/>
              <a:t>  </a:t>
            </a: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1600" dirty="0"/>
              <a:t>Patients must not be excluded from receiving EGFR TKI therapy based on negative liquid biopsy results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1600" dirty="0"/>
              <a:t>If liquid biopsy will be used at diagnosis for </a:t>
            </a:r>
            <a:r>
              <a:rPr lang="en-US" sz="1600" i="1" dirty="0"/>
              <a:t>EGFR</a:t>
            </a:r>
            <a:r>
              <a:rPr lang="en-US" sz="1600" dirty="0"/>
              <a:t> mutation testing, it must be followed up with solid biopsy in case of </a:t>
            </a:r>
            <a:br>
              <a:rPr lang="en-US" sz="1600" dirty="0"/>
            </a:br>
            <a:r>
              <a:rPr lang="en-US" sz="1600" dirty="0"/>
              <a:t>negative results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81051" y="1257300"/>
            <a:ext cx="3600449" cy="86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31" name="Rectangle 30"/>
          <p:cNvSpPr/>
          <p:nvPr/>
        </p:nvSpPr>
        <p:spPr>
          <a:xfrm>
            <a:off x="781050" y="1382816"/>
            <a:ext cx="3381375" cy="626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Utility at diagnosis</a:t>
            </a:r>
            <a:r>
              <a:rPr lang="en-US" sz="2000" baseline="30000" dirty="0" smtClean="0">
                <a:solidFill>
                  <a:schemeClr val="bg1"/>
                </a:solidFill>
              </a:rPr>
              <a:t>1–4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72000" y="2234612"/>
            <a:ext cx="7067550" cy="7983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1500" dirty="0" smtClean="0"/>
              <a:t>Use </a:t>
            </a:r>
            <a:r>
              <a:rPr lang="en-US" sz="1500" dirty="0"/>
              <a:t>of liquid biopsy is feasible, but negative results must be </a:t>
            </a:r>
            <a:r>
              <a:rPr lang="en-US" sz="1500" dirty="0" smtClean="0"/>
              <a:t>validated</a:t>
            </a:r>
            <a:endParaRPr lang="en-US" sz="1500" baseline="300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1400" b="1" dirty="0" smtClean="0"/>
              <a:t>Overall </a:t>
            </a:r>
            <a:r>
              <a:rPr lang="en-US" sz="1400" b="1" dirty="0"/>
              <a:t>pooled accuracy of </a:t>
            </a:r>
            <a:r>
              <a:rPr lang="en-US" sz="1400" b="1" dirty="0" err="1"/>
              <a:t>ctDNA</a:t>
            </a:r>
            <a:r>
              <a:rPr lang="en-US" sz="1400" b="1" dirty="0"/>
              <a:t> analysis: </a:t>
            </a:r>
            <a:r>
              <a:rPr lang="en-US" sz="1400" dirty="0"/>
              <a:t>sensitivity = 0.67; specificity = </a:t>
            </a:r>
            <a:r>
              <a:rPr lang="en-US" sz="1400" dirty="0" smtClean="0"/>
              <a:t>0.80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4572001" y="1230415"/>
            <a:ext cx="7143749" cy="86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35" name="Rectangle 34"/>
          <p:cNvSpPr/>
          <p:nvPr/>
        </p:nvSpPr>
        <p:spPr>
          <a:xfrm>
            <a:off x="4648200" y="1257300"/>
            <a:ext cx="6991350" cy="75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At progression</a:t>
            </a:r>
          </a:p>
          <a:p>
            <a:pPr algn="ctr"/>
            <a:r>
              <a:rPr lang="en-US" sz="1200" dirty="0" smtClean="0"/>
              <a:t>Based on a meta-analysis </a:t>
            </a:r>
            <a:r>
              <a:rPr lang="en-US" sz="1200" dirty="0"/>
              <a:t>of 21 studies with matched blood and </a:t>
            </a:r>
            <a:r>
              <a:rPr lang="en-US" sz="1200" dirty="0" err="1"/>
              <a:t>tumour</a:t>
            </a:r>
            <a:r>
              <a:rPr lang="en-US" sz="1200" dirty="0"/>
              <a:t> tissue samples from patients with advanced NSCLC who progressed after EGFR TKI </a:t>
            </a:r>
            <a:r>
              <a:rPr lang="en-US" sz="1200" dirty="0" smtClean="0"/>
              <a:t>therapy:</a:t>
            </a:r>
            <a:r>
              <a:rPr lang="en-US" sz="1200" baseline="30000" dirty="0" smtClean="0"/>
              <a:t>5</a:t>
            </a:r>
            <a:endParaRPr lang="en-US" sz="1200" baseline="30000" dirty="0"/>
          </a:p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C25589-B1D8-4796-B296-4411266818EB}"/>
              </a:ext>
            </a:extLst>
          </p:cNvPr>
          <p:cNvGrpSpPr/>
          <p:nvPr/>
        </p:nvGrpSpPr>
        <p:grpSpPr>
          <a:xfrm>
            <a:off x="4610100" y="3032994"/>
            <a:ext cx="7143750" cy="3252400"/>
            <a:chOff x="581930" y="1918217"/>
            <a:chExt cx="8219664" cy="4116816"/>
          </a:xfrm>
        </p:grpSpPr>
        <p:grpSp>
          <p:nvGrpSpPr>
            <p:cNvPr id="37" name="Group 36"/>
            <p:cNvGrpSpPr/>
            <p:nvPr/>
          </p:nvGrpSpPr>
          <p:grpSpPr>
            <a:xfrm>
              <a:off x="581930" y="1918217"/>
              <a:ext cx="8219664" cy="4080782"/>
              <a:chOff x="581930" y="2048852"/>
              <a:chExt cx="8219664" cy="4080782"/>
            </a:xfrm>
          </p:grpSpPr>
          <p:pic>
            <p:nvPicPr>
              <p:cNvPr id="41" name="Content Placeholder 3"/>
              <p:cNvPicPr>
                <a:picLocks noChangeAspect="1"/>
              </p:cNvPicPr>
              <p:nvPr/>
            </p:nvPicPr>
            <p:blipFill rotWithShape="1">
              <a:blip r:embed="rId2"/>
              <a:srcRect l="1524" t="5765"/>
              <a:stretch/>
            </p:blipFill>
            <p:spPr>
              <a:xfrm>
                <a:off x="2186706" y="2106274"/>
                <a:ext cx="6553886" cy="402336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81930" y="2463299"/>
                <a:ext cx="1212968" cy="33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RT-PCR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81930" y="3821658"/>
                <a:ext cx="1879601" cy="91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dPCR/ddPCR</a:t>
                </a:r>
              </a:p>
              <a:p>
                <a:r>
                  <a:rPr lang="en-US" sz="1000" dirty="0"/>
                  <a:t>Higher sensitivity, </a:t>
                </a:r>
                <a:br>
                  <a:rPr lang="en-US" sz="1000" dirty="0"/>
                </a:br>
                <a:r>
                  <a:rPr lang="en-US" sz="1000" dirty="0"/>
                  <a:t>lower specificity vs </a:t>
                </a:r>
                <a:br>
                  <a:rPr lang="en-US" sz="1000" dirty="0"/>
                </a:br>
                <a:r>
                  <a:rPr lang="en-US" sz="1000" dirty="0"/>
                  <a:t>nondigital PCR</a:t>
                </a:r>
                <a:endParaRPr lang="en-US" sz="11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81930" y="5363200"/>
                <a:ext cx="1891957" cy="535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NGS</a:t>
                </a:r>
              </a:p>
              <a:p>
                <a:r>
                  <a:rPr lang="en-US" sz="1000" dirty="0"/>
                  <a:t>Highest sensitivity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10D0206-DE0D-424D-97D7-D6D1D67B2194}"/>
                  </a:ext>
                </a:extLst>
              </p:cNvPr>
              <p:cNvSpPr/>
              <p:nvPr/>
            </p:nvSpPr>
            <p:spPr>
              <a:xfrm>
                <a:off x="7054570" y="2102006"/>
                <a:ext cx="1747024" cy="10972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Pooled specificity: </a:t>
                </a:r>
              </a:p>
              <a:p>
                <a:r>
                  <a: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0.82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 </a:t>
                </a:r>
                <a:r>
                  <a:rPr lang="en-US" sz="9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0.77–0.87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Inconsistency: 83.5%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10D0206-DE0D-424D-97D7-D6D1D67B2194}"/>
                  </a:ext>
                </a:extLst>
              </p:cNvPr>
              <p:cNvSpPr/>
              <p:nvPr/>
            </p:nvSpPr>
            <p:spPr>
              <a:xfrm>
                <a:off x="7054570" y="3483584"/>
                <a:ext cx="1747024" cy="1463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Pooled specificity: </a:t>
                </a:r>
              </a:p>
              <a:p>
                <a:r>
                  <a: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0.73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 </a:t>
                </a:r>
                <a:r>
                  <a:rPr lang="en-US" sz="9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0.67–0.79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Inconsistency: 84.1%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10D0206-DE0D-424D-97D7-D6D1D67B2194}"/>
                  </a:ext>
                </a:extLst>
              </p:cNvPr>
              <p:cNvSpPr/>
              <p:nvPr/>
            </p:nvSpPr>
            <p:spPr>
              <a:xfrm>
                <a:off x="7063900" y="5155474"/>
                <a:ext cx="1719659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Pooled specificity: </a:t>
                </a:r>
              </a:p>
              <a:p>
                <a:r>
                  <a: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0.89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 </a:t>
                </a:r>
                <a:r>
                  <a:rPr lang="en-US" sz="9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0.82–0.94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Inconsistency: 64.5%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white">
              <a:xfrm>
                <a:off x="2243667" y="3344333"/>
                <a:ext cx="220133" cy="2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9" name="Rectangle 48"/>
              <p:cNvSpPr/>
              <p:nvPr/>
            </p:nvSpPr>
            <p:spPr bwMode="white">
              <a:xfrm>
                <a:off x="2235200" y="5054600"/>
                <a:ext cx="220133" cy="2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810D0206-DE0D-424D-97D7-D6D1D67B2194}"/>
                  </a:ext>
                </a:extLst>
              </p:cNvPr>
              <p:cNvSpPr/>
              <p:nvPr/>
            </p:nvSpPr>
            <p:spPr>
              <a:xfrm>
                <a:off x="3746329" y="2048852"/>
                <a:ext cx="1747024" cy="10972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No. of studies: 6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Pooled sensitivity: </a:t>
                </a:r>
              </a:p>
              <a:p>
                <a:r>
                  <a: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0.61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 </a:t>
                </a:r>
                <a:r>
                  <a:rPr lang="en-US" sz="9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0.57–0.65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Inconsistency: 31.5%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10D0206-DE0D-424D-97D7-D6D1D67B2194}"/>
                  </a:ext>
                </a:extLst>
              </p:cNvPr>
              <p:cNvSpPr/>
              <p:nvPr/>
            </p:nvSpPr>
            <p:spPr>
              <a:xfrm>
                <a:off x="3772330" y="3496621"/>
                <a:ext cx="1667617" cy="1506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of studies: 12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Pooled sensitivity: </a:t>
                </a:r>
              </a:p>
              <a:p>
                <a:r>
                  <a: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0.72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 </a:t>
                </a:r>
                <a:r>
                  <a:rPr lang="en-US" sz="900" dirty="0" smtClean="0">
                    <a:solidFill>
                      <a:sysClr val="windowText" lastClr="000000"/>
                    </a:solidFill>
                  </a:rPr>
                  <a:t>0.68–0.76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Inconsistency: 28.8%</a:t>
                </a:r>
              </a:p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810D0206-DE0D-424D-97D7-D6D1D67B2194}"/>
                  </a:ext>
                </a:extLst>
              </p:cNvPr>
              <p:cNvSpPr/>
              <p:nvPr/>
            </p:nvSpPr>
            <p:spPr>
              <a:xfrm>
                <a:off x="3692923" y="5218781"/>
                <a:ext cx="1747024" cy="822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60325"/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of studies: 3</a:t>
                </a:r>
              </a:p>
              <a:p>
                <a:pPr marL="60325"/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Pooled sensitivity: </a:t>
                </a:r>
              </a:p>
              <a:p>
                <a:pPr marL="60325"/>
                <a:r>
                  <a: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0.87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(95% CI </a:t>
                </a:r>
                <a:r>
                  <a:rPr lang="en-US" sz="9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0.76–0.95</a:t>
                </a:r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0325"/>
                <a:r>
                  <a:rPr lang="en-US" sz="9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Inconsistency: 59.3%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83474" y="3196046"/>
              <a:ext cx="8157118" cy="181138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3474" y="1924588"/>
              <a:ext cx="8157118" cy="1254034"/>
            </a:xfrm>
            <a:prstGeom prst="rect">
              <a:avLst/>
            </a:pr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3473" y="5024839"/>
              <a:ext cx="8157117" cy="101019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Rationale for </a:t>
            </a:r>
            <a:r>
              <a:rPr lang="en-US" dirty="0" smtClean="0"/>
              <a:t>molecular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in NSCLC 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="" xmlns:a16="http://schemas.microsoft.com/office/drawing/2014/main" id="{B30D12F4-91B9-4681-932B-F4F27B4CD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147168"/>
              </p:ext>
            </p:extLst>
          </p:nvPr>
        </p:nvGraphicFramePr>
        <p:xfrm>
          <a:off x="1021976" y="3173507"/>
          <a:ext cx="9752603" cy="27698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72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0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1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38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17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</a:t>
                      </a:r>
                      <a:r>
                        <a:rPr lang="en-US" sz="1400" dirty="0" smtClean="0"/>
                        <a:t>EGFR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TKI  / </a:t>
                      </a:r>
                      <a:r>
                        <a:rPr lang="en-US" sz="1400" baseline="0" dirty="0" smtClean="0"/>
                        <a:t>chemotherapy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Median PFS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(months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 value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366">
                <a:tc>
                  <a:txBody>
                    <a:bodyPr/>
                    <a:lstStyle/>
                    <a:p>
                      <a:r>
                        <a:rPr lang="en-US" sz="1400" dirty="0"/>
                        <a:t>North-East Japan Study Group</a:t>
                      </a:r>
                      <a:r>
                        <a:rPr lang="en-US" sz="1400" baseline="30000" dirty="0"/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114/114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10.8 vs 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&lt;0.001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r>
                        <a:rPr lang="en-US" sz="1400" dirty="0"/>
                        <a:t>WJTOG3405</a:t>
                      </a:r>
                      <a:r>
                        <a:rPr lang="en-US" sz="1400" baseline="30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86/86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 vs 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&lt;0.0001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r>
                        <a:rPr lang="en-US" sz="1400" dirty="0"/>
                        <a:t>OPTIMAL</a:t>
                      </a:r>
                      <a:r>
                        <a:rPr lang="en-US" sz="1400" baseline="30000" dirty="0"/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82/72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13.1 vs 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&lt;0.0001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r>
                        <a:rPr lang="en-US" sz="1400" dirty="0"/>
                        <a:t>EURTAC</a:t>
                      </a:r>
                      <a:r>
                        <a:rPr lang="en-US" sz="1400" baseline="30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86/87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9.7 vs 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&lt;0.0001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r>
                        <a:rPr lang="en-US" sz="1400" dirty="0"/>
                        <a:t>LUX-Lung 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sz="1400" baseline="30000" dirty="0" smtClean="0"/>
                        <a:t>11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230/115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11.1 vs 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0.001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r>
                        <a:rPr lang="en-US" sz="1400" dirty="0"/>
                        <a:t>LUX-Lung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6</a:t>
                      </a:r>
                      <a:r>
                        <a:rPr lang="en-US" sz="1400" baseline="30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242/122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 vs 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&lt;0.0001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270833-79D9-4929-A389-913C85064952}"/>
              </a:ext>
            </a:extLst>
          </p:cNvPr>
          <p:cNvSpPr/>
          <p:nvPr/>
        </p:nvSpPr>
        <p:spPr>
          <a:xfrm>
            <a:off x="1040973" y="2842230"/>
            <a:ext cx="11429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PFS results </a:t>
            </a:r>
            <a:r>
              <a:rPr lang="en-US" sz="1400" b="1" dirty="0" smtClean="0"/>
              <a:t>from Phase III RCTs of first-line EGFR TKI treatment vs chemotherapy for </a:t>
            </a:r>
            <a:r>
              <a:rPr lang="en-US" sz="1400" b="1" i="1" dirty="0" smtClean="0"/>
              <a:t>EGFR</a:t>
            </a:r>
            <a:r>
              <a:rPr lang="en-US" sz="1400" b="1" dirty="0" smtClean="0"/>
              <a:t>-mutated </a:t>
            </a:r>
            <a:r>
              <a:rPr lang="en-US" sz="1400" b="1" dirty="0"/>
              <a:t>NSCLC</a:t>
            </a:r>
            <a:r>
              <a:rPr lang="en-US" sz="1400" b="1" baseline="30000" dirty="0"/>
              <a:t>4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762000" y="5978754"/>
            <a:ext cx="10009094" cy="380771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CI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confidence interval; EGFR, epidermal growth factor receptor; 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HR, hazard ratio;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NSCLC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non-small cell lung cancer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; 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PFS,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progression-free survival; RCT, </a:t>
            </a:r>
            <a:r>
              <a:rPr lang="en-US" sz="900" dirty="0" err="1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randomised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 controlled trial; </a:t>
            </a:r>
            <a:b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</a:b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TKI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tyrosine kinase inhibitor.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762000" y="6360459"/>
            <a:ext cx="11192435" cy="4975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1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. </a:t>
            </a:r>
            <a:r>
              <a:rPr lang="en-US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Savas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P, 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et al. J </a:t>
            </a:r>
            <a:r>
              <a:rPr lang="en-US" sz="790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Thorac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 Dis 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2013;5(</a:t>
            </a:r>
            <a:r>
              <a:rPr lang="en-US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Suppl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5):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S579–S592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; 2. </a:t>
            </a:r>
            <a:r>
              <a:rPr lang="en-US" sz="790" dirty="0" err="1">
                <a:solidFill>
                  <a:schemeClr val="tx2"/>
                </a:solidFill>
                <a:latin typeface="+mj-lt"/>
              </a:rPr>
              <a:t>Normando</a:t>
            </a:r>
            <a:r>
              <a:rPr lang="en-US" sz="79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790" dirty="0" smtClean="0">
                <a:solidFill>
                  <a:schemeClr val="tx2"/>
                </a:solidFill>
                <a:latin typeface="+mj-lt"/>
              </a:rPr>
              <a:t>SR, et </a:t>
            </a:r>
            <a:r>
              <a:rPr lang="en-US" sz="790" dirty="0">
                <a:solidFill>
                  <a:schemeClr val="tx2"/>
                </a:solidFill>
                <a:latin typeface="+mj-lt"/>
              </a:rPr>
              <a:t>al. Anticancer </a:t>
            </a:r>
            <a:r>
              <a:rPr lang="en-US" sz="790" dirty="0" smtClean="0">
                <a:solidFill>
                  <a:schemeClr val="tx2"/>
                </a:solidFill>
                <a:latin typeface="+mj-lt"/>
              </a:rPr>
              <a:t>Drugs </a:t>
            </a:r>
            <a:r>
              <a:rPr lang="en-US" sz="790" dirty="0">
                <a:solidFill>
                  <a:schemeClr val="tx2"/>
                </a:solidFill>
                <a:latin typeface="+mj-lt"/>
              </a:rPr>
              <a:t>2015;26(9):</a:t>
            </a:r>
            <a:r>
              <a:rPr lang="en-US" sz="790" dirty="0" smtClean="0">
                <a:solidFill>
                  <a:schemeClr val="tx2"/>
                </a:solidFill>
                <a:latin typeface="+mj-lt"/>
              </a:rPr>
              <a:t>995–1003</a:t>
            </a:r>
            <a:r>
              <a:rPr lang="en-US" sz="790" dirty="0">
                <a:solidFill>
                  <a:schemeClr val="tx2"/>
                </a:solidFill>
                <a:latin typeface="+mj-lt"/>
              </a:rPr>
              <a:t>; 3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. </a:t>
            </a:r>
            <a:r>
              <a:rPr lang="en-US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Greenhalgh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J, 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et al. Cochrane Database </a:t>
            </a:r>
            <a:r>
              <a:rPr lang="en-US" sz="790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Syst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Rev 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2016;(5):CD010383; 4. </a:t>
            </a:r>
            <a:r>
              <a:rPr lang="en-US" sz="790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Sculier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JP, et 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al. Eur Respir Rev </a:t>
            </a:r>
            <a:r>
              <a:rPr lang="en-US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2015;24:23–9</a:t>
            </a:r>
            <a:r>
              <a:rPr lang="en-US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; 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5. </a:t>
            </a:r>
            <a:r>
              <a:rPr lang="en-GB" sz="790" kern="0" dirty="0" err="1" smtClean="0">
                <a:solidFill>
                  <a:schemeClr val="tx2"/>
                </a:solidFill>
                <a:latin typeface="+mj-lt"/>
                <a:ea typeface="ＭＳ Ｐゴシック" charset="0"/>
              </a:rPr>
              <a:t>Maemondo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 M, 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et al. N </a:t>
            </a:r>
            <a:r>
              <a:rPr lang="en-GB" sz="790" kern="0" dirty="0" err="1">
                <a:solidFill>
                  <a:schemeClr val="tx2"/>
                </a:solidFill>
                <a:latin typeface="+mj-lt"/>
                <a:ea typeface="ＭＳ Ｐゴシック" charset="0"/>
              </a:rPr>
              <a:t>Engl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 J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Med 2010;362:2380–8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; 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6. 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Inoue A, 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et al. Ann </a:t>
            </a:r>
            <a:r>
              <a:rPr lang="en-GB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Oncol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2013;24(1):54–9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; 7. </a:t>
            </a:r>
            <a:r>
              <a:rPr lang="en-GB" sz="790" kern="0" dirty="0" err="1">
                <a:solidFill>
                  <a:schemeClr val="tx2"/>
                </a:solidFill>
                <a:latin typeface="+mj-lt"/>
                <a:ea typeface="ＭＳ Ｐゴシック" charset="0"/>
              </a:rPr>
              <a:t>Mitsudomi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T, et 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al. Lancet </a:t>
            </a:r>
            <a:r>
              <a:rPr lang="en-GB" sz="790" kern="0" dirty="0" err="1" smtClean="0">
                <a:solidFill>
                  <a:schemeClr val="tx2"/>
                </a:solidFill>
                <a:latin typeface="+mj-lt"/>
                <a:ea typeface="ＭＳ Ｐゴシック" charset="0"/>
              </a:rPr>
              <a:t>Oncol</a:t>
            </a:r>
            <a:r>
              <a:rPr lang="en-GB" sz="790" i="1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2010;11(2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):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121–8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; 8. Zhou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C, et 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al. Lancet </a:t>
            </a:r>
            <a:r>
              <a:rPr lang="en-GB" sz="790" kern="0" dirty="0" err="1" smtClean="0">
                <a:solidFill>
                  <a:schemeClr val="tx2"/>
                </a:solidFill>
                <a:latin typeface="+mj-lt"/>
                <a:ea typeface="ＭＳ Ｐゴシック" charset="0"/>
              </a:rPr>
              <a:t>Oncol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 2011;12(8):735–42; 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9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. Zhou 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C, et 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al. Ann </a:t>
            </a:r>
            <a:r>
              <a:rPr lang="en-GB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Oncol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2015;26(9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):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1877–83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; 10.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 </a:t>
            </a:r>
            <a:r>
              <a:rPr lang="en-GB" sz="790" kern="0" dirty="0" err="1">
                <a:solidFill>
                  <a:schemeClr val="tx2"/>
                </a:solidFill>
                <a:latin typeface="+mj-lt"/>
                <a:ea typeface="ＭＳ Ｐゴシック" charset="0"/>
              </a:rPr>
              <a:t>Rosell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R, et 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al. Lancet </a:t>
            </a:r>
            <a:r>
              <a:rPr lang="en-GB" sz="790" kern="0" dirty="0" err="1" smtClean="0">
                <a:solidFill>
                  <a:schemeClr val="tx2"/>
                </a:solidFill>
                <a:latin typeface="+mj-lt"/>
                <a:ea typeface="ＭＳ Ｐゴシック" charset="0"/>
              </a:rPr>
              <a:t>Oncol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 2012;13(3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):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239–46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; 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11. </a:t>
            </a:r>
            <a:r>
              <a:rPr lang="en-GB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Sequist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LV, 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et al. J </a:t>
            </a:r>
            <a:r>
              <a:rPr lang="en-GB" sz="790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Clin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en-GB" sz="79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Oncol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2013;31(27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):</a:t>
            </a:r>
            <a:r>
              <a:rPr lang="en-GB" sz="79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3327–34</a:t>
            </a:r>
            <a:r>
              <a:rPr lang="en-GB" sz="790" dirty="0">
                <a:solidFill>
                  <a:schemeClr val="tx2"/>
                </a:solidFill>
                <a:latin typeface="+mj-lt"/>
                <a:cs typeface="Arial" pitchFamily="34" charset="0"/>
              </a:rPr>
              <a:t>; 12.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Wu WL, 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et al. Lancet Oncol. 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2014;15(2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):</a:t>
            </a:r>
            <a:r>
              <a:rPr lang="en-GB" sz="790" kern="0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213–22</a:t>
            </a:r>
            <a:r>
              <a:rPr lang="en-GB" sz="790" kern="0" dirty="0">
                <a:solidFill>
                  <a:schemeClr val="tx2"/>
                </a:solidFill>
                <a:latin typeface="+mj-lt"/>
                <a:ea typeface="ＭＳ Ｐゴシック" charset="0"/>
              </a:rPr>
              <a:t>.</a:t>
            </a:r>
            <a:endParaRPr lang="en-US" sz="79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636" y="1129317"/>
            <a:ext cx="10627213" cy="1712914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sz="2000" dirty="0"/>
              <a:t>Molecular testing </a:t>
            </a:r>
            <a:r>
              <a:rPr lang="en-US" sz="2000" dirty="0" smtClean="0"/>
              <a:t>is central to selection of effective </a:t>
            </a:r>
            <a:r>
              <a:rPr lang="en-US" sz="2000" dirty="0"/>
              <a:t>therapeutic options </a:t>
            </a:r>
            <a:r>
              <a:rPr lang="en-US" sz="2000" dirty="0" smtClean="0"/>
              <a:t>in NSCLC</a:t>
            </a:r>
            <a:r>
              <a:rPr lang="en-US" sz="2000" baseline="30000" dirty="0" smtClean="0"/>
              <a:t>1</a:t>
            </a:r>
            <a:r>
              <a:rPr lang="en-US" sz="2000" dirty="0"/>
              <a:t> 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Targeted therapies have significantly improved outcomes for patients with </a:t>
            </a:r>
            <a:r>
              <a:rPr lang="en-US" sz="2000" dirty="0" smtClean="0"/>
              <a:t>NSCLC:</a:t>
            </a:r>
            <a:r>
              <a:rPr lang="en-US" sz="2000" baseline="30000" dirty="0" smtClean="0"/>
              <a:t>2,3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140000"/>
              </a:lnSpc>
              <a:spcAft>
                <a:spcPts val="0"/>
              </a:spcAft>
            </a:pPr>
            <a:r>
              <a:rPr lang="en-US" sz="1800" dirty="0" smtClean="0"/>
              <a:t>Meta-analysis of trials of EGFR TKIs compared with chemotherapy in patients with NSCLC reports significantly longer PFS with EGFR TKI treatment: </a:t>
            </a:r>
            <a:r>
              <a:rPr lang="en-US" sz="1800" dirty="0"/>
              <a:t>HR (95% CI) 0.266 (0.20, 0.35) (</a:t>
            </a:r>
            <a:r>
              <a:rPr lang="en-US" sz="1800" dirty="0" smtClean="0"/>
              <a:t>p&lt;0.0001)</a:t>
            </a:r>
            <a:r>
              <a:rPr lang="en-US" sz="1800" baseline="30000" dirty="0"/>
              <a:t>2</a:t>
            </a:r>
            <a:endParaRPr lang="en-US" sz="1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756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CA08E-2201-4367-B9D9-C3A258AF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4" y="365422"/>
            <a:ext cx="11400366" cy="778535"/>
          </a:xfrm>
        </p:spPr>
        <p:txBody>
          <a:bodyPr>
            <a:noAutofit/>
          </a:bodyPr>
          <a:lstStyle/>
          <a:p>
            <a:r>
              <a:rPr lang="en-GB" sz="3600" i="1" dirty="0" smtClean="0"/>
              <a:t>EGFR</a:t>
            </a:r>
            <a:r>
              <a:rPr lang="en-GB" sz="3600" dirty="0" smtClean="0"/>
              <a:t> mutation testing: implementation in </a:t>
            </a:r>
            <a:r>
              <a:rPr lang="en-US" dirty="0" smtClean="0"/>
              <a:t>practice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2D9CE-42A8-41BE-A9FD-24958C8F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6" y="1209998"/>
            <a:ext cx="5494864" cy="516222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 err="1" smtClean="0"/>
              <a:t>PIvOTAL</a:t>
            </a:r>
            <a:r>
              <a:rPr lang="en-US" dirty="0" smtClean="0"/>
              <a:t> observational study: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/>
              <a:t>Chart </a:t>
            </a:r>
            <a:r>
              <a:rPr lang="en-US" sz="1400" dirty="0"/>
              <a:t>review </a:t>
            </a:r>
            <a:r>
              <a:rPr lang="en-US" sz="1400" dirty="0" smtClean="0"/>
              <a:t>study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/>
              <a:t>Eight countries: Italy</a:t>
            </a:r>
            <a:r>
              <a:rPr lang="en-US" sz="1400" dirty="0"/>
              <a:t>, Spain, Germany, Australia, Japan,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Korea</a:t>
            </a:r>
            <a:r>
              <a:rPr lang="en-US" sz="1400" dirty="0"/>
              <a:t>, </a:t>
            </a:r>
            <a:r>
              <a:rPr lang="en-US" sz="1400" dirty="0" smtClean="0"/>
              <a:t>Taiwan </a:t>
            </a:r>
            <a:r>
              <a:rPr lang="en-US" sz="1400" dirty="0"/>
              <a:t>and </a:t>
            </a:r>
            <a:r>
              <a:rPr lang="en-US" sz="1400" dirty="0" smtClean="0"/>
              <a:t>Brazil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/>
              <a:t>1,440 </a:t>
            </a:r>
            <a:r>
              <a:rPr lang="en-US" sz="1400" dirty="0"/>
              <a:t>patients with </a:t>
            </a:r>
            <a:r>
              <a:rPr lang="en-US" sz="1400" dirty="0" smtClean="0"/>
              <a:t>newly-diagnosed </a:t>
            </a:r>
            <a:r>
              <a:rPr lang="en-US" sz="1400" dirty="0"/>
              <a:t>advanced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stage IIIB/IV) NSCLC </a:t>
            </a:r>
            <a:endParaRPr lang="en-US" sz="1400" dirty="0" smtClean="0"/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/>
              <a:t>Initiated </a:t>
            </a:r>
            <a:r>
              <a:rPr lang="en-US" sz="1400" dirty="0"/>
              <a:t>systemic therapy from January 2011 through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June 2013;  </a:t>
            </a:r>
            <a:r>
              <a:rPr lang="en-US" sz="1400" dirty="0"/>
              <a:t>follow-up until July </a:t>
            </a:r>
            <a:r>
              <a:rPr lang="en-US" sz="1400" dirty="0" smtClean="0"/>
              <a:t>2016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 smtClean="0"/>
              <a:t>Frequency </a:t>
            </a:r>
            <a:r>
              <a:rPr lang="en-US" dirty="0"/>
              <a:t>of molecular testing differed across </a:t>
            </a:r>
            <a:r>
              <a:rPr lang="en-US" dirty="0" smtClean="0"/>
              <a:t>countries; 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1400" i="1" dirty="0" smtClean="0"/>
              <a:t>EGFR</a:t>
            </a:r>
            <a:r>
              <a:rPr lang="en-US" sz="1400" dirty="0"/>
              <a:t> mutation testing was the most </a:t>
            </a:r>
            <a:r>
              <a:rPr lang="en-US" sz="1400" dirty="0" smtClean="0"/>
              <a:t>commonly conducted test, ranging from 41% (Germany) to 97% (Taiwan)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1400" i="1" dirty="0" smtClean="0"/>
              <a:t>EGFR</a:t>
            </a:r>
            <a:r>
              <a:rPr lang="en-US" sz="1400" dirty="0" smtClean="0"/>
              <a:t> mutation+ tests ranged from 17% (Brazil)</a:t>
            </a:r>
            <a:br>
              <a:rPr lang="en-US" sz="1400" dirty="0" smtClean="0"/>
            </a:br>
            <a:r>
              <a:rPr lang="en-US" sz="1400" dirty="0" smtClean="0"/>
              <a:t> to 67% (Taiwan)</a:t>
            </a:r>
            <a:endParaRPr lang="en-US" sz="1400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There was a trend towards increased exposure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targeted therapies and improved survival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who </a:t>
            </a:r>
            <a:r>
              <a:rPr lang="en-US" dirty="0"/>
              <a:t>underwent molecular testing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method and liquid biopsy </a:t>
            </a:r>
            <a:r>
              <a:rPr lang="en-US" dirty="0" smtClean="0"/>
              <a:t>details were not disclosed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052735"/>
            <a:ext cx="567055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31" y="3644910"/>
            <a:ext cx="56705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34296E7D-EE4C-4A12-85F9-D7B52D7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350" y="6383253"/>
            <a:ext cx="11184358" cy="193547"/>
          </a:xfrm>
          <a:prstGeom prst="rect">
            <a:avLst/>
          </a:prstGeom>
        </p:spPr>
        <p:txBody>
          <a:bodyPr lIns="90000" tIns="46800" rIns="90000" bIns="46800" anchor="t" anchorCtr="0"/>
          <a:lstStyle/>
          <a:p>
            <a:r>
              <a:rPr lang="en-US" sz="900" i="1" dirty="0" smtClean="0">
                <a:latin typeface="+mj-lt"/>
              </a:rPr>
              <a:t>ALK</a:t>
            </a:r>
            <a:r>
              <a:rPr lang="en-US" sz="900" dirty="0">
                <a:latin typeface="+mj-lt"/>
              </a:rPr>
              <a:t>, anaplastic lymphoma kinase;</a:t>
            </a:r>
            <a:r>
              <a:rPr lang="en-US" sz="900" i="1" dirty="0">
                <a:latin typeface="+mj-lt"/>
              </a:rPr>
              <a:t> EGFR</a:t>
            </a:r>
            <a:r>
              <a:rPr lang="en-US" sz="900" dirty="0">
                <a:latin typeface="+mj-lt"/>
              </a:rPr>
              <a:t>, epidermal growth factor </a:t>
            </a:r>
            <a:r>
              <a:rPr lang="en-US" sz="900" dirty="0" smtClean="0">
                <a:latin typeface="+mj-lt"/>
              </a:rPr>
              <a:t>receptor; </a:t>
            </a:r>
            <a:r>
              <a:rPr lang="en-US" sz="900" i="1" dirty="0" smtClean="0">
                <a:latin typeface="+mj-lt"/>
              </a:rPr>
              <a:t>KRAS</a:t>
            </a:r>
            <a:r>
              <a:rPr lang="en-US" sz="900" dirty="0" smtClean="0">
                <a:latin typeface="+mj-lt"/>
              </a:rPr>
              <a:t>, </a:t>
            </a:r>
            <a:r>
              <a:rPr lang="en-GB" sz="900" dirty="0"/>
              <a:t>Kirsten rat sarcoma viral oncogene homologue</a:t>
            </a:r>
            <a:r>
              <a:rPr lang="en-US" sz="900" dirty="0" smtClean="0">
                <a:latin typeface="+mj-lt"/>
              </a:rPr>
              <a:t>; </a:t>
            </a:r>
            <a:r>
              <a:rPr lang="en-US" sz="900" dirty="0" err="1" smtClean="0">
                <a:latin typeface="+mj-lt"/>
              </a:rPr>
              <a:t>mut</a:t>
            </a:r>
            <a:r>
              <a:rPr lang="en-US" sz="900" dirty="0" smtClean="0">
                <a:latin typeface="+mj-lt"/>
              </a:rPr>
              <a:t>,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mutated</a:t>
            </a:r>
            <a:r>
              <a:rPr lang="en-US" sz="900" dirty="0" smtClean="0">
                <a:latin typeface="+mj-lt"/>
              </a:rPr>
              <a:t>; </a:t>
            </a:r>
            <a:r>
              <a:rPr lang="en-GB" sz="900" dirty="0" smtClean="0">
                <a:latin typeface="+mj-lt"/>
              </a:rPr>
              <a:t>NSCLC, non-small cell lung </a:t>
            </a:r>
            <a:r>
              <a:rPr lang="en-GB" sz="900" dirty="0">
                <a:latin typeface="+mj-lt"/>
              </a:rPr>
              <a:t>cancer; TKI, tyrosine kinase inhibitor.</a:t>
            </a:r>
            <a:endParaRPr lang="en-GB" sz="9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900" dirty="0" smtClean="0"/>
              <a:t>1. Lee </a:t>
            </a:r>
            <a:r>
              <a:rPr lang="en-US" sz="900" dirty="0"/>
              <a:t>et al. </a:t>
            </a:r>
            <a:r>
              <a:rPr lang="en-US" sz="900" dirty="0" err="1"/>
              <a:t>PLoS</a:t>
            </a:r>
            <a:r>
              <a:rPr lang="en-US" sz="900" dirty="0"/>
              <a:t> One. 2018;13:e0202865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459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23950-F4B9-40B8-AC29-9BA97CFA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5" y="365422"/>
            <a:ext cx="9771590" cy="778535"/>
          </a:xfrm>
        </p:spPr>
        <p:txBody>
          <a:bodyPr anchor="ctr"/>
          <a:lstStyle/>
          <a:p>
            <a:r>
              <a:rPr lang="en-US" dirty="0" smtClean="0"/>
              <a:t>Conclusions: molecular testing in NSCLC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8350" y="6355602"/>
            <a:ext cx="10650499" cy="485327"/>
          </a:xfrm>
        </p:spPr>
        <p:txBody>
          <a:bodyPr lIns="90000" tIns="46800" rIns="90000" bIns="46800"/>
          <a:lstStyle/>
          <a:p>
            <a:r>
              <a:rPr lang="en-US" sz="700" dirty="0" smtClean="0"/>
              <a:t>1. </a:t>
            </a:r>
            <a:r>
              <a:rPr lang="en-US" sz="700" dirty="0" err="1" smtClean="0"/>
              <a:t>Planchard</a:t>
            </a:r>
            <a:r>
              <a:rPr lang="en-US" sz="700" dirty="0" smtClean="0"/>
              <a:t> D, et al. Ann </a:t>
            </a:r>
            <a:r>
              <a:rPr lang="en-US" sz="700" dirty="0" err="1" smtClean="0"/>
              <a:t>Oncol</a:t>
            </a:r>
            <a:r>
              <a:rPr lang="en-US" sz="700" dirty="0" smtClean="0"/>
              <a:t> 2018;29(Suppl. 4):iv192–iv237; 2. National Comprehensive Cancer Network. NCCN Guidelines: Non-small Cell Lung Cancer Version 5. 2019. https://www.nccn.org/ (Accessed: December 2018); 3. </a:t>
            </a:r>
            <a:r>
              <a:rPr lang="en-GB" sz="700" dirty="0"/>
              <a:t>Naidoo J, </a:t>
            </a:r>
            <a:r>
              <a:rPr lang="en-GB" sz="700" dirty="0" err="1"/>
              <a:t>Drilon</a:t>
            </a:r>
            <a:r>
              <a:rPr lang="en-GB" sz="700" dirty="0"/>
              <a:t> A. Am J </a:t>
            </a:r>
            <a:r>
              <a:rPr lang="en-GB" sz="700" dirty="0" err="1"/>
              <a:t>Hematol</a:t>
            </a:r>
            <a:r>
              <a:rPr lang="en-GB" sz="700" dirty="0"/>
              <a:t> </a:t>
            </a:r>
            <a:r>
              <a:rPr lang="en-GB" sz="700" dirty="0" err="1"/>
              <a:t>Oncol</a:t>
            </a:r>
            <a:r>
              <a:rPr lang="en-GB" sz="700" dirty="0"/>
              <a:t> 2014;10(4):4–11</a:t>
            </a:r>
            <a:r>
              <a:rPr lang="en-US" sz="700" dirty="0" smtClean="0"/>
              <a:t>; 4. </a:t>
            </a:r>
            <a:r>
              <a:rPr lang="en-US" sz="700" dirty="0"/>
              <a:t>Neumann MHD, et al. </a:t>
            </a:r>
            <a:r>
              <a:rPr lang="en-US" sz="700" dirty="0" err="1"/>
              <a:t>Comput</a:t>
            </a:r>
            <a:r>
              <a:rPr lang="en-US" sz="700" dirty="0"/>
              <a:t> </a:t>
            </a:r>
            <a:r>
              <a:rPr lang="en-US" sz="700" dirty="0" err="1"/>
              <a:t>Struct</a:t>
            </a:r>
            <a:r>
              <a:rPr lang="en-US" sz="700" dirty="0"/>
              <a:t> </a:t>
            </a:r>
            <a:r>
              <a:rPr lang="en-US" sz="700" dirty="0" err="1"/>
              <a:t>Biotechnol</a:t>
            </a:r>
            <a:r>
              <a:rPr lang="en-US" sz="700" dirty="0"/>
              <a:t> J 2018;16:190–5</a:t>
            </a:r>
            <a:r>
              <a:rPr lang="en-US" sz="700" dirty="0" smtClean="0"/>
              <a:t>; 5</a:t>
            </a:r>
            <a:r>
              <a:rPr lang="en-US" sz="700" dirty="0"/>
              <a:t>. </a:t>
            </a:r>
            <a:r>
              <a:rPr lang="en-US" sz="700" dirty="0" smtClean="0"/>
              <a:t>Shim HS, et </a:t>
            </a:r>
            <a:r>
              <a:rPr lang="en-US" sz="700" dirty="0"/>
              <a:t>al. J </a:t>
            </a:r>
            <a:r>
              <a:rPr lang="en-US" sz="700" dirty="0" err="1"/>
              <a:t>Pathol</a:t>
            </a:r>
            <a:r>
              <a:rPr lang="en-US" sz="700" dirty="0"/>
              <a:t> </a:t>
            </a:r>
            <a:r>
              <a:rPr lang="en-US" sz="700" dirty="0" err="1"/>
              <a:t>Transl</a:t>
            </a:r>
            <a:r>
              <a:rPr lang="en-US" sz="700" dirty="0"/>
              <a:t> </a:t>
            </a:r>
            <a:r>
              <a:rPr lang="en-US" sz="700" dirty="0" smtClean="0"/>
              <a:t>Med 2017;51:242–54; </a:t>
            </a:r>
            <a:r>
              <a:rPr lang="en-US" sz="700" dirty="0"/>
              <a:t>6</a:t>
            </a:r>
            <a:r>
              <a:rPr lang="en-US" sz="700" dirty="0" smtClean="0"/>
              <a:t>. Kim L, </a:t>
            </a:r>
            <a:r>
              <a:rPr lang="en-US" sz="700" dirty="0" err="1" smtClean="0"/>
              <a:t>Tsao</a:t>
            </a:r>
            <a:r>
              <a:rPr lang="en-US" sz="700" dirty="0" smtClean="0"/>
              <a:t> MS. </a:t>
            </a:r>
            <a:r>
              <a:rPr lang="en-US" sz="700" dirty="0" err="1" smtClean="0"/>
              <a:t>Eur</a:t>
            </a:r>
            <a:r>
              <a:rPr lang="en-US" sz="700" dirty="0" smtClean="0"/>
              <a:t> </a:t>
            </a:r>
            <a:r>
              <a:rPr lang="en-US" sz="700" dirty="0" err="1" smtClean="0"/>
              <a:t>Respir</a:t>
            </a:r>
            <a:r>
              <a:rPr lang="en-US" sz="700" dirty="0" smtClean="0"/>
              <a:t> J 2014;44(4):1011–22; 7. </a:t>
            </a:r>
            <a:r>
              <a:rPr lang="en-US" sz="700" dirty="0" err="1" smtClean="0"/>
              <a:t>Bubendorf</a:t>
            </a:r>
            <a:r>
              <a:rPr lang="en-US" sz="700" dirty="0" smtClean="0"/>
              <a:t> L, et al. </a:t>
            </a:r>
            <a:r>
              <a:rPr lang="fr-FR" sz="700" dirty="0" err="1" smtClean="0"/>
              <a:t>Eur</a:t>
            </a:r>
            <a:r>
              <a:rPr lang="fr-FR" sz="700" dirty="0" smtClean="0"/>
              <a:t> </a:t>
            </a:r>
            <a:r>
              <a:rPr lang="fr-FR" sz="700" dirty="0" err="1" smtClean="0"/>
              <a:t>Respir</a:t>
            </a:r>
            <a:r>
              <a:rPr lang="fr-FR" sz="700" dirty="0" smtClean="0"/>
              <a:t> </a:t>
            </a:r>
            <a:r>
              <a:rPr lang="fr-FR" sz="700" dirty="0" err="1" smtClean="0"/>
              <a:t>Rev</a:t>
            </a:r>
            <a:r>
              <a:rPr lang="fr-FR" sz="700" dirty="0" smtClean="0"/>
              <a:t> 2017;26(144):170007</a:t>
            </a:r>
            <a:r>
              <a:rPr lang="en-GB" sz="700" dirty="0" smtClean="0"/>
              <a:t>; 8</a:t>
            </a:r>
            <a:r>
              <a:rPr lang="en-US" sz="700" dirty="0" smtClean="0"/>
              <a:t>. </a:t>
            </a:r>
            <a:r>
              <a:rPr lang="en-US" sz="700" dirty="0" err="1" smtClean="0"/>
              <a:t>Ahmadzada</a:t>
            </a:r>
            <a:r>
              <a:rPr lang="en-US" sz="700" dirty="0" smtClean="0"/>
              <a:t> T, et al. J </a:t>
            </a:r>
            <a:r>
              <a:rPr lang="en-US" sz="700" dirty="0" err="1" smtClean="0"/>
              <a:t>Clin</a:t>
            </a:r>
            <a:r>
              <a:rPr lang="en-US" sz="700" dirty="0" smtClean="0"/>
              <a:t> Med 2018;7(6):E153; 9. </a:t>
            </a:r>
            <a:r>
              <a:rPr lang="en-US" sz="700" dirty="0" err="1" smtClean="0"/>
              <a:t>Sholl</a:t>
            </a:r>
            <a:r>
              <a:rPr lang="en-US" sz="700" dirty="0" smtClean="0"/>
              <a:t> L. </a:t>
            </a:r>
            <a:r>
              <a:rPr lang="en-US" sz="700" dirty="0" err="1" smtClean="0"/>
              <a:t>Transl</a:t>
            </a:r>
            <a:r>
              <a:rPr lang="en-US" sz="700" dirty="0" smtClean="0"/>
              <a:t> Lung Cancer Res 2017;6:560–9; 10. </a:t>
            </a:r>
            <a:r>
              <a:rPr lang="en-US" sz="700" dirty="0" err="1" smtClean="0"/>
              <a:t>Zehir</a:t>
            </a:r>
            <a:r>
              <a:rPr lang="en-US" sz="700" dirty="0" smtClean="0"/>
              <a:t> A, et al. Nat Med 2017;23(6):703–13; 11. </a:t>
            </a:r>
            <a:r>
              <a:rPr lang="en-US" sz="700" dirty="0" err="1" smtClean="0"/>
              <a:t>Dagogo</a:t>
            </a:r>
            <a:r>
              <a:rPr lang="en-US" sz="700" dirty="0" smtClean="0"/>
              <a:t>-Jack I, et al. JCO Precis </a:t>
            </a:r>
            <a:r>
              <a:rPr lang="en-US" sz="700" dirty="0" err="1" smtClean="0"/>
              <a:t>Oncol</a:t>
            </a:r>
            <a:r>
              <a:rPr lang="en-US" sz="700" dirty="0" smtClean="0"/>
              <a:t> 2018;2018; 12. Coco S, et al. </a:t>
            </a:r>
            <a:r>
              <a:rPr lang="en-US" sz="700" dirty="0" err="1" smtClean="0"/>
              <a:t>Curr</a:t>
            </a:r>
            <a:r>
              <a:rPr lang="en-US" sz="700" dirty="0" smtClean="0"/>
              <a:t> Drug Targets 2015;16(1)</a:t>
            </a:r>
            <a:r>
              <a:rPr lang="en-US" sz="700" dirty="0" smtClean="0">
                <a:sym typeface="Wingdings" panose="05000000000000000000" pitchFamily="2" charset="2"/>
              </a:rPr>
              <a:t>:</a:t>
            </a:r>
            <a:r>
              <a:rPr lang="en-US" sz="700" dirty="0" smtClean="0"/>
              <a:t>47–59;</a:t>
            </a:r>
            <a:br>
              <a:rPr lang="en-US" sz="700" dirty="0" smtClean="0"/>
            </a:br>
            <a:r>
              <a:rPr lang="en-US" sz="700" dirty="0" smtClean="0"/>
              <a:t>13.</a:t>
            </a:r>
            <a:r>
              <a:rPr lang="fr-FR" sz="700" dirty="0" smtClean="0"/>
              <a:t> Ou SI, et al. Am Soc Clin </a:t>
            </a:r>
            <a:r>
              <a:rPr lang="fr-FR" sz="700" dirty="0" err="1" smtClean="0"/>
              <a:t>Oncol</a:t>
            </a:r>
            <a:r>
              <a:rPr lang="fr-FR" sz="700" dirty="0" smtClean="0"/>
              <a:t> </a:t>
            </a:r>
            <a:r>
              <a:rPr lang="fr-FR" sz="700" dirty="0" err="1" smtClean="0"/>
              <a:t>Educ</a:t>
            </a:r>
            <a:r>
              <a:rPr lang="fr-FR" sz="700" dirty="0" smtClean="0"/>
              <a:t> Book 2018;38:978–97. </a:t>
            </a:r>
            <a:endParaRPr lang="en-US" sz="7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8350" y="5983288"/>
            <a:ext cx="10933642" cy="401832"/>
          </a:xfrm>
        </p:spPr>
        <p:txBody>
          <a:bodyPr lIns="90000" tIns="46800" rIns="90000" bIns="46800" anchor="t"/>
          <a:lstStyle/>
          <a:p>
            <a:r>
              <a:rPr lang="en-GB" i="1" dirty="0" smtClean="0">
                <a:latin typeface="Arial (body)"/>
                <a:ea typeface="Verdana"/>
                <a:cs typeface="Verdana"/>
              </a:rPr>
              <a:t>ALK</a:t>
            </a:r>
            <a:r>
              <a:rPr lang="en-GB" dirty="0" smtClean="0">
                <a:latin typeface="Arial (body)"/>
                <a:ea typeface="Verdana"/>
                <a:cs typeface="Verdana"/>
              </a:rPr>
              <a:t>, anaplastic lymphoma kinase; </a:t>
            </a:r>
            <a:r>
              <a:rPr lang="en-GB" i="1" dirty="0" smtClean="0">
                <a:latin typeface="Arial (body)"/>
                <a:ea typeface="Verdana"/>
                <a:cs typeface="Verdana"/>
              </a:rPr>
              <a:t>EGFR</a:t>
            </a:r>
            <a:r>
              <a:rPr lang="en-GB" dirty="0" smtClean="0">
                <a:latin typeface="Arial (body)"/>
                <a:ea typeface="Verdana"/>
                <a:cs typeface="Verdana"/>
              </a:rPr>
              <a:t>, epidermal growth factor receptor; NGS, next-generation signalling; NSCLC, non-small cell lung cancer; PD-L1, programmed death-ligand 1; </a:t>
            </a:r>
            <a:r>
              <a:rPr lang="en-US" i="1" dirty="0">
                <a:latin typeface="Arial (body)"/>
              </a:rPr>
              <a:t>ROS1</a:t>
            </a:r>
            <a:r>
              <a:rPr lang="en-US" dirty="0">
                <a:latin typeface="Arial (body)"/>
              </a:rPr>
              <a:t>, </a:t>
            </a:r>
            <a:r>
              <a:rPr lang="en-GB" dirty="0"/>
              <a:t>c-</a:t>
            </a:r>
            <a:r>
              <a:rPr lang="en-GB" dirty="0" err="1"/>
              <a:t>ros</a:t>
            </a:r>
            <a:r>
              <a:rPr lang="en-GB" dirty="0"/>
              <a:t> oncogene 1</a:t>
            </a:r>
            <a:r>
              <a:rPr lang="en-GB" dirty="0" smtClean="0">
                <a:latin typeface="Arial (body)"/>
                <a:ea typeface="Verdana"/>
                <a:cs typeface="Verdana"/>
              </a:rPr>
              <a:t>.</a:t>
            </a:r>
            <a:endParaRPr lang="en-GB" dirty="0">
              <a:latin typeface="Arial (body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974ED2-B7DB-4739-B402-D887FEF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6" y="1290680"/>
            <a:ext cx="10725450" cy="4566005"/>
          </a:xfrm>
        </p:spPr>
        <p:txBody>
          <a:bodyPr/>
          <a:lstStyle/>
          <a:p>
            <a:r>
              <a:rPr lang="en-GB" sz="1800" dirty="0" smtClean="0"/>
              <a:t>Molecular testing for prognostic and predictive biomarkers has become standard practice in </a:t>
            </a:r>
            <a:br>
              <a:rPr lang="en-GB" sz="1800" dirty="0" smtClean="0"/>
            </a:br>
            <a:r>
              <a:rPr lang="en-GB" sz="1800" dirty="0" smtClean="0"/>
              <a:t>non-squamous and adenocarcinoma NSCLC, focusing on:</a:t>
            </a:r>
            <a:r>
              <a:rPr lang="en-GB" sz="1800" baseline="30000" dirty="0" smtClean="0"/>
              <a:t>1,2</a:t>
            </a:r>
          </a:p>
          <a:p>
            <a:pPr lvl="1"/>
            <a:r>
              <a:rPr lang="en-GB" i="1" dirty="0" smtClean="0"/>
              <a:t>EGFR</a:t>
            </a:r>
            <a:r>
              <a:rPr lang="en-GB" dirty="0" smtClean="0"/>
              <a:t> mutations, </a:t>
            </a:r>
            <a:r>
              <a:rPr lang="en-GB" i="1" dirty="0" smtClean="0"/>
              <a:t>BRAF</a:t>
            </a:r>
            <a:r>
              <a:rPr lang="en-GB" dirty="0" smtClean="0"/>
              <a:t> mutations, </a:t>
            </a:r>
            <a:r>
              <a:rPr lang="en-GB" i="1" dirty="0" smtClean="0"/>
              <a:t>ALK</a:t>
            </a:r>
            <a:r>
              <a:rPr lang="en-GB" dirty="0" smtClean="0"/>
              <a:t> rearrangements,</a:t>
            </a:r>
            <a:r>
              <a:rPr lang="en-GB" i="1" dirty="0" smtClean="0"/>
              <a:t> ROS1 </a:t>
            </a:r>
            <a:r>
              <a:rPr lang="en-GB" dirty="0" smtClean="0"/>
              <a:t>rearrangements</a:t>
            </a:r>
          </a:p>
          <a:p>
            <a:pPr lvl="1"/>
            <a:r>
              <a:rPr lang="en-GB" dirty="0" smtClean="0"/>
              <a:t>PD-L1 expression levels</a:t>
            </a:r>
          </a:p>
          <a:p>
            <a:r>
              <a:rPr lang="en-GB" sz="1800" dirty="0" smtClean="0"/>
              <a:t>There is a range of molecular testing methods and sampling preparation approaches; each offers advantages and disadvantages and should be selected according to the specific clinical scenario</a:t>
            </a:r>
            <a:r>
              <a:rPr lang="en-GB" sz="1800" baseline="30000" dirty="0" smtClean="0"/>
              <a:t>3–8</a:t>
            </a:r>
          </a:p>
          <a:p>
            <a:pPr lvl="1"/>
            <a:r>
              <a:rPr lang="en-GB" dirty="0" smtClean="0"/>
              <a:t>Targeted testing is generally sensitive, fast and economical, and may be preferred in routine care</a:t>
            </a:r>
            <a:r>
              <a:rPr lang="en-GB" baseline="30000" dirty="0" smtClean="0"/>
              <a:t>9–11</a:t>
            </a:r>
          </a:p>
          <a:p>
            <a:pPr lvl="1"/>
            <a:r>
              <a:rPr lang="en-GB" dirty="0" smtClean="0"/>
              <a:t>More comprehensive approaches (e.g. whole-exome NGS) can provide valuable research data and may become more common in the future as testing technologies evolve</a:t>
            </a:r>
            <a:r>
              <a:rPr lang="en-GB" baseline="30000" dirty="0" smtClean="0"/>
              <a:t>9,12</a:t>
            </a:r>
          </a:p>
          <a:p>
            <a:r>
              <a:rPr lang="en-GB" sz="1800" dirty="0" smtClean="0"/>
              <a:t>Liquid biopsy represents a less invasive method of testing that holds promise for predictive and prognostic assessment and for the longitudinal evaluation of disease and tumour evolution</a:t>
            </a:r>
            <a:r>
              <a:rPr lang="en-GB" sz="1800" baseline="30000" dirty="0" smtClean="0"/>
              <a:t>13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EGFR</a:t>
            </a:r>
            <a:r>
              <a:rPr lang="en-US" dirty="0" smtClean="0"/>
              <a:t> mutation testing, some liquid biopsy-based </a:t>
            </a:r>
            <a:r>
              <a:rPr lang="en-US" dirty="0"/>
              <a:t>methods </a:t>
            </a:r>
            <a:r>
              <a:rPr lang="en-US" dirty="0" smtClean="0"/>
              <a:t>can offer specificity </a:t>
            </a:r>
            <a:r>
              <a:rPr lang="en-US" dirty="0"/>
              <a:t>and selectivity values </a:t>
            </a:r>
            <a:r>
              <a:rPr lang="en-US" dirty="0" smtClean="0"/>
              <a:t>of approximately 70% </a:t>
            </a:r>
            <a:r>
              <a:rPr lang="en-US" dirty="0"/>
              <a:t>and </a:t>
            </a:r>
            <a:r>
              <a:rPr lang="en-US" dirty="0" smtClean="0"/>
              <a:t>95</a:t>
            </a:r>
            <a:r>
              <a:rPr lang="en-US" dirty="0"/>
              <a:t>%, </a:t>
            </a:r>
            <a:r>
              <a:rPr lang="en-US" dirty="0" smtClean="0"/>
              <a:t>respectively</a:t>
            </a:r>
            <a:r>
              <a:rPr lang="en-US" baseline="30000" dirty="0" smtClean="0"/>
              <a:t>4,13</a:t>
            </a:r>
          </a:p>
          <a:p>
            <a:pPr lvl="1"/>
            <a:r>
              <a:rPr lang="en-GB" dirty="0" smtClean="0"/>
              <a:t>Solid biopsy-based </a:t>
            </a:r>
            <a:r>
              <a:rPr lang="en-GB" i="1" dirty="0" smtClean="0"/>
              <a:t>EGFR</a:t>
            </a:r>
            <a:r>
              <a:rPr lang="en-GB" dirty="0" smtClean="0"/>
              <a:t> mutation testing remains the gold standard at diagnosis,</a:t>
            </a:r>
            <a:r>
              <a:rPr lang="en-GB" baseline="30000" dirty="0" smtClean="0"/>
              <a:t>1 </a:t>
            </a:r>
            <a:r>
              <a:rPr lang="en-US" dirty="0" smtClean="0"/>
              <a:t>but reliable liquid biopsy could </a:t>
            </a:r>
            <a:r>
              <a:rPr lang="en-US" dirty="0"/>
              <a:t>be used for repeat testing upon </a:t>
            </a:r>
            <a:r>
              <a:rPr lang="en-US" dirty="0" smtClean="0"/>
              <a:t>progression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7086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Molecular targets in NSCLC 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72444" y="5926668"/>
            <a:ext cx="10080978" cy="88626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*Not all drugs within the stated class are necessarily approved for use; summary of product characteristics should be consulted regarding drug-specific approvals and indications.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i="1" dirty="0" smtClean="0">
                <a:latin typeface="Arial (body)"/>
              </a:rPr>
              <a:t>ALK</a:t>
            </a:r>
            <a:r>
              <a:rPr lang="en-US" dirty="0">
                <a:latin typeface="Arial (body)"/>
              </a:rPr>
              <a:t>, anaplastic lymphoma kinase; </a:t>
            </a:r>
            <a:r>
              <a:rPr lang="en-US" i="1" dirty="0">
                <a:latin typeface="Arial (body)"/>
              </a:rPr>
              <a:t>EGFR</a:t>
            </a:r>
            <a:r>
              <a:rPr lang="en-US" dirty="0">
                <a:latin typeface="Arial (body)"/>
              </a:rPr>
              <a:t>, epidermal growth factor receptor; </a:t>
            </a:r>
            <a:r>
              <a:rPr lang="en-US" dirty="0" smtClean="0">
                <a:latin typeface="Arial (body)"/>
              </a:rPr>
              <a:t> ESMO, European Society for Medical Oncology;</a:t>
            </a:r>
            <a:r>
              <a:rPr lang="en-US" i="1" dirty="0" smtClean="0">
                <a:latin typeface="Arial (body)"/>
              </a:rPr>
              <a:t>HER2</a:t>
            </a:r>
            <a:r>
              <a:rPr lang="en-US" dirty="0">
                <a:latin typeface="Arial (body)"/>
              </a:rPr>
              <a:t>, human epidermal growth factor receptor 2</a:t>
            </a:r>
            <a:r>
              <a:rPr lang="en-US" dirty="0" smtClean="0">
                <a:latin typeface="Arial (body)"/>
              </a:rPr>
              <a:t>;  ICI, immune checkpoint inhibitor; NSCLC, </a:t>
            </a:r>
            <a:r>
              <a:rPr lang="en-US" dirty="0"/>
              <a:t>non-small cell lung </a:t>
            </a:r>
            <a:r>
              <a:rPr lang="en-US" dirty="0" smtClean="0"/>
              <a:t>cancer;</a:t>
            </a:r>
            <a:r>
              <a:rPr lang="en-US" dirty="0" smtClean="0">
                <a:latin typeface="Arial (body)"/>
              </a:rPr>
              <a:t> </a:t>
            </a:r>
            <a:r>
              <a:rPr lang="en-US" i="1" dirty="0" smtClean="0">
                <a:latin typeface="Arial (body)"/>
              </a:rPr>
              <a:t>ROS1</a:t>
            </a:r>
            <a:r>
              <a:rPr lang="en-US" dirty="0" smtClean="0">
                <a:latin typeface="Arial (body)"/>
              </a:rPr>
              <a:t>, </a:t>
            </a:r>
            <a:r>
              <a:rPr lang="en-GB" dirty="0"/>
              <a:t>c-</a:t>
            </a:r>
            <a:r>
              <a:rPr lang="en-GB" dirty="0" err="1"/>
              <a:t>ros</a:t>
            </a:r>
            <a:r>
              <a:rPr lang="en-GB" dirty="0"/>
              <a:t> oncogene </a:t>
            </a:r>
            <a:r>
              <a:rPr lang="en-GB" dirty="0" smtClean="0"/>
              <a:t>1;</a:t>
            </a:r>
            <a:r>
              <a:rPr lang="en-US" dirty="0" smtClean="0">
                <a:latin typeface="Arial (body)"/>
              </a:rPr>
              <a:t> TKI</a:t>
            </a:r>
            <a:r>
              <a:rPr lang="en-US" dirty="0">
                <a:latin typeface="Arial (body)"/>
              </a:rPr>
              <a:t>, tyrosine kinase inhibitor; </a:t>
            </a:r>
            <a:r>
              <a:rPr lang="en-US" dirty="0" smtClean="0">
                <a:latin typeface="Arial (body)"/>
              </a:rPr>
              <a:t>PD-1</a:t>
            </a:r>
            <a:r>
              <a:rPr lang="en-US" dirty="0">
                <a:latin typeface="Arial (body)"/>
              </a:rPr>
              <a:t>, programmed </a:t>
            </a:r>
            <a:r>
              <a:rPr lang="en-US" dirty="0" smtClean="0">
                <a:latin typeface="Arial (body)"/>
              </a:rPr>
              <a:t>death-1; </a:t>
            </a:r>
            <a:r>
              <a:rPr lang="en-US" dirty="0">
                <a:latin typeface="Arial (body)"/>
              </a:rPr>
              <a:t>PD-L1, programmed death-ligand </a:t>
            </a:r>
            <a:r>
              <a:rPr lang="en-US" dirty="0" smtClean="0">
                <a:latin typeface="Arial (body)"/>
              </a:rPr>
              <a:t>1.</a:t>
            </a:r>
          </a:p>
          <a:p>
            <a:pPr>
              <a:spcBef>
                <a:spcPts val="300"/>
              </a:spcBef>
            </a:pPr>
            <a:r>
              <a:rPr lang="en-US" dirty="0"/>
              <a:t>1. </a:t>
            </a:r>
            <a:r>
              <a:rPr lang="en-US" dirty="0" err="1"/>
              <a:t>Planchard</a:t>
            </a:r>
            <a:r>
              <a:rPr lang="en-US" dirty="0"/>
              <a:t> D, et al. Ann </a:t>
            </a:r>
            <a:r>
              <a:rPr lang="en-US" dirty="0" err="1"/>
              <a:t>Oncol</a:t>
            </a:r>
            <a:r>
              <a:rPr lang="en-US" dirty="0"/>
              <a:t> 2018;29(Suppl. 4):iv192–iv237 [Published online 3 October 2018; updated 26 January 2019]; 2. </a:t>
            </a:r>
            <a:r>
              <a:rPr lang="en-US" dirty="0" err="1"/>
              <a:t>Ahmadzada</a:t>
            </a:r>
            <a:r>
              <a:rPr lang="en-US" dirty="0"/>
              <a:t> T, et al. J </a:t>
            </a:r>
            <a:r>
              <a:rPr lang="en-US" dirty="0" err="1"/>
              <a:t>Clin</a:t>
            </a:r>
            <a:r>
              <a:rPr lang="en-US" dirty="0"/>
              <a:t> Med 2018;7:E153;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dirty="0"/>
              <a:t>. Shim HS, et al. J </a:t>
            </a:r>
            <a:r>
              <a:rPr lang="en-US" dirty="0" err="1"/>
              <a:t>Pathol</a:t>
            </a:r>
            <a:r>
              <a:rPr lang="en-US" dirty="0"/>
              <a:t> </a:t>
            </a:r>
            <a:r>
              <a:rPr lang="en-US" dirty="0" err="1"/>
              <a:t>Transl</a:t>
            </a:r>
            <a:r>
              <a:rPr lang="en-US" dirty="0"/>
              <a:t> Med </a:t>
            </a:r>
            <a:r>
              <a:rPr lang="en-US" dirty="0" smtClean="0"/>
              <a:t>2017;51:242–54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5FFF47B-EBB2-1841-9A37-5800F0C0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7" y="1290681"/>
            <a:ext cx="10327920" cy="94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Molecular testing for targetable oncogenic alterations has become standard practice in NSCLC</a:t>
            </a:r>
            <a:r>
              <a:rPr lang="en-US" baseline="30000" dirty="0" smtClean="0"/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Several molecular drivers for oncogene addiction have been identified as therapeutic targets and predictive biomarkers (they are generally mutually exclusive):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31677"/>
              </p:ext>
            </p:extLst>
          </p:nvPr>
        </p:nvGraphicFramePr>
        <p:xfrm>
          <a:off x="1075765" y="2202091"/>
          <a:ext cx="10062134" cy="37677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3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4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0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3939"/>
              </a:tblGrid>
              <a:tr h="3446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Biomarker</a:t>
                      </a:r>
                      <a:endParaRPr lang="en-GB" sz="10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Alteration of Interest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Approximate frequency in NSCLC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j-lt"/>
                        </a:rPr>
                        <a:t>ESMO</a:t>
                      </a:r>
                      <a:r>
                        <a:rPr lang="en-US" sz="1000" baseline="0" dirty="0" smtClean="0">
                          <a:latin typeface="+mj-lt"/>
                        </a:rPr>
                        <a:t> NSCLC targeted therapy recommendations</a:t>
                      </a:r>
                      <a:r>
                        <a:rPr lang="en-US" sz="1000" baseline="30000" dirty="0" smtClean="0">
                          <a:latin typeface="+mj-lt"/>
                        </a:rPr>
                        <a:t>1</a:t>
                      </a:r>
                      <a:r>
                        <a:rPr lang="en-US" sz="1000" baseline="0" dirty="0" smtClean="0">
                          <a:latin typeface="+mj-lt"/>
                        </a:rPr>
                        <a:t>*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079">
                <a:tc gridSpan="4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Oncogenic driver</a:t>
                      </a:r>
                      <a:endParaRPr lang="en-GB" sz="10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92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EGFR</a:t>
                      </a:r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Exon 19 deletion; L858R point mutation in exon 21</a:t>
                      </a:r>
                    </a:p>
                    <a:p>
                      <a:pPr marL="0" marR="0" indent="0" algn="l" defTabSz="121871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L861Q point mutation in exon 21; G719X in exon 18; other rarer activating mutations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15% in Western populations</a:t>
                      </a:r>
                      <a:r>
                        <a:rPr lang="en-GB" sz="1000" baseline="300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35</a:t>
                      </a:r>
                      <a:r>
                        <a:rPr lang="en-GB" sz="1000" noProof="0" dirty="0" smtClean="0">
                          <a:latin typeface="+mj-lt"/>
                        </a:rPr>
                        <a:t>–</a:t>
                      </a: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50% in Asian populations</a:t>
                      </a:r>
                      <a:r>
                        <a:rPr lang="en-GB" sz="1000" kern="1200" baseline="30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baseline="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EGFR TKIs</a:t>
                      </a:r>
                      <a:endParaRPr lang="en-GB" sz="1000" baseline="300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079">
                <a:tc vMerge="1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L="44586" marR="4458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T790M mutation in exon 20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60% following progression on </a:t>
                      </a:r>
                      <a:r>
                        <a:rPr lang="en-GB" sz="1000" i="0" noProof="0" dirty="0" smtClean="0">
                          <a:latin typeface="+mj-lt"/>
                        </a:rPr>
                        <a:t>EGFR</a:t>
                      </a:r>
                      <a:r>
                        <a:rPr lang="en-GB" sz="1000" noProof="0" dirty="0" smtClean="0">
                          <a:latin typeface="+mj-lt"/>
                        </a:rPr>
                        <a:t> TKI</a:t>
                      </a:r>
                      <a:r>
                        <a:rPr lang="en-GB" sz="1000" kern="1200" baseline="30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noProof="0" dirty="0" smtClean="0">
                          <a:latin typeface="+mj-lt"/>
                        </a:rPr>
                        <a:t> 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latin typeface="+mj-lt"/>
                        </a:rPr>
                        <a:t>3</a:t>
                      </a:r>
                      <a:r>
                        <a:rPr lang="en-GB" sz="1000" baseline="30000" noProof="0" dirty="0" smtClean="0">
                          <a:latin typeface="+mj-lt"/>
                        </a:rPr>
                        <a:t>rd</a:t>
                      </a:r>
                      <a:r>
                        <a:rPr lang="en-GB" sz="1000" baseline="0" noProof="0" dirty="0" smtClean="0">
                          <a:latin typeface="+mj-lt"/>
                        </a:rPr>
                        <a:t> generation TKIs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0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ALK</a:t>
                      </a:r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ALK </a:t>
                      </a:r>
                      <a:r>
                        <a:rPr lang="en-GB" sz="1000" noProof="0" dirty="0" smtClean="0">
                          <a:latin typeface="+mj-lt"/>
                        </a:rPr>
                        <a:t>rearrangement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3–7%</a:t>
                      </a:r>
                      <a:r>
                        <a:rPr lang="en-GB" sz="1000" kern="1200" baseline="30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ALK inhibitors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0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ROS1</a:t>
                      </a:r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ROS1</a:t>
                      </a:r>
                      <a:r>
                        <a:rPr lang="en-GB" sz="1000" noProof="0" dirty="0" smtClean="0">
                          <a:latin typeface="+mj-lt"/>
                        </a:rPr>
                        <a:t> rearrangement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1–2%</a:t>
                      </a:r>
                      <a:r>
                        <a:rPr lang="en-GB" sz="1000" kern="1200" baseline="30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latin typeface="+mj-lt"/>
                        </a:rPr>
                        <a:t>ALK/MET inhibitor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0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BRAF</a:t>
                      </a:r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V600E mutation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1–3%</a:t>
                      </a:r>
                      <a:r>
                        <a:rPr lang="en-GB" sz="1000" kern="1200" baseline="30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dirty="0" smtClean="0">
                          <a:latin typeface="+mj-lt"/>
                        </a:rPr>
                        <a:t>BRAF/MEK inhibitors</a:t>
                      </a:r>
                      <a:endParaRPr lang="en-GB" sz="100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629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HER2</a:t>
                      </a:r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p.A775 G776insYVMA in exon 20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1–2% in adenocarcinomas</a:t>
                      </a:r>
                      <a:r>
                        <a:rPr lang="en-GB" sz="1000" kern="1200" baseline="300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1218712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Insufficient data available to support the targeting of HER2 dysregulation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629">
                <a:tc vMerge="1">
                  <a:txBody>
                    <a:bodyPr/>
                    <a:lstStyle/>
                    <a:p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71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Gene amplification 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1–2% in adenocarcinomas</a:t>
                      </a:r>
                      <a:r>
                        <a:rPr lang="en-GB" sz="1000" kern="1200" baseline="300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noProof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1218712" rtl="0" eaLnBrk="1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</a:tr>
              <a:tr h="212079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 smtClean="0">
                          <a:latin typeface="+mj-lt"/>
                        </a:rPr>
                        <a:t>MET</a:t>
                      </a:r>
                      <a:endParaRPr lang="en-GB" sz="1000" i="1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Splice site mutations around or in exon 14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3–4% in adenocarcinomas</a:t>
                      </a:r>
                      <a:r>
                        <a:rPr lang="en-GB" sz="1000" kern="1200" baseline="300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GB" sz="1000" baseline="30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MET-directed TKIs undergoing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development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latin typeface="+mj-lt"/>
                        </a:rPr>
                        <a:t>Gene amplification 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07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latin typeface="+mj-lt"/>
                        </a:rPr>
                        <a:t>2–4% in adenocarcinomas</a:t>
                      </a:r>
                      <a:r>
                        <a:rPr lang="en-GB" sz="1000" baseline="30000" noProof="0" dirty="0" smtClean="0">
                          <a:latin typeface="+mj-lt"/>
                        </a:rPr>
                        <a:t>3</a:t>
                      </a:r>
                      <a:endParaRPr lang="en-GB" sz="1000" baseline="30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000" dirty="0">
                        <a:latin typeface="+mj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079">
                <a:tc gridSpan="4">
                  <a:txBody>
                    <a:bodyPr/>
                    <a:lstStyle/>
                    <a:p>
                      <a:pPr marL="0" algn="l" defTabSz="1218712" rtl="0" eaLnBrk="1" latinLnBrk="0" hangingPunct="1">
                        <a:lnSpc>
                          <a:spcPct val="90000"/>
                        </a:lnSpc>
                      </a:pPr>
                      <a:r>
                        <a:rPr lang="en-GB" sz="10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Protein</a:t>
                      </a:r>
                      <a:endParaRPr lang="en-GB" sz="10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46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0" noProof="0" dirty="0" smtClean="0">
                          <a:latin typeface="+mj-lt"/>
                        </a:rPr>
                        <a:t>PD-L1</a:t>
                      </a:r>
                      <a:endParaRPr lang="en-GB" sz="1000" i="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High protein expression </a:t>
                      </a:r>
                      <a:endParaRPr lang="en-GB" sz="100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noProof="0" dirty="0" smtClean="0">
                          <a:latin typeface="+mj-lt"/>
                        </a:rPr>
                        <a:t>30%</a:t>
                      </a:r>
                      <a:r>
                        <a:rPr lang="en-GB" sz="1000" baseline="0" noProof="0" dirty="0" smtClean="0">
                          <a:latin typeface="+mj-lt"/>
                        </a:rPr>
                        <a:t> of advanced stage NSCLC have high PD-L1 expression (tumour proportion score of &gt;50%)</a:t>
                      </a:r>
                      <a:r>
                        <a:rPr lang="en-GB" sz="1000" kern="1200" baseline="300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GB" sz="1000" baseline="0" noProof="0" dirty="0">
                        <a:latin typeface="+mj-lt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Anti-PD-1 / anti-PD-L1 ICIs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F4E01066-0499-964B-B380-C0730DA956B4}"/>
              </a:ext>
            </a:extLst>
          </p:cNvPr>
          <p:cNvSpPr txBox="1">
            <a:spLocks/>
          </p:cNvSpPr>
          <p:nvPr/>
        </p:nvSpPr>
        <p:spPr>
          <a:xfrm>
            <a:off x="299370" y="280594"/>
            <a:ext cx="10640772" cy="2303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defRPr sz="1100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spcBef>
                <a:spcPts val="100"/>
              </a:spcBef>
            </a:pPr>
            <a:endParaRPr lang="en-US" sz="900" baseline="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2758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B1A301F0-EA03-4A5F-81B6-1EAB7256CD4F}"/>
              </a:ext>
            </a:extLst>
          </p:cNvPr>
          <p:cNvSpPr txBox="1">
            <a:spLocks/>
          </p:cNvSpPr>
          <p:nvPr/>
        </p:nvSpPr>
        <p:spPr>
          <a:xfrm>
            <a:off x="669637" y="6375918"/>
            <a:ext cx="10009094" cy="1908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712">
              <a:spcBef>
                <a:spcPts val="100"/>
              </a:spcBef>
              <a:buClr>
                <a:schemeClr val="accent4"/>
              </a:buClr>
            </a:pPr>
            <a:r>
              <a:rPr lang="en-US" sz="900" i="1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>
                <a:solidFill>
                  <a:schemeClr val="tx2"/>
                </a:solidFill>
                <a:latin typeface="Arial (body)"/>
              </a:rPr>
              <a:t>epidermal growth factor receptor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; NSCLC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non-small cell lung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  <a:cs typeface="Arial" pitchFamily="34" charset="0"/>
              </a:rPr>
              <a:t>cancer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Why do we need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What are the available methods for molecular testing?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Targeted vs comprehensive testing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Solid vs liquid biopsy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What </a:t>
            </a:r>
            <a:r>
              <a:rPr lang="en-GB" sz="2000" dirty="0">
                <a:solidFill>
                  <a:schemeClr val="tx2"/>
                </a:solidFill>
              </a:rPr>
              <a:t>are the guidelines for molecular testing?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Special focus: EGFR mutation testing through liquid biopsy in NSCLC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49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5FFF47B-EBB2-1841-9A37-5800F0C0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6" y="1029410"/>
            <a:ext cx="10627213" cy="4566005"/>
          </a:xfrm>
        </p:spPr>
        <p:txBody>
          <a:bodyPr/>
          <a:lstStyle/>
          <a:p>
            <a:r>
              <a:rPr lang="en-US" dirty="0" smtClean="0"/>
              <a:t>There is a range of molecular testing methods available, each with respective advantages and disadvantages: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060C1C7-9D43-4655-8C50-A3532EBBD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1899"/>
              </p:ext>
            </p:extLst>
          </p:nvPr>
        </p:nvGraphicFramePr>
        <p:xfrm>
          <a:off x="778341" y="1277239"/>
          <a:ext cx="1088426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3686">
                  <a:extLst>
                    <a:ext uri="{9D8B030D-6E8A-4147-A177-3AD203B41FA5}">
                      <a16:colId xmlns="" xmlns:a16="http://schemas.microsoft.com/office/drawing/2014/main" val="240623029"/>
                    </a:ext>
                  </a:extLst>
                </a:gridCol>
                <a:gridCol w="1176775">
                  <a:extLst>
                    <a:ext uri="{9D8B030D-6E8A-4147-A177-3AD203B41FA5}">
                      <a16:colId xmlns="" xmlns:a16="http://schemas.microsoft.com/office/drawing/2014/main" val="1306865076"/>
                    </a:ext>
                  </a:extLst>
                </a:gridCol>
                <a:gridCol w="1405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0065">
                  <a:extLst>
                    <a:ext uri="{9D8B030D-6E8A-4147-A177-3AD203B41FA5}">
                      <a16:colId xmlns="" xmlns:a16="http://schemas.microsoft.com/office/drawing/2014/main" val="2081819245"/>
                    </a:ext>
                  </a:extLst>
                </a:gridCol>
                <a:gridCol w="2696520">
                  <a:extLst>
                    <a:ext uri="{9D8B030D-6E8A-4147-A177-3AD203B41FA5}">
                      <a16:colId xmlns="" xmlns:a16="http://schemas.microsoft.com/office/drawing/2014/main" val="1549466722"/>
                    </a:ext>
                  </a:extLst>
                </a:gridCol>
                <a:gridCol w="2643299">
                  <a:extLst>
                    <a:ext uri="{9D8B030D-6E8A-4147-A177-3AD203B41FA5}">
                      <a16:colId xmlns="" xmlns:a16="http://schemas.microsoft.com/office/drawing/2014/main" val="282809176"/>
                    </a:ext>
                  </a:extLst>
                </a:gridCol>
              </a:tblGrid>
              <a:tr h="3791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Approach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Method | Examples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Abnormalities detected in NSCLC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Turnaround</a:t>
                      </a:r>
                      <a:r>
                        <a:rPr lang="en-US" sz="1000" baseline="0" dirty="0" smtClean="0"/>
                        <a:t>*</a:t>
                      </a:r>
                      <a:endParaRPr lang="en-US" sz="1000" baseline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Advantages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Disadvantages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6794384"/>
                  </a:ext>
                </a:extLst>
              </a:tr>
              <a:tr h="81666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/>
                        <a:t>Molecular pathology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/>
                        <a:t>Immunohistochemistry</a:t>
                      </a:r>
                      <a:r>
                        <a:rPr lang="en-US" sz="1000" b="1" baseline="30000" dirty="0" smtClean="0"/>
                        <a:t>1–4 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/>
                        <a:t>PD-L1</a:t>
                      </a:r>
                      <a:r>
                        <a:rPr lang="en-US" sz="1000" i="1" dirty="0"/>
                        <a:t>, </a:t>
                      </a:r>
                      <a:r>
                        <a:rPr lang="en-US" sz="1000" i="1" dirty="0" smtClean="0"/>
                        <a:t>ALK</a:t>
                      </a:r>
                      <a:r>
                        <a:rPr lang="en-US" sz="1000" i="1" dirty="0"/>
                        <a:t>, ROS1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2</a:t>
                      </a:r>
                      <a:r>
                        <a:rPr lang="en-US" sz="1000" dirty="0" smtClean="0">
                          <a:latin typeface="Verdana"/>
                          <a:ea typeface="Verdana"/>
                          <a:cs typeface="Verdana"/>
                        </a:rPr>
                        <a:t>−</a:t>
                      </a:r>
                      <a:r>
                        <a:rPr lang="en-US" sz="1000" dirty="0" smtClean="0"/>
                        <a:t>3 </a:t>
                      </a:r>
                      <a:r>
                        <a:rPr lang="en-US" sz="1000" dirty="0"/>
                        <a:t>days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Can detect alterations in protein expression and localisation, point mutation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Rapid</a:t>
                      </a:r>
                      <a:r>
                        <a:rPr lang="en-US" sz="1000" baseline="0" dirty="0"/>
                        <a:t> diagnosis, sensitive, specific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+mn-lt"/>
                        </a:rPr>
                        <a:t>Heterogeneity of staining</a:t>
                      </a:r>
                      <a:r>
                        <a:rPr lang="en-US" sz="1000" baseline="0" dirty="0">
                          <a:latin typeface="+mn-lt"/>
                        </a:rPr>
                        <a:t> </a:t>
                      </a:r>
                      <a:r>
                        <a:rPr lang="en-US" sz="1000" baseline="0" dirty="0" smtClean="0">
                          <a:latin typeface="+mn-lt"/>
                        </a:rPr>
                        <a:t/>
                      </a:r>
                      <a:br>
                        <a:rPr lang="en-US" sz="1000" baseline="0" dirty="0" smtClean="0">
                          <a:latin typeface="+mn-lt"/>
                        </a:rPr>
                      </a:br>
                      <a:r>
                        <a:rPr lang="en-US" sz="1000" baseline="0" dirty="0" smtClean="0">
                          <a:latin typeface="+mn-lt"/>
                        </a:rPr>
                        <a:t>(</a:t>
                      </a:r>
                      <a:r>
                        <a:rPr lang="en-US" sz="1000" baseline="0" dirty="0" smtClean="0">
                          <a:latin typeface="+mn-lt"/>
                          <a:cs typeface="Arial" panose="020B0604020202020204" pitchFamily="34" charset="0"/>
                        </a:rPr>
                        <a:t>approximately 30</a:t>
                      </a:r>
                      <a:r>
                        <a:rPr lang="en-US" sz="1000" baseline="0" dirty="0">
                          <a:latin typeface="+mn-lt"/>
                          <a:cs typeface="Arial" panose="020B0604020202020204" pitchFamily="34" charset="0"/>
                        </a:rPr>
                        <a:t>% of positive slides)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Need sufficient tumour tissue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+mn-lt"/>
                          <a:cs typeface="Arial" panose="020B0604020202020204" pitchFamily="34" charset="0"/>
                        </a:rPr>
                        <a:t>Sampling variation may affect results </a:t>
                      </a:r>
                      <a:r>
                        <a:rPr lang="en-US" sz="1000" baseline="0" dirty="0" smtClean="0"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aseline="0" dirty="0" smtClean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aseline="0" dirty="0">
                          <a:latin typeface="+mn-lt"/>
                          <a:cs typeface="Arial" panose="020B0604020202020204" pitchFamily="34" charset="0"/>
                        </a:rPr>
                        <a:t>such as in </a:t>
                      </a:r>
                      <a:r>
                        <a:rPr lang="en-US" sz="1000" i="0" baseline="0" dirty="0">
                          <a:latin typeface="+mn-lt"/>
                          <a:cs typeface="Arial" panose="020B0604020202020204" pitchFamily="34" charset="0"/>
                        </a:rPr>
                        <a:t>PD-L1</a:t>
                      </a:r>
                      <a:r>
                        <a:rPr lang="en-US" sz="1000" i="1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>
                          <a:latin typeface="+mn-lt"/>
                          <a:cs typeface="Arial" panose="020B0604020202020204" pitchFamily="34" charset="0"/>
                        </a:rPr>
                        <a:t>testing)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82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/>
                        <a:t>FISH</a:t>
                      </a:r>
                      <a:r>
                        <a:rPr lang="en-US" sz="1000" b="1" baseline="30000" dirty="0" smtClean="0"/>
                        <a:t>2,3,5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/>
                        <a:t>ALK, ROS1, RET</a:t>
                      </a:r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2</a:t>
                      </a:r>
                      <a:r>
                        <a:rPr lang="en-US" sz="1000" dirty="0" smtClean="0">
                          <a:latin typeface="Verdana"/>
                          <a:ea typeface="Verdana"/>
                          <a:cs typeface="Verdana"/>
                        </a:rPr>
                        <a:t>−</a:t>
                      </a:r>
                      <a:r>
                        <a:rPr lang="en-US" sz="1000" dirty="0" smtClean="0"/>
                        <a:t>3 days</a:t>
                      </a:r>
                      <a:endParaRPr lang="en-US" sz="100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detect gene rearrangement, chromosomal inversion or translocation, fusions with variant partners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Easily applicable to FFPE samples</a:t>
                      </a:r>
                      <a:endParaRPr lang="en-US" sz="100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Unable to detect point mutations, </a:t>
                      </a:r>
                      <a:r>
                        <a:rPr lang="en-US" sz="1000" dirty="0" smtClean="0"/>
                        <a:t>insertions/deletions</a:t>
                      </a:r>
                      <a:endParaRPr lang="en-US" sz="1000" dirty="0"/>
                    </a:p>
                  </a:txBody>
                  <a:tcPr anchor="ctr">
                    <a:solidFill>
                      <a:srgbClr val="FE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8756380"/>
                  </a:ext>
                </a:extLst>
              </a:tr>
              <a:tr h="816660">
                <a:tc row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/>
                        <a:t>Sequencing</a:t>
                      </a:r>
                      <a:endParaRPr lang="en-US" sz="1000" b="1" baseline="30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Sanger sequencing, </a:t>
                      </a:r>
                      <a:r>
                        <a:rPr lang="en-US" sz="1000" b="1" dirty="0" smtClean="0"/>
                        <a:t>Pyrosequencing</a:t>
                      </a:r>
                      <a:r>
                        <a:rPr lang="en-US" sz="1000" b="1" baseline="30000" dirty="0" smtClean="0"/>
                        <a:t>1,4,6</a:t>
                      </a:r>
                      <a:r>
                        <a:rPr lang="en-US" sz="1000" b="1" dirty="0" smtClean="0"/>
                        <a:t> 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All genomic abnormalities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1</a:t>
                      </a:r>
                      <a:r>
                        <a:rPr lang="en-US" sz="1000" dirty="0" smtClean="0">
                          <a:latin typeface="Verdana"/>
                          <a:ea typeface="Verdana"/>
                          <a:cs typeface="Verdana"/>
                        </a:rPr>
                        <a:t>−</a:t>
                      </a:r>
                      <a:r>
                        <a:rPr lang="en-US" sz="1000" dirty="0" smtClean="0"/>
                        <a:t>3 </a:t>
                      </a:r>
                      <a:r>
                        <a:rPr lang="en-US" sz="1000" dirty="0"/>
                        <a:t>days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Relatively rapid, easy to use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May be used to discover novel mutations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Often slower, less </a:t>
                      </a:r>
                      <a:r>
                        <a:rPr lang="en-US" sz="1000" dirty="0" smtClean="0"/>
                        <a:t>sensitive </a:t>
                      </a:r>
                      <a:r>
                        <a:rPr lang="en-US" sz="1000" dirty="0"/>
                        <a:t>and more </a:t>
                      </a:r>
                      <a:r>
                        <a:rPr lang="en-US" sz="1000" dirty="0" smtClean="0"/>
                        <a:t>labour-intensive </a:t>
                      </a:r>
                      <a:r>
                        <a:rPr lang="en-US" sz="1000" dirty="0"/>
                        <a:t>than allele-specific testing methods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Lower throughput, not practical for wide or deep coverage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4453473"/>
                  </a:ext>
                </a:extLst>
              </a:tr>
              <a:tr h="2187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/>
                        <a:t>Allele-specific </a:t>
                      </a:r>
                      <a:r>
                        <a:rPr lang="en-US" sz="1000" b="1" dirty="0" smtClean="0"/>
                        <a:t>testing</a:t>
                      </a:r>
                      <a:r>
                        <a:rPr lang="en-US" sz="1000" b="1" baseline="30000" dirty="0" smtClean="0"/>
                        <a:t>4,7,8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/>
                        <a:t>ARMS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Previously identified mutations </a:t>
                      </a:r>
                      <a:r>
                        <a:rPr lang="en-US" sz="1000" dirty="0" smtClean="0"/>
                        <a:t>in </a:t>
                      </a:r>
                      <a:r>
                        <a:rPr lang="en-US" sz="1000" i="1" dirty="0" smtClean="0"/>
                        <a:t>EGFR</a:t>
                      </a:r>
                      <a:r>
                        <a:rPr lang="en-US" sz="1000" i="1" dirty="0"/>
                        <a:t>, BRAF, MET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smtClean="0"/>
                        <a:t>etc.</a:t>
                      </a:r>
                      <a:endParaRPr lang="en-US" sz="1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1–3 </a:t>
                      </a:r>
                      <a:r>
                        <a:rPr lang="en-US" sz="1000" dirty="0"/>
                        <a:t>days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High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sensitivity </a:t>
                      </a:r>
                      <a:r>
                        <a:rPr lang="en-US" sz="1000" baseline="0" dirty="0"/>
                        <a:t>and specificity 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Rapid, easy to use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Can only</a:t>
                      </a:r>
                      <a:r>
                        <a:rPr lang="en-US" sz="1000" baseline="0" dirty="0"/>
                        <a:t> detect prespecified mutations</a:t>
                      </a:r>
                      <a:endParaRPr lang="en-US" sz="1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7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ddPCR</a:t>
                      </a:r>
                      <a:endParaRPr lang="en-GB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7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BEAMing</a:t>
                      </a:r>
                      <a:endParaRPr lang="en-GB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74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/>
                        <a:t>NGS</a:t>
                      </a:r>
                      <a:r>
                        <a:rPr lang="en-US" sz="1000" b="1" baseline="30000" smtClean="0"/>
                        <a:t>1,4,6</a:t>
                      </a:r>
                      <a:endParaRPr lang="en-US" sz="1000" b="1" baseline="30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Targeted </a:t>
                      </a:r>
                      <a:r>
                        <a:rPr lang="en-US" sz="900" b="1" dirty="0" smtClean="0"/>
                        <a:t>NGS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All genomic abnormalities, tumour mutation burden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≥</a:t>
                      </a:r>
                      <a:r>
                        <a:rPr lang="en-US" sz="1000" baseline="0" dirty="0"/>
                        <a:t>1 week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Can detect multiple targets</a:t>
                      </a:r>
                      <a:r>
                        <a:rPr lang="en-US" sz="1000" baseline="0" dirty="0"/>
                        <a:t> and alteration types simultaneously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Ideal method to discover novel mutations 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Expensive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takes time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Lower sensitivity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may be improved by increased depth)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Nee</a:t>
                      </a:r>
                      <a:r>
                        <a:rPr lang="en-US" sz="1000" baseline="0" dirty="0"/>
                        <a:t>d for extensive expertise and infrastructure </a:t>
                      </a:r>
                    </a:p>
                    <a:p>
                      <a:pPr marL="111125" indent="-1111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High call error</a:t>
                      </a:r>
                      <a:endParaRPr lang="en-US" sz="1000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Whole-exome sequencing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06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Whole-genome sequencing</a:t>
                      </a:r>
                    </a:p>
                  </a:txBody>
                  <a:tcPr anchor="ctr">
                    <a:solidFill>
                      <a:srgbClr val="FDE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Molecular testing methods</a:t>
            </a:r>
            <a:endParaRPr lang="en-GB" noProof="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="" xmlns:a16="http://schemas.microsoft.com/office/drawing/2014/main" id="{CDB01950-1C7E-C542-B873-8B78C9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350" y="6359525"/>
            <a:ext cx="10650499" cy="535291"/>
          </a:xfrm>
        </p:spPr>
        <p:txBody>
          <a:bodyPr lIns="90000" tIns="46800" rIns="90000" bIns="46800" anchor="t"/>
          <a:lstStyle/>
          <a:p>
            <a:r>
              <a:rPr lang="en-GB" dirty="0" smtClean="0"/>
              <a:t>1. </a:t>
            </a:r>
            <a:r>
              <a:rPr lang="en-GB" dirty="0" err="1" smtClean="0"/>
              <a:t>Sholl</a:t>
            </a:r>
            <a:r>
              <a:rPr lang="en-GB" dirty="0" smtClean="0"/>
              <a:t> L. </a:t>
            </a:r>
            <a:r>
              <a:rPr lang="en-GB" dirty="0" err="1" smtClean="0"/>
              <a:t>Transl</a:t>
            </a:r>
            <a:r>
              <a:rPr lang="en-GB" dirty="0" smtClean="0"/>
              <a:t> Lung Cancer Res 2017;6(5):560–9; 2. Naidoo J, </a:t>
            </a:r>
            <a:r>
              <a:rPr lang="en-GB" dirty="0" err="1" smtClean="0"/>
              <a:t>Drilon</a:t>
            </a:r>
            <a:r>
              <a:rPr lang="en-GB" dirty="0" smtClean="0"/>
              <a:t> A. Am J </a:t>
            </a:r>
            <a:r>
              <a:rPr lang="en-GB" dirty="0" err="1" smtClean="0"/>
              <a:t>Hematol</a:t>
            </a:r>
            <a:r>
              <a:rPr lang="en-GB" dirty="0" smtClean="0"/>
              <a:t> </a:t>
            </a:r>
            <a:r>
              <a:rPr lang="en-GB" dirty="0" err="1" smtClean="0"/>
              <a:t>Oncol</a:t>
            </a:r>
            <a:r>
              <a:rPr lang="en-GB" dirty="0" smtClean="0"/>
              <a:t> 2014;10(4):4–11; 3. Kerr KM, </a:t>
            </a:r>
            <a:r>
              <a:rPr lang="en-GB" dirty="0" err="1" smtClean="0"/>
              <a:t>López</a:t>
            </a:r>
            <a:r>
              <a:rPr lang="en-GB" dirty="0" smtClean="0"/>
              <a:t>-Ríos F. Ann </a:t>
            </a:r>
            <a:r>
              <a:rPr lang="en-GB" dirty="0" err="1" smtClean="0"/>
              <a:t>Oncol</a:t>
            </a:r>
            <a:r>
              <a:rPr lang="en-GB" dirty="0" smtClean="0"/>
              <a:t> 2016;27(Suppl. 3):iii16–iii24; 4. </a:t>
            </a:r>
            <a:r>
              <a:rPr lang="en-GB" dirty="0" err="1" smtClean="0"/>
              <a:t>Bubendorf</a:t>
            </a:r>
            <a:r>
              <a:rPr lang="en-GB" dirty="0" smtClean="0"/>
              <a:t> L, et al. </a:t>
            </a:r>
            <a:r>
              <a:rPr lang="en-GB" dirty="0" err="1" smtClean="0"/>
              <a:t>Eur</a:t>
            </a:r>
            <a:r>
              <a:rPr lang="en-GB" dirty="0" smtClean="0"/>
              <a:t> </a:t>
            </a:r>
            <a:r>
              <a:rPr lang="en-GB" dirty="0" err="1" smtClean="0"/>
              <a:t>Respir</a:t>
            </a:r>
            <a:r>
              <a:rPr lang="en-GB" dirty="0" smtClean="0"/>
              <a:t> Rev 2017;26(144):170007; 5. </a:t>
            </a:r>
            <a:r>
              <a:rPr lang="en-GB" dirty="0" err="1" smtClean="0"/>
              <a:t>Fujishima</a:t>
            </a:r>
            <a:r>
              <a:rPr lang="en-GB" dirty="0" smtClean="0"/>
              <a:t> S, et al. </a:t>
            </a:r>
            <a:r>
              <a:rPr lang="en-GB" dirty="0" err="1" smtClean="0"/>
              <a:t>Sci</a:t>
            </a:r>
            <a:r>
              <a:rPr lang="en-GB" dirty="0" smtClean="0"/>
              <a:t> Rep 2017;7:15116; 6. Coco S, et al. </a:t>
            </a:r>
            <a:r>
              <a:rPr lang="en-GB" dirty="0" err="1" smtClean="0"/>
              <a:t>Curr</a:t>
            </a:r>
            <a:r>
              <a:rPr lang="en-GB" dirty="0" smtClean="0"/>
              <a:t> Drug Targets 2015;16(1):47–59; 7. Feng WN, et al. </a:t>
            </a:r>
            <a:r>
              <a:rPr lang="en-GB" dirty="0" err="1" smtClean="0"/>
              <a:t>Transl</a:t>
            </a:r>
            <a:r>
              <a:rPr lang="en-GB" dirty="0" smtClean="0"/>
              <a:t> </a:t>
            </a:r>
            <a:r>
              <a:rPr lang="en-GB" dirty="0" err="1" smtClean="0"/>
              <a:t>Oncol</a:t>
            </a:r>
            <a:r>
              <a:rPr lang="en-GB" dirty="0" smtClean="0"/>
              <a:t> 2018;11:542–5; 8. Ellison G, et al. J </a:t>
            </a:r>
            <a:r>
              <a:rPr lang="en-GB" dirty="0" err="1" smtClean="0"/>
              <a:t>Exp</a:t>
            </a:r>
            <a:r>
              <a:rPr lang="en-GB" dirty="0" smtClean="0"/>
              <a:t> </a:t>
            </a:r>
            <a:r>
              <a:rPr lang="en-GB" dirty="0" err="1" smtClean="0"/>
              <a:t>Clin</a:t>
            </a:r>
            <a:r>
              <a:rPr lang="en-GB" dirty="0" smtClean="0"/>
              <a:t> Cancer Res 2010;29:132.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68351" y="6023044"/>
            <a:ext cx="10344052" cy="376237"/>
          </a:xfrm>
        </p:spPr>
        <p:txBody>
          <a:bodyPr lIns="90000" tIns="46800" rIns="90000" bIns="46800" anchor="b"/>
          <a:lstStyle/>
          <a:p>
            <a:r>
              <a:rPr lang="en-GB" dirty="0" smtClean="0"/>
              <a:t>*May vary based on factors, such as complexity of assay, platform used and test centre. </a:t>
            </a:r>
          </a:p>
          <a:p>
            <a:r>
              <a:rPr lang="en-US" i="1" dirty="0" smtClean="0">
                <a:latin typeface="Arial (body)"/>
              </a:rPr>
              <a:t>ALK</a:t>
            </a:r>
            <a:r>
              <a:rPr lang="en-US" dirty="0">
                <a:latin typeface="Arial (body)"/>
              </a:rPr>
              <a:t>, anaplastic lymphoma kinase; </a:t>
            </a:r>
            <a:r>
              <a:rPr lang="en-GB" dirty="0" smtClean="0"/>
              <a:t>ARMS, Amplification Refractory Mutation System; BEAM, beads, emulsion, amplification, magnetics; </a:t>
            </a:r>
            <a:r>
              <a:rPr lang="en-GB" dirty="0" err="1" smtClean="0"/>
              <a:t>ddPCR</a:t>
            </a:r>
            <a:r>
              <a:rPr lang="en-GB" dirty="0" smtClean="0"/>
              <a:t>, droplet digital polymerase chain reaction; </a:t>
            </a:r>
            <a:r>
              <a:rPr lang="en-US" i="1" dirty="0">
                <a:latin typeface="Arial (body)"/>
              </a:rPr>
              <a:t>EGFR</a:t>
            </a:r>
            <a:r>
              <a:rPr lang="en-US" dirty="0">
                <a:latin typeface="Arial (body)"/>
              </a:rPr>
              <a:t>, epidermal growth factor receptor; </a:t>
            </a:r>
            <a:r>
              <a:rPr lang="en-GB" dirty="0"/>
              <a:t>FFPE, formalin-fixed, paraffin-embedded; FISH, fluorescence </a:t>
            </a:r>
            <a:r>
              <a:rPr lang="en-GB" i="1" dirty="0"/>
              <a:t>in situ</a:t>
            </a:r>
            <a:r>
              <a:rPr lang="en-GB" dirty="0"/>
              <a:t> hybridisation; </a:t>
            </a:r>
            <a:r>
              <a:rPr lang="en-GB" dirty="0" smtClean="0"/>
              <a:t>NGS, next-generation sequencing; NSCLC, non-small cell lung cancer; </a:t>
            </a:r>
            <a:r>
              <a:rPr lang="en-US" dirty="0" smtClean="0">
                <a:latin typeface="Arial (body)"/>
              </a:rPr>
              <a:t>PD-L1</a:t>
            </a:r>
            <a:r>
              <a:rPr lang="en-US" dirty="0">
                <a:latin typeface="Arial (body)"/>
              </a:rPr>
              <a:t>, programmed death-ligand </a:t>
            </a:r>
            <a:r>
              <a:rPr lang="en-US" dirty="0" smtClean="0">
                <a:latin typeface="Arial (body)"/>
              </a:rPr>
              <a:t>1</a:t>
            </a:r>
            <a:r>
              <a:rPr lang="en-GB" dirty="0" smtClean="0"/>
              <a:t>; </a:t>
            </a:r>
            <a:r>
              <a:rPr lang="en-GB" i="1" dirty="0" smtClean="0"/>
              <a:t>RET</a:t>
            </a:r>
            <a:r>
              <a:rPr lang="en-GB" dirty="0" smtClean="0"/>
              <a:t>, </a:t>
            </a:r>
            <a:r>
              <a:rPr lang="en-GB" dirty="0"/>
              <a:t>rearranged during </a:t>
            </a:r>
            <a:r>
              <a:rPr lang="en-GB" dirty="0" smtClean="0"/>
              <a:t>transfection; </a:t>
            </a:r>
            <a:r>
              <a:rPr lang="en-US" i="1" dirty="0" smtClean="0">
                <a:latin typeface="Arial (body)"/>
              </a:rPr>
              <a:t>ROS1</a:t>
            </a:r>
            <a:r>
              <a:rPr lang="en-US" dirty="0">
                <a:latin typeface="Arial (body)"/>
              </a:rPr>
              <a:t>, </a:t>
            </a:r>
            <a:r>
              <a:rPr lang="en-GB" dirty="0"/>
              <a:t>c-</a:t>
            </a:r>
            <a:r>
              <a:rPr lang="en-GB" dirty="0" err="1"/>
              <a:t>ros</a:t>
            </a:r>
            <a:r>
              <a:rPr lang="en-GB" dirty="0"/>
              <a:t> oncogene </a:t>
            </a:r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9" name="Text Placeholder 14">
            <a:extLst>
              <a:ext uri="{FF2B5EF4-FFF2-40B4-BE49-F238E27FC236}">
                <a16:creationId xmlns="" xmlns:a16="http://schemas.microsoft.com/office/drawing/2014/main" id="{F4E01066-0499-964B-B380-C0730DA956B4}"/>
              </a:ext>
            </a:extLst>
          </p:cNvPr>
          <p:cNvSpPr txBox="1">
            <a:spLocks/>
          </p:cNvSpPr>
          <p:nvPr/>
        </p:nvSpPr>
        <p:spPr>
          <a:xfrm>
            <a:off x="1028714" y="240286"/>
            <a:ext cx="10291735" cy="3013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defRPr sz="1100" baseline="30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spcBef>
                <a:spcPts val="100"/>
              </a:spcBef>
            </a:pPr>
            <a:endParaRPr lang="en-US" sz="900" baseline="0" dirty="0"/>
          </a:p>
        </p:txBody>
      </p:sp>
    </p:spTree>
    <p:extLst>
      <p:ext uri="{BB962C8B-B14F-4D97-AF65-F5344CB8AC3E}">
        <p14:creationId xmlns:p14="http://schemas.microsoft.com/office/powerpoint/2010/main" val="2848668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1"/>
          <p:cNvSpPr>
            <a:spLocks noGrp="1"/>
          </p:cNvSpPr>
          <p:nvPr>
            <p:ph type="title"/>
          </p:nvPr>
        </p:nvSpPr>
        <p:spPr>
          <a:xfrm>
            <a:off x="791634" y="365422"/>
            <a:ext cx="11038441" cy="778535"/>
          </a:xfrm>
        </p:spPr>
        <p:txBody>
          <a:bodyPr anchor="ctr"/>
          <a:lstStyle/>
          <a:p>
            <a:r>
              <a:rPr lang="en-GB" altLang="en-US" dirty="0" smtClean="0"/>
              <a:t>Testing can be targeted or more comprehensive</a:t>
            </a:r>
            <a:endParaRPr lang="en-GB" altLang="en-US" noProof="0" dirty="0"/>
          </a:p>
        </p:txBody>
      </p:sp>
      <p:sp>
        <p:nvSpPr>
          <p:cNvPr id="41" name="Footer Placeholder 10">
            <a:extLst>
              <a:ext uri="{FF2B5EF4-FFF2-40B4-BE49-F238E27FC236}">
                <a16:creationId xmlns="" xmlns:a16="http://schemas.microsoft.com/office/drawing/2014/main" id="{D9B6E256-0CF6-6B44-8661-5D563707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350" y="6359525"/>
            <a:ext cx="10650499" cy="461803"/>
          </a:xfrm>
        </p:spPr>
        <p:txBody>
          <a:bodyPr lIns="90000" tIns="46800" rIns="90000" bIns="46800"/>
          <a:lstStyle/>
          <a:p>
            <a:r>
              <a:rPr lang="en-US" dirty="0" smtClean="0"/>
              <a:t>1. Naidoo J, </a:t>
            </a:r>
            <a:r>
              <a:rPr lang="en-US" dirty="0" err="1" smtClean="0"/>
              <a:t>Drilon</a:t>
            </a:r>
            <a:r>
              <a:rPr lang="en-US" dirty="0" smtClean="0"/>
              <a:t> A. Am J </a:t>
            </a:r>
            <a:r>
              <a:rPr lang="en-US" dirty="0" err="1" smtClean="0"/>
              <a:t>Hematol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2014;10(4):4–11; 2. </a:t>
            </a:r>
            <a:r>
              <a:rPr lang="en-US" dirty="0" err="1"/>
              <a:t>Garinet</a:t>
            </a:r>
            <a:r>
              <a:rPr lang="en-US" dirty="0"/>
              <a:t> S, </a:t>
            </a:r>
            <a:r>
              <a:rPr lang="en-US" dirty="0" smtClean="0"/>
              <a:t>et al.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Medi</a:t>
            </a:r>
            <a:r>
              <a:rPr lang="en-US" dirty="0" smtClean="0"/>
              <a:t> 2018;7(6</a:t>
            </a:r>
            <a:r>
              <a:rPr lang="en-US" dirty="0"/>
              <a:t>):144.; </a:t>
            </a:r>
            <a:r>
              <a:rPr lang="en-US" dirty="0" smtClean="0"/>
              <a:t>3. </a:t>
            </a:r>
            <a:r>
              <a:rPr lang="en-US" dirty="0" err="1" smtClean="0"/>
              <a:t>Sholl</a:t>
            </a:r>
            <a:r>
              <a:rPr lang="en-US" dirty="0" smtClean="0"/>
              <a:t> L. </a:t>
            </a:r>
            <a:r>
              <a:rPr lang="en-US" dirty="0" err="1" smtClean="0"/>
              <a:t>Transl</a:t>
            </a:r>
            <a:r>
              <a:rPr lang="en-US" dirty="0" smtClean="0"/>
              <a:t> Lung Cancer Res 2017;6(5):560–9; 4. Chung MJ, et al. J </a:t>
            </a:r>
            <a:r>
              <a:rPr lang="en-US" dirty="0" err="1" smtClean="0"/>
              <a:t>Mol</a:t>
            </a:r>
            <a:r>
              <a:rPr lang="en-US" dirty="0" smtClean="0"/>
              <a:t> Genet Med 2017;11:262</a:t>
            </a:r>
            <a:r>
              <a:rPr lang="en-US" dirty="0"/>
              <a:t>; </a:t>
            </a:r>
            <a:r>
              <a:rPr lang="en-US" dirty="0" smtClean="0"/>
              <a:t>5. </a:t>
            </a:r>
            <a:r>
              <a:rPr lang="en-US" dirty="0" err="1" smtClean="0"/>
              <a:t>Dubbink</a:t>
            </a:r>
            <a:r>
              <a:rPr lang="en-US" dirty="0" smtClean="0"/>
              <a:t> HJ, et al.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2014;8(4):830–9; 6. Coco S, et al. </a:t>
            </a:r>
            <a:r>
              <a:rPr lang="en-US" dirty="0" err="1" smtClean="0"/>
              <a:t>Curr</a:t>
            </a:r>
            <a:r>
              <a:rPr lang="en-US" dirty="0" smtClean="0"/>
              <a:t> Drug Targets 2015;16(1):47–59; 7. Davis A, et al. </a:t>
            </a:r>
            <a:r>
              <a:rPr lang="en-US" dirty="0" err="1" smtClean="0"/>
              <a:t>Biochim</a:t>
            </a:r>
            <a:r>
              <a:rPr lang="en-US" dirty="0" smtClean="0"/>
              <a:t> </a:t>
            </a:r>
            <a:r>
              <a:rPr lang="en-US" dirty="0" err="1" smtClean="0"/>
              <a:t>Biophys</a:t>
            </a:r>
            <a:r>
              <a:rPr lang="en-US" dirty="0" smtClean="0"/>
              <a:t> </a:t>
            </a:r>
            <a:r>
              <a:rPr lang="en-US" dirty="0" err="1" smtClean="0"/>
              <a:t>Acta</a:t>
            </a:r>
            <a:r>
              <a:rPr lang="en-US" dirty="0" smtClean="0"/>
              <a:t> Rev Cancer 2017;1867(2):151–61.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C4079CE-5A7F-BD4F-B8AB-DC7DC8C8B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351" y="5983287"/>
            <a:ext cx="10344052" cy="281711"/>
          </a:xfrm>
        </p:spPr>
        <p:txBody>
          <a:bodyPr lIns="90000" tIns="46800" rIns="90000" bIns="46800" anchor="t"/>
          <a:lstStyle/>
          <a:p>
            <a:r>
              <a:rPr lang="en-US" dirty="0" smtClean="0"/>
              <a:t>FISH, fluorescence </a:t>
            </a:r>
            <a:r>
              <a:rPr lang="en-US" i="1" dirty="0" smtClean="0"/>
              <a:t>in situ </a:t>
            </a:r>
            <a:r>
              <a:rPr lang="en-US" dirty="0" err="1" smtClean="0"/>
              <a:t>hybridisation</a:t>
            </a:r>
            <a:r>
              <a:rPr lang="en-US" dirty="0" smtClean="0"/>
              <a:t>; </a:t>
            </a:r>
            <a:r>
              <a:rPr lang="en-US" dirty="0"/>
              <a:t>IHC, immunohistochemistry; NGS</a:t>
            </a:r>
            <a:r>
              <a:rPr lang="en-US" dirty="0" smtClean="0"/>
              <a:t>, next-generation sequencing; PCR, polymerase chain reaction.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08302" y="1110625"/>
            <a:ext cx="11021774" cy="1284745"/>
            <a:chOff x="320260" y="1308705"/>
            <a:chExt cx="11665964" cy="1284745"/>
          </a:xfrm>
        </p:grpSpPr>
        <p:grpSp>
          <p:nvGrpSpPr>
            <p:cNvPr id="51" name="Group 50"/>
            <p:cNvGrpSpPr/>
            <p:nvPr/>
          </p:nvGrpSpPr>
          <p:grpSpPr>
            <a:xfrm>
              <a:off x="7522360" y="1678038"/>
              <a:ext cx="2164591" cy="863032"/>
              <a:chOff x="6840369" y="2491858"/>
              <a:chExt cx="2654971" cy="1781563"/>
            </a:xfrm>
            <a:solidFill>
              <a:schemeClr val="accent4"/>
            </a:solidFill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 flipV="1">
                <a:off x="6840369" y="2491858"/>
                <a:ext cx="2654971" cy="1781563"/>
              </a:xfrm>
              <a:custGeom>
                <a:avLst/>
                <a:gdLst/>
                <a:ahLst/>
                <a:cxnLst/>
                <a:rect l="l" t="t" r="r" b="b"/>
                <a:pathLst>
                  <a:path w="1991228" h="1336172">
                    <a:moveTo>
                      <a:pt x="41362" y="1336172"/>
                    </a:moveTo>
                    <a:lnTo>
                      <a:pt x="90553" y="1336111"/>
                    </a:lnTo>
                    <a:lnTo>
                      <a:pt x="90659" y="1336172"/>
                    </a:lnTo>
                    <a:lnTo>
                      <a:pt x="168704" y="1336075"/>
                    </a:lnTo>
                    <a:lnTo>
                      <a:pt x="168872" y="1336172"/>
                    </a:lnTo>
                    <a:lnTo>
                      <a:pt x="218064" y="1336111"/>
                    </a:lnTo>
                    <a:lnTo>
                      <a:pt x="218169" y="1336172"/>
                    </a:lnTo>
                    <a:lnTo>
                      <a:pt x="1514680" y="1334555"/>
                    </a:lnTo>
                    <a:cubicBezTo>
                      <a:pt x="1600395" y="1335415"/>
                      <a:pt x="1631342" y="1317225"/>
                      <a:pt x="1661097" y="1285342"/>
                    </a:cubicBezTo>
                    <a:lnTo>
                      <a:pt x="1691776" y="1249862"/>
                    </a:lnTo>
                    <a:lnTo>
                      <a:pt x="1692440" y="1249917"/>
                    </a:lnTo>
                    <a:lnTo>
                      <a:pt x="1971974" y="757055"/>
                    </a:lnTo>
                    <a:lnTo>
                      <a:pt x="1972317" y="756980"/>
                    </a:lnTo>
                    <a:lnTo>
                      <a:pt x="1979882" y="737683"/>
                    </a:lnTo>
                    <a:lnTo>
                      <a:pt x="1987446" y="718385"/>
                    </a:lnTo>
                    <a:lnTo>
                      <a:pt x="1991228" y="693574"/>
                    </a:lnTo>
                    <a:lnTo>
                      <a:pt x="1991228" y="693044"/>
                    </a:lnTo>
                    <a:lnTo>
                      <a:pt x="1991228" y="689994"/>
                    </a:lnTo>
                    <a:lnTo>
                      <a:pt x="1991228" y="689464"/>
                    </a:lnTo>
                    <a:lnTo>
                      <a:pt x="1991228" y="671519"/>
                    </a:lnTo>
                    <a:lnTo>
                      <a:pt x="1991228" y="670989"/>
                    </a:lnTo>
                    <a:lnTo>
                      <a:pt x="1991228" y="665183"/>
                    </a:lnTo>
                    <a:lnTo>
                      <a:pt x="1991228" y="664653"/>
                    </a:lnTo>
                    <a:lnTo>
                      <a:pt x="1991228" y="646708"/>
                    </a:lnTo>
                    <a:lnTo>
                      <a:pt x="1991228" y="646178"/>
                    </a:lnTo>
                    <a:lnTo>
                      <a:pt x="1991228" y="643128"/>
                    </a:lnTo>
                    <a:lnTo>
                      <a:pt x="1991228" y="642598"/>
                    </a:lnTo>
                    <a:lnTo>
                      <a:pt x="1987446" y="617787"/>
                    </a:lnTo>
                    <a:lnTo>
                      <a:pt x="1979882" y="598489"/>
                    </a:lnTo>
                    <a:lnTo>
                      <a:pt x="1972317" y="579192"/>
                    </a:lnTo>
                    <a:lnTo>
                      <a:pt x="1971974" y="579117"/>
                    </a:lnTo>
                    <a:lnTo>
                      <a:pt x="1692440" y="86255"/>
                    </a:lnTo>
                    <a:lnTo>
                      <a:pt x="1691776" y="86310"/>
                    </a:lnTo>
                    <a:lnTo>
                      <a:pt x="1661097" y="50830"/>
                    </a:lnTo>
                    <a:cubicBezTo>
                      <a:pt x="1631342" y="18947"/>
                      <a:pt x="1600395" y="757"/>
                      <a:pt x="1514680" y="1617"/>
                    </a:cubicBezTo>
                    <a:lnTo>
                      <a:pt x="218169" y="0"/>
                    </a:lnTo>
                    <a:lnTo>
                      <a:pt x="218064" y="61"/>
                    </a:lnTo>
                    <a:lnTo>
                      <a:pt x="168872" y="0"/>
                    </a:lnTo>
                    <a:lnTo>
                      <a:pt x="168704" y="98"/>
                    </a:lnTo>
                    <a:lnTo>
                      <a:pt x="90659" y="0"/>
                    </a:lnTo>
                    <a:lnTo>
                      <a:pt x="90553" y="62"/>
                    </a:lnTo>
                    <a:lnTo>
                      <a:pt x="41362" y="0"/>
                    </a:lnTo>
                    <a:cubicBezTo>
                      <a:pt x="3750" y="16070"/>
                      <a:pt x="-14812" y="41665"/>
                      <a:pt x="14251" y="86310"/>
                    </a:cubicBezTo>
                    <a:lnTo>
                      <a:pt x="14915" y="86255"/>
                    </a:lnTo>
                    <a:lnTo>
                      <a:pt x="294792" y="579722"/>
                    </a:lnTo>
                    <a:lnTo>
                      <a:pt x="302357" y="599019"/>
                    </a:lnTo>
                    <a:lnTo>
                      <a:pt x="309921" y="618317"/>
                    </a:lnTo>
                    <a:lnTo>
                      <a:pt x="313703" y="643128"/>
                    </a:lnTo>
                    <a:lnTo>
                      <a:pt x="313703" y="646178"/>
                    </a:lnTo>
                    <a:lnTo>
                      <a:pt x="313703" y="646708"/>
                    </a:lnTo>
                    <a:lnTo>
                      <a:pt x="313703" y="664653"/>
                    </a:lnTo>
                    <a:lnTo>
                      <a:pt x="313703" y="665183"/>
                    </a:lnTo>
                    <a:lnTo>
                      <a:pt x="313703" y="670989"/>
                    </a:lnTo>
                    <a:lnTo>
                      <a:pt x="313703" y="671519"/>
                    </a:lnTo>
                    <a:lnTo>
                      <a:pt x="313703" y="689464"/>
                    </a:lnTo>
                    <a:lnTo>
                      <a:pt x="313703" y="689994"/>
                    </a:lnTo>
                    <a:lnTo>
                      <a:pt x="313703" y="693044"/>
                    </a:lnTo>
                    <a:lnTo>
                      <a:pt x="309921" y="717855"/>
                    </a:lnTo>
                    <a:lnTo>
                      <a:pt x="302357" y="737153"/>
                    </a:lnTo>
                    <a:lnTo>
                      <a:pt x="294792" y="756450"/>
                    </a:lnTo>
                    <a:lnTo>
                      <a:pt x="14915" y="1249917"/>
                    </a:lnTo>
                    <a:lnTo>
                      <a:pt x="14251" y="1249862"/>
                    </a:lnTo>
                    <a:cubicBezTo>
                      <a:pt x="-14812" y="1294507"/>
                      <a:pt x="3750" y="1320102"/>
                      <a:pt x="41362" y="1336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121917" tIns="60958" rIns="121917" bIns="60958"/>
              <a:lstStyle/>
              <a:p>
                <a:pPr algn="ctr">
                  <a:defRPr/>
                </a:pPr>
                <a:endParaRPr lang="en-GB" sz="12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gray">
              <a:xfrm>
                <a:off x="7343356" y="2900754"/>
                <a:ext cx="1919433" cy="11718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67737" rIns="135474" bIns="67737">
                <a:spAutoFit/>
              </a:bodyPr>
              <a:lstStyle>
                <a:lvl1pPr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sz="1400" b="1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Whole-exome NGS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48275" y="1678038"/>
              <a:ext cx="2425960" cy="863032"/>
              <a:chOff x="4046496" y="2491191"/>
              <a:chExt cx="2824284" cy="1782229"/>
            </a:xfrm>
            <a:solidFill>
              <a:schemeClr val="accent4"/>
            </a:solidFill>
          </p:grpSpPr>
          <p:grpSp>
            <p:nvGrpSpPr>
              <p:cNvPr id="55" name="Group 54"/>
              <p:cNvGrpSpPr/>
              <p:nvPr/>
            </p:nvGrpSpPr>
            <p:grpSpPr>
              <a:xfrm>
                <a:off x="4046496" y="2491191"/>
                <a:ext cx="2824284" cy="1782229"/>
                <a:chOff x="3982716" y="2491191"/>
                <a:chExt cx="2824284" cy="1782229"/>
              </a:xfrm>
              <a:grpFill/>
            </p:grpSpPr>
            <p:sp>
              <p:nvSpPr>
                <p:cNvPr id="57" name="Freeform 9"/>
                <p:cNvSpPr>
                  <a:spLocks/>
                </p:cNvSpPr>
                <p:nvPr/>
              </p:nvSpPr>
              <p:spPr bwMode="auto">
                <a:xfrm flipH="1" flipV="1">
                  <a:off x="3982716" y="2491191"/>
                  <a:ext cx="2230931" cy="1782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198" h="1336672">
                      <a:moveTo>
                        <a:pt x="372004" y="1336672"/>
                      </a:moveTo>
                      <a:lnTo>
                        <a:pt x="1196650" y="1335643"/>
                      </a:lnTo>
                      <a:cubicBezTo>
                        <a:pt x="1282365" y="1336503"/>
                        <a:pt x="1313312" y="1318313"/>
                        <a:pt x="1343067" y="1286430"/>
                      </a:cubicBezTo>
                      <a:lnTo>
                        <a:pt x="1373746" y="1250950"/>
                      </a:lnTo>
                      <a:lnTo>
                        <a:pt x="1374410" y="1251005"/>
                      </a:lnTo>
                      <a:lnTo>
                        <a:pt x="1653944" y="758143"/>
                      </a:lnTo>
                      <a:lnTo>
                        <a:pt x="1654287" y="758068"/>
                      </a:lnTo>
                      <a:lnTo>
                        <a:pt x="1661852" y="738771"/>
                      </a:lnTo>
                      <a:lnTo>
                        <a:pt x="1669416" y="719473"/>
                      </a:lnTo>
                      <a:lnTo>
                        <a:pt x="1673198" y="694662"/>
                      </a:lnTo>
                      <a:lnTo>
                        <a:pt x="1673198" y="694132"/>
                      </a:lnTo>
                      <a:lnTo>
                        <a:pt x="1673198" y="691082"/>
                      </a:lnTo>
                      <a:lnTo>
                        <a:pt x="1673198" y="690552"/>
                      </a:lnTo>
                      <a:lnTo>
                        <a:pt x="1673198" y="672607"/>
                      </a:lnTo>
                      <a:lnTo>
                        <a:pt x="1673198" y="672077"/>
                      </a:lnTo>
                      <a:lnTo>
                        <a:pt x="1673198" y="666271"/>
                      </a:lnTo>
                      <a:lnTo>
                        <a:pt x="1673198" y="665741"/>
                      </a:lnTo>
                      <a:lnTo>
                        <a:pt x="1673198" y="647796"/>
                      </a:lnTo>
                      <a:lnTo>
                        <a:pt x="1673198" y="647266"/>
                      </a:lnTo>
                      <a:lnTo>
                        <a:pt x="1673198" y="644216"/>
                      </a:lnTo>
                      <a:lnTo>
                        <a:pt x="1673198" y="643686"/>
                      </a:lnTo>
                      <a:lnTo>
                        <a:pt x="1669416" y="618875"/>
                      </a:lnTo>
                      <a:lnTo>
                        <a:pt x="1661852" y="599577"/>
                      </a:lnTo>
                      <a:lnTo>
                        <a:pt x="1654287" y="580280"/>
                      </a:lnTo>
                      <a:lnTo>
                        <a:pt x="1653944" y="580205"/>
                      </a:lnTo>
                      <a:lnTo>
                        <a:pt x="1374410" y="87343"/>
                      </a:lnTo>
                      <a:lnTo>
                        <a:pt x="1373746" y="87398"/>
                      </a:lnTo>
                      <a:lnTo>
                        <a:pt x="1343067" y="51918"/>
                      </a:lnTo>
                      <a:cubicBezTo>
                        <a:pt x="1313312" y="20035"/>
                        <a:pt x="1282365" y="1845"/>
                        <a:pt x="1196650" y="2705"/>
                      </a:cubicBezTo>
                      <a:lnTo>
                        <a:pt x="1032404" y="2500"/>
                      </a:lnTo>
                      <a:lnTo>
                        <a:pt x="1032404" y="0"/>
                      </a:lnTo>
                      <a:lnTo>
                        <a:pt x="120780" y="0"/>
                      </a:lnTo>
                      <a:cubicBezTo>
                        <a:pt x="54075" y="0"/>
                        <a:pt x="0" y="54075"/>
                        <a:pt x="0" y="120780"/>
                      </a:cubicBezTo>
                      <a:lnTo>
                        <a:pt x="0" y="1212688"/>
                      </a:lnTo>
                      <a:cubicBezTo>
                        <a:pt x="0" y="1279393"/>
                        <a:pt x="54075" y="1333468"/>
                        <a:pt x="120780" y="1333468"/>
                      </a:cubicBezTo>
                      <a:lnTo>
                        <a:pt x="372004" y="1333468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/>
              </p:spPr>
              <p:txBody>
                <a:bodyPr lIns="121917" tIns="60958" rIns="121917" bIns="60958"/>
                <a:lstStyle/>
                <a:p>
                  <a:pPr algn="ctr">
                    <a:defRPr/>
                  </a:pPr>
                  <a:endParaRPr lang="en-GB" sz="120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9"/>
                <p:cNvSpPr>
                  <a:spLocks/>
                </p:cNvSpPr>
                <p:nvPr/>
              </p:nvSpPr>
              <p:spPr bwMode="auto">
                <a:xfrm flipV="1">
                  <a:off x="4576069" y="2491191"/>
                  <a:ext cx="2230931" cy="1782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198" h="1336672">
                      <a:moveTo>
                        <a:pt x="372004" y="1336672"/>
                      </a:moveTo>
                      <a:lnTo>
                        <a:pt x="1196650" y="1335643"/>
                      </a:lnTo>
                      <a:cubicBezTo>
                        <a:pt x="1282365" y="1336503"/>
                        <a:pt x="1313312" y="1318313"/>
                        <a:pt x="1343067" y="1286430"/>
                      </a:cubicBezTo>
                      <a:lnTo>
                        <a:pt x="1373746" y="1250950"/>
                      </a:lnTo>
                      <a:lnTo>
                        <a:pt x="1374410" y="1251005"/>
                      </a:lnTo>
                      <a:lnTo>
                        <a:pt x="1653944" y="758143"/>
                      </a:lnTo>
                      <a:lnTo>
                        <a:pt x="1654287" y="758068"/>
                      </a:lnTo>
                      <a:lnTo>
                        <a:pt x="1661852" y="738771"/>
                      </a:lnTo>
                      <a:lnTo>
                        <a:pt x="1669416" y="719473"/>
                      </a:lnTo>
                      <a:lnTo>
                        <a:pt x="1673198" y="694662"/>
                      </a:lnTo>
                      <a:lnTo>
                        <a:pt x="1673198" y="694132"/>
                      </a:lnTo>
                      <a:lnTo>
                        <a:pt x="1673198" y="691082"/>
                      </a:lnTo>
                      <a:lnTo>
                        <a:pt x="1673198" y="690552"/>
                      </a:lnTo>
                      <a:lnTo>
                        <a:pt x="1673198" y="672607"/>
                      </a:lnTo>
                      <a:lnTo>
                        <a:pt x="1673198" y="672077"/>
                      </a:lnTo>
                      <a:lnTo>
                        <a:pt x="1673198" y="666271"/>
                      </a:lnTo>
                      <a:lnTo>
                        <a:pt x="1673198" y="665741"/>
                      </a:lnTo>
                      <a:lnTo>
                        <a:pt x="1673198" y="647796"/>
                      </a:lnTo>
                      <a:lnTo>
                        <a:pt x="1673198" y="647266"/>
                      </a:lnTo>
                      <a:lnTo>
                        <a:pt x="1673198" y="644216"/>
                      </a:lnTo>
                      <a:lnTo>
                        <a:pt x="1673198" y="643686"/>
                      </a:lnTo>
                      <a:lnTo>
                        <a:pt x="1669416" y="618875"/>
                      </a:lnTo>
                      <a:lnTo>
                        <a:pt x="1661852" y="599577"/>
                      </a:lnTo>
                      <a:lnTo>
                        <a:pt x="1654287" y="580280"/>
                      </a:lnTo>
                      <a:lnTo>
                        <a:pt x="1653944" y="580205"/>
                      </a:lnTo>
                      <a:lnTo>
                        <a:pt x="1374410" y="87343"/>
                      </a:lnTo>
                      <a:lnTo>
                        <a:pt x="1373746" y="87398"/>
                      </a:lnTo>
                      <a:lnTo>
                        <a:pt x="1343067" y="51918"/>
                      </a:lnTo>
                      <a:cubicBezTo>
                        <a:pt x="1313312" y="20035"/>
                        <a:pt x="1282365" y="1845"/>
                        <a:pt x="1196650" y="2705"/>
                      </a:cubicBezTo>
                      <a:lnTo>
                        <a:pt x="1032404" y="2500"/>
                      </a:lnTo>
                      <a:lnTo>
                        <a:pt x="1032404" y="0"/>
                      </a:lnTo>
                      <a:lnTo>
                        <a:pt x="120780" y="0"/>
                      </a:lnTo>
                      <a:cubicBezTo>
                        <a:pt x="54075" y="0"/>
                        <a:pt x="0" y="54075"/>
                        <a:pt x="0" y="120780"/>
                      </a:cubicBezTo>
                      <a:lnTo>
                        <a:pt x="0" y="1212688"/>
                      </a:lnTo>
                      <a:cubicBezTo>
                        <a:pt x="0" y="1279393"/>
                        <a:pt x="54075" y="1333468"/>
                        <a:pt x="120780" y="1333468"/>
                      </a:cubicBezTo>
                      <a:lnTo>
                        <a:pt x="372004" y="133346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/>
              </p:spPr>
              <p:txBody>
                <a:bodyPr lIns="121917" tIns="60958" rIns="121917" bIns="60958"/>
                <a:lstStyle/>
                <a:p>
                  <a:pPr algn="ctr">
                    <a:defRPr/>
                  </a:pPr>
                  <a:endParaRPr lang="en-GB" sz="120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56" name="Text Box 52"/>
              <p:cNvSpPr txBox="1">
                <a:spLocks noChangeArrowheads="1"/>
              </p:cNvSpPr>
              <p:nvPr/>
            </p:nvSpPr>
            <p:spPr bwMode="gray">
              <a:xfrm>
                <a:off x="4315807" y="2900240"/>
                <a:ext cx="2374237" cy="11723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67737" rIns="135474" bIns="67737">
                <a:spAutoFit/>
              </a:bodyPr>
              <a:lstStyle>
                <a:lvl1pPr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sz="1400" b="1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Targeted-exome </a:t>
                </a:r>
                <a:r>
                  <a:rPr lang="en-GB" sz="14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/>
                </a:r>
                <a:br>
                  <a:rPr lang="en-GB" sz="14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</a:br>
                <a:r>
                  <a:rPr lang="en-GB" sz="14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NGS</a:t>
                </a:r>
                <a:endParaRPr lang="en-GB" sz="1400" b="1" noProof="1">
                  <a:solidFill>
                    <a:schemeClr val="bg1"/>
                  </a:solidFill>
                  <a:latin typeface="+mn-lt"/>
                  <a:ea typeface="MS PGothic" pitchFamily="34" charset="-128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821633" y="1678038"/>
              <a:ext cx="2164591" cy="863032"/>
              <a:chOff x="9142144" y="2491858"/>
              <a:chExt cx="2654971" cy="1781563"/>
            </a:xfrm>
            <a:solidFill>
              <a:schemeClr val="accent4"/>
            </a:solidFill>
          </p:grpSpPr>
          <p:sp>
            <p:nvSpPr>
              <p:cNvPr id="60" name="Freeform 9"/>
              <p:cNvSpPr>
                <a:spLocks/>
              </p:cNvSpPr>
              <p:nvPr/>
            </p:nvSpPr>
            <p:spPr bwMode="auto">
              <a:xfrm flipV="1">
                <a:off x="9142144" y="2491858"/>
                <a:ext cx="2654971" cy="1781563"/>
              </a:xfrm>
              <a:custGeom>
                <a:avLst/>
                <a:gdLst/>
                <a:ahLst/>
                <a:cxnLst/>
                <a:rect l="l" t="t" r="r" b="b"/>
                <a:pathLst>
                  <a:path w="1991228" h="1336172">
                    <a:moveTo>
                      <a:pt x="41362" y="1336172"/>
                    </a:moveTo>
                    <a:lnTo>
                      <a:pt x="90553" y="1336111"/>
                    </a:lnTo>
                    <a:lnTo>
                      <a:pt x="90659" y="1336172"/>
                    </a:lnTo>
                    <a:lnTo>
                      <a:pt x="168704" y="1336075"/>
                    </a:lnTo>
                    <a:lnTo>
                      <a:pt x="168872" y="1336172"/>
                    </a:lnTo>
                    <a:lnTo>
                      <a:pt x="218064" y="1336111"/>
                    </a:lnTo>
                    <a:lnTo>
                      <a:pt x="218169" y="1336172"/>
                    </a:lnTo>
                    <a:lnTo>
                      <a:pt x="1514680" y="1334555"/>
                    </a:lnTo>
                    <a:cubicBezTo>
                      <a:pt x="1600395" y="1335415"/>
                      <a:pt x="1631342" y="1317225"/>
                      <a:pt x="1661097" y="1285342"/>
                    </a:cubicBezTo>
                    <a:lnTo>
                      <a:pt x="1691776" y="1249862"/>
                    </a:lnTo>
                    <a:lnTo>
                      <a:pt x="1692440" y="1249917"/>
                    </a:lnTo>
                    <a:lnTo>
                      <a:pt x="1971974" y="757055"/>
                    </a:lnTo>
                    <a:lnTo>
                      <a:pt x="1972317" y="756980"/>
                    </a:lnTo>
                    <a:lnTo>
                      <a:pt x="1979882" y="737683"/>
                    </a:lnTo>
                    <a:lnTo>
                      <a:pt x="1987446" y="718385"/>
                    </a:lnTo>
                    <a:lnTo>
                      <a:pt x="1991228" y="693574"/>
                    </a:lnTo>
                    <a:lnTo>
                      <a:pt x="1991228" y="693044"/>
                    </a:lnTo>
                    <a:lnTo>
                      <a:pt x="1991228" y="689994"/>
                    </a:lnTo>
                    <a:lnTo>
                      <a:pt x="1991228" y="689464"/>
                    </a:lnTo>
                    <a:lnTo>
                      <a:pt x="1991228" y="671519"/>
                    </a:lnTo>
                    <a:lnTo>
                      <a:pt x="1991228" y="670989"/>
                    </a:lnTo>
                    <a:lnTo>
                      <a:pt x="1991228" y="665183"/>
                    </a:lnTo>
                    <a:lnTo>
                      <a:pt x="1991228" y="664653"/>
                    </a:lnTo>
                    <a:lnTo>
                      <a:pt x="1991228" y="646708"/>
                    </a:lnTo>
                    <a:lnTo>
                      <a:pt x="1991228" y="646178"/>
                    </a:lnTo>
                    <a:lnTo>
                      <a:pt x="1991228" y="643128"/>
                    </a:lnTo>
                    <a:lnTo>
                      <a:pt x="1991228" y="642598"/>
                    </a:lnTo>
                    <a:lnTo>
                      <a:pt x="1987446" y="617787"/>
                    </a:lnTo>
                    <a:lnTo>
                      <a:pt x="1979882" y="598489"/>
                    </a:lnTo>
                    <a:lnTo>
                      <a:pt x="1972317" y="579192"/>
                    </a:lnTo>
                    <a:lnTo>
                      <a:pt x="1971974" y="579117"/>
                    </a:lnTo>
                    <a:lnTo>
                      <a:pt x="1692440" y="86255"/>
                    </a:lnTo>
                    <a:lnTo>
                      <a:pt x="1691776" y="86310"/>
                    </a:lnTo>
                    <a:lnTo>
                      <a:pt x="1661097" y="50830"/>
                    </a:lnTo>
                    <a:cubicBezTo>
                      <a:pt x="1631342" y="18947"/>
                      <a:pt x="1600395" y="757"/>
                      <a:pt x="1514680" y="1617"/>
                    </a:cubicBezTo>
                    <a:lnTo>
                      <a:pt x="218169" y="0"/>
                    </a:lnTo>
                    <a:lnTo>
                      <a:pt x="218064" y="61"/>
                    </a:lnTo>
                    <a:lnTo>
                      <a:pt x="168872" y="0"/>
                    </a:lnTo>
                    <a:lnTo>
                      <a:pt x="168704" y="98"/>
                    </a:lnTo>
                    <a:lnTo>
                      <a:pt x="90659" y="0"/>
                    </a:lnTo>
                    <a:lnTo>
                      <a:pt x="90553" y="62"/>
                    </a:lnTo>
                    <a:lnTo>
                      <a:pt x="41362" y="0"/>
                    </a:lnTo>
                    <a:cubicBezTo>
                      <a:pt x="3750" y="16070"/>
                      <a:pt x="-14812" y="41665"/>
                      <a:pt x="14251" y="86310"/>
                    </a:cubicBezTo>
                    <a:lnTo>
                      <a:pt x="14915" y="86255"/>
                    </a:lnTo>
                    <a:lnTo>
                      <a:pt x="294792" y="579722"/>
                    </a:lnTo>
                    <a:lnTo>
                      <a:pt x="302357" y="599019"/>
                    </a:lnTo>
                    <a:lnTo>
                      <a:pt x="309921" y="618317"/>
                    </a:lnTo>
                    <a:lnTo>
                      <a:pt x="313703" y="643128"/>
                    </a:lnTo>
                    <a:lnTo>
                      <a:pt x="313703" y="646178"/>
                    </a:lnTo>
                    <a:lnTo>
                      <a:pt x="313703" y="646708"/>
                    </a:lnTo>
                    <a:lnTo>
                      <a:pt x="313703" y="664653"/>
                    </a:lnTo>
                    <a:lnTo>
                      <a:pt x="313703" y="665183"/>
                    </a:lnTo>
                    <a:lnTo>
                      <a:pt x="313703" y="670989"/>
                    </a:lnTo>
                    <a:lnTo>
                      <a:pt x="313703" y="671519"/>
                    </a:lnTo>
                    <a:lnTo>
                      <a:pt x="313703" y="689464"/>
                    </a:lnTo>
                    <a:lnTo>
                      <a:pt x="313703" y="689994"/>
                    </a:lnTo>
                    <a:lnTo>
                      <a:pt x="313703" y="693044"/>
                    </a:lnTo>
                    <a:lnTo>
                      <a:pt x="309921" y="717855"/>
                    </a:lnTo>
                    <a:lnTo>
                      <a:pt x="302357" y="737153"/>
                    </a:lnTo>
                    <a:lnTo>
                      <a:pt x="294792" y="756450"/>
                    </a:lnTo>
                    <a:lnTo>
                      <a:pt x="14915" y="1249917"/>
                    </a:lnTo>
                    <a:lnTo>
                      <a:pt x="14251" y="1249862"/>
                    </a:lnTo>
                    <a:cubicBezTo>
                      <a:pt x="-14812" y="1294507"/>
                      <a:pt x="3750" y="1320102"/>
                      <a:pt x="41362" y="1336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121917" tIns="60958" rIns="121917" bIns="60958"/>
              <a:lstStyle/>
              <a:p>
                <a:pPr>
                  <a:defRPr/>
                </a:pPr>
                <a:endParaRPr lang="en-GB" sz="12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1" name="Text Box 52"/>
              <p:cNvSpPr txBox="1">
                <a:spLocks noChangeArrowheads="1"/>
              </p:cNvSpPr>
              <p:nvPr/>
            </p:nvSpPr>
            <p:spPr bwMode="gray">
              <a:xfrm>
                <a:off x="9581839" y="2906010"/>
                <a:ext cx="2041438" cy="11718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67737" rIns="135474" bIns="67737">
                <a:spAutoFit/>
              </a:bodyPr>
              <a:lstStyle>
                <a:lvl1pPr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sz="1400" b="1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Whole-genome </a:t>
                </a:r>
                <a:r>
                  <a:rPr lang="en-GB" sz="14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NGS</a:t>
                </a:r>
                <a:endParaRPr lang="en-GB" sz="1400" b="1" noProof="1">
                  <a:solidFill>
                    <a:schemeClr val="bg1"/>
                  </a:solidFill>
                  <a:latin typeface="+mn-lt"/>
                  <a:ea typeface="MS PGothic" pitchFamily="34" charset="-128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20260" y="1678038"/>
              <a:ext cx="2164591" cy="915412"/>
              <a:chOff x="-257117" y="2368363"/>
              <a:chExt cx="2654971" cy="1889691"/>
            </a:xfrm>
            <a:solidFill>
              <a:schemeClr val="accent4"/>
            </a:solidFill>
          </p:grpSpPr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 flipH="1" flipV="1">
                <a:off x="-257117" y="2368363"/>
                <a:ext cx="2654971" cy="1781563"/>
              </a:xfrm>
              <a:custGeom>
                <a:avLst/>
                <a:gdLst/>
                <a:ahLst/>
                <a:cxnLst/>
                <a:rect l="l" t="t" r="r" b="b"/>
                <a:pathLst>
                  <a:path w="1991228" h="1336172">
                    <a:moveTo>
                      <a:pt x="41362" y="1336172"/>
                    </a:moveTo>
                    <a:lnTo>
                      <a:pt x="90553" y="1336111"/>
                    </a:lnTo>
                    <a:lnTo>
                      <a:pt x="90659" y="1336172"/>
                    </a:lnTo>
                    <a:lnTo>
                      <a:pt x="168704" y="1336075"/>
                    </a:lnTo>
                    <a:lnTo>
                      <a:pt x="168872" y="1336172"/>
                    </a:lnTo>
                    <a:lnTo>
                      <a:pt x="218064" y="1336111"/>
                    </a:lnTo>
                    <a:lnTo>
                      <a:pt x="218169" y="1336172"/>
                    </a:lnTo>
                    <a:lnTo>
                      <a:pt x="1514680" y="1334555"/>
                    </a:lnTo>
                    <a:cubicBezTo>
                      <a:pt x="1600395" y="1335415"/>
                      <a:pt x="1631342" y="1317225"/>
                      <a:pt x="1661097" y="1285342"/>
                    </a:cubicBezTo>
                    <a:lnTo>
                      <a:pt x="1691776" y="1249862"/>
                    </a:lnTo>
                    <a:lnTo>
                      <a:pt x="1692440" y="1249917"/>
                    </a:lnTo>
                    <a:lnTo>
                      <a:pt x="1971974" y="757055"/>
                    </a:lnTo>
                    <a:lnTo>
                      <a:pt x="1972317" y="756980"/>
                    </a:lnTo>
                    <a:lnTo>
                      <a:pt x="1979882" y="737683"/>
                    </a:lnTo>
                    <a:lnTo>
                      <a:pt x="1987446" y="718385"/>
                    </a:lnTo>
                    <a:lnTo>
                      <a:pt x="1991228" y="693574"/>
                    </a:lnTo>
                    <a:lnTo>
                      <a:pt x="1991228" y="693044"/>
                    </a:lnTo>
                    <a:lnTo>
                      <a:pt x="1991228" y="689994"/>
                    </a:lnTo>
                    <a:lnTo>
                      <a:pt x="1991228" y="689464"/>
                    </a:lnTo>
                    <a:lnTo>
                      <a:pt x="1991228" y="671519"/>
                    </a:lnTo>
                    <a:lnTo>
                      <a:pt x="1991228" y="670989"/>
                    </a:lnTo>
                    <a:lnTo>
                      <a:pt x="1991228" y="665183"/>
                    </a:lnTo>
                    <a:lnTo>
                      <a:pt x="1991228" y="664653"/>
                    </a:lnTo>
                    <a:lnTo>
                      <a:pt x="1991228" y="646708"/>
                    </a:lnTo>
                    <a:lnTo>
                      <a:pt x="1991228" y="646178"/>
                    </a:lnTo>
                    <a:lnTo>
                      <a:pt x="1991228" y="643128"/>
                    </a:lnTo>
                    <a:lnTo>
                      <a:pt x="1991228" y="642598"/>
                    </a:lnTo>
                    <a:lnTo>
                      <a:pt x="1987446" y="617787"/>
                    </a:lnTo>
                    <a:lnTo>
                      <a:pt x="1979882" y="598489"/>
                    </a:lnTo>
                    <a:lnTo>
                      <a:pt x="1972317" y="579192"/>
                    </a:lnTo>
                    <a:lnTo>
                      <a:pt x="1971974" y="579117"/>
                    </a:lnTo>
                    <a:lnTo>
                      <a:pt x="1692440" y="86255"/>
                    </a:lnTo>
                    <a:lnTo>
                      <a:pt x="1691776" y="86310"/>
                    </a:lnTo>
                    <a:lnTo>
                      <a:pt x="1661097" y="50830"/>
                    </a:lnTo>
                    <a:cubicBezTo>
                      <a:pt x="1631342" y="18947"/>
                      <a:pt x="1600395" y="757"/>
                      <a:pt x="1514680" y="1617"/>
                    </a:cubicBezTo>
                    <a:lnTo>
                      <a:pt x="218169" y="0"/>
                    </a:lnTo>
                    <a:lnTo>
                      <a:pt x="218064" y="61"/>
                    </a:lnTo>
                    <a:lnTo>
                      <a:pt x="168872" y="0"/>
                    </a:lnTo>
                    <a:lnTo>
                      <a:pt x="168704" y="98"/>
                    </a:lnTo>
                    <a:lnTo>
                      <a:pt x="90659" y="0"/>
                    </a:lnTo>
                    <a:lnTo>
                      <a:pt x="90553" y="62"/>
                    </a:lnTo>
                    <a:lnTo>
                      <a:pt x="41362" y="0"/>
                    </a:lnTo>
                    <a:cubicBezTo>
                      <a:pt x="3750" y="16070"/>
                      <a:pt x="-14812" y="41665"/>
                      <a:pt x="14251" y="86310"/>
                    </a:cubicBezTo>
                    <a:lnTo>
                      <a:pt x="14915" y="86255"/>
                    </a:lnTo>
                    <a:lnTo>
                      <a:pt x="294792" y="579722"/>
                    </a:lnTo>
                    <a:lnTo>
                      <a:pt x="302357" y="599019"/>
                    </a:lnTo>
                    <a:lnTo>
                      <a:pt x="309921" y="618317"/>
                    </a:lnTo>
                    <a:lnTo>
                      <a:pt x="313703" y="643128"/>
                    </a:lnTo>
                    <a:lnTo>
                      <a:pt x="313703" y="646178"/>
                    </a:lnTo>
                    <a:lnTo>
                      <a:pt x="313703" y="646708"/>
                    </a:lnTo>
                    <a:lnTo>
                      <a:pt x="313703" y="664653"/>
                    </a:lnTo>
                    <a:lnTo>
                      <a:pt x="313703" y="665183"/>
                    </a:lnTo>
                    <a:lnTo>
                      <a:pt x="313703" y="670989"/>
                    </a:lnTo>
                    <a:lnTo>
                      <a:pt x="313703" y="671519"/>
                    </a:lnTo>
                    <a:lnTo>
                      <a:pt x="313703" y="689464"/>
                    </a:lnTo>
                    <a:lnTo>
                      <a:pt x="313703" y="689994"/>
                    </a:lnTo>
                    <a:lnTo>
                      <a:pt x="313703" y="693044"/>
                    </a:lnTo>
                    <a:lnTo>
                      <a:pt x="309921" y="717855"/>
                    </a:lnTo>
                    <a:lnTo>
                      <a:pt x="302357" y="737153"/>
                    </a:lnTo>
                    <a:lnTo>
                      <a:pt x="294792" y="756450"/>
                    </a:lnTo>
                    <a:lnTo>
                      <a:pt x="14915" y="1249917"/>
                    </a:lnTo>
                    <a:lnTo>
                      <a:pt x="14251" y="1249862"/>
                    </a:lnTo>
                    <a:cubicBezTo>
                      <a:pt x="-14812" y="1294507"/>
                      <a:pt x="3750" y="1320102"/>
                      <a:pt x="41362" y="13361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lIns="121917" tIns="60958" rIns="121917" bIns="60958"/>
              <a:lstStyle/>
              <a:p>
                <a:pPr algn="ctr">
                  <a:defRPr/>
                </a:pPr>
                <a:endParaRPr lang="en-GB" sz="12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4" name="Text Box 52"/>
              <p:cNvSpPr txBox="1">
                <a:spLocks noChangeArrowheads="1"/>
              </p:cNvSpPr>
              <p:nvPr/>
            </p:nvSpPr>
            <p:spPr bwMode="gray">
              <a:xfrm flipH="1">
                <a:off x="67623" y="2387301"/>
                <a:ext cx="2165290" cy="18707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67737" rIns="135474" bIns="67737">
                <a:spAutoFit/>
              </a:bodyPr>
              <a:lstStyle>
                <a:lvl1pPr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Single-target </a:t>
                </a:r>
                <a:r>
                  <a:rPr lang="en-US" sz="14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testing</a:t>
                </a:r>
              </a:p>
              <a:p>
                <a:pPr algn="ctr" eaLnBrk="1" hangingPunct="1"/>
                <a:r>
                  <a:rPr lang="en-US" sz="2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/>
                </a:r>
                <a:br>
                  <a:rPr lang="en-US" sz="200" b="1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</a:br>
                <a:r>
                  <a:rPr lang="en-US" sz="1000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(e.g. IHC</a:t>
                </a:r>
                <a:r>
                  <a:rPr lang="en-US" sz="1000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, FISH, </a:t>
                </a:r>
                <a:r>
                  <a:rPr lang="en-US" sz="1000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/>
                </a:r>
                <a:br>
                  <a:rPr lang="en-US" sz="1000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</a:br>
                <a:r>
                  <a:rPr lang="en-US" sz="1000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allele specific)</a:t>
                </a:r>
                <a:endParaRPr lang="en-US" sz="1000" noProof="1">
                  <a:solidFill>
                    <a:schemeClr val="bg1"/>
                  </a:solidFill>
                  <a:latin typeface="+mn-lt"/>
                  <a:ea typeface="MS PGothic" pitchFamily="34" charset="-128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619532" y="1678038"/>
              <a:ext cx="2164591" cy="890329"/>
              <a:chOff x="2044658" y="2368363"/>
              <a:chExt cx="2654971" cy="1837912"/>
            </a:xfrm>
            <a:solidFill>
              <a:schemeClr val="accent4"/>
            </a:solidFill>
          </p:grpSpPr>
          <p:sp>
            <p:nvSpPr>
              <p:cNvPr id="66" name="Freeform 9"/>
              <p:cNvSpPr>
                <a:spLocks/>
              </p:cNvSpPr>
              <p:nvPr/>
            </p:nvSpPr>
            <p:spPr bwMode="auto">
              <a:xfrm flipH="1" flipV="1">
                <a:off x="2044658" y="2368363"/>
                <a:ext cx="2654971" cy="1781563"/>
              </a:xfrm>
              <a:custGeom>
                <a:avLst/>
                <a:gdLst/>
                <a:ahLst/>
                <a:cxnLst/>
                <a:rect l="l" t="t" r="r" b="b"/>
                <a:pathLst>
                  <a:path w="1991228" h="1336172">
                    <a:moveTo>
                      <a:pt x="41362" y="1336172"/>
                    </a:moveTo>
                    <a:lnTo>
                      <a:pt x="90553" y="1336111"/>
                    </a:lnTo>
                    <a:lnTo>
                      <a:pt x="90659" y="1336172"/>
                    </a:lnTo>
                    <a:lnTo>
                      <a:pt x="168704" y="1336075"/>
                    </a:lnTo>
                    <a:lnTo>
                      <a:pt x="168872" y="1336172"/>
                    </a:lnTo>
                    <a:lnTo>
                      <a:pt x="218064" y="1336111"/>
                    </a:lnTo>
                    <a:lnTo>
                      <a:pt x="218169" y="1336172"/>
                    </a:lnTo>
                    <a:lnTo>
                      <a:pt x="1514680" y="1334555"/>
                    </a:lnTo>
                    <a:cubicBezTo>
                      <a:pt x="1600395" y="1335415"/>
                      <a:pt x="1631342" y="1317225"/>
                      <a:pt x="1661097" y="1285342"/>
                    </a:cubicBezTo>
                    <a:lnTo>
                      <a:pt x="1691776" y="1249862"/>
                    </a:lnTo>
                    <a:lnTo>
                      <a:pt x="1692440" y="1249917"/>
                    </a:lnTo>
                    <a:lnTo>
                      <a:pt x="1971974" y="757055"/>
                    </a:lnTo>
                    <a:lnTo>
                      <a:pt x="1972317" y="756980"/>
                    </a:lnTo>
                    <a:lnTo>
                      <a:pt x="1979882" y="737683"/>
                    </a:lnTo>
                    <a:lnTo>
                      <a:pt x="1987446" y="718385"/>
                    </a:lnTo>
                    <a:lnTo>
                      <a:pt x="1991228" y="693574"/>
                    </a:lnTo>
                    <a:lnTo>
                      <a:pt x="1991228" y="693044"/>
                    </a:lnTo>
                    <a:lnTo>
                      <a:pt x="1991228" y="689994"/>
                    </a:lnTo>
                    <a:lnTo>
                      <a:pt x="1991228" y="689464"/>
                    </a:lnTo>
                    <a:lnTo>
                      <a:pt x="1991228" y="671519"/>
                    </a:lnTo>
                    <a:lnTo>
                      <a:pt x="1991228" y="670989"/>
                    </a:lnTo>
                    <a:lnTo>
                      <a:pt x="1991228" y="665183"/>
                    </a:lnTo>
                    <a:lnTo>
                      <a:pt x="1991228" y="664653"/>
                    </a:lnTo>
                    <a:lnTo>
                      <a:pt x="1991228" y="646708"/>
                    </a:lnTo>
                    <a:lnTo>
                      <a:pt x="1991228" y="646178"/>
                    </a:lnTo>
                    <a:lnTo>
                      <a:pt x="1991228" y="643128"/>
                    </a:lnTo>
                    <a:lnTo>
                      <a:pt x="1991228" y="642598"/>
                    </a:lnTo>
                    <a:lnTo>
                      <a:pt x="1987446" y="617787"/>
                    </a:lnTo>
                    <a:lnTo>
                      <a:pt x="1979882" y="598489"/>
                    </a:lnTo>
                    <a:lnTo>
                      <a:pt x="1972317" y="579192"/>
                    </a:lnTo>
                    <a:lnTo>
                      <a:pt x="1971974" y="579117"/>
                    </a:lnTo>
                    <a:lnTo>
                      <a:pt x="1692440" y="86255"/>
                    </a:lnTo>
                    <a:lnTo>
                      <a:pt x="1691776" y="86310"/>
                    </a:lnTo>
                    <a:lnTo>
                      <a:pt x="1661097" y="50830"/>
                    </a:lnTo>
                    <a:cubicBezTo>
                      <a:pt x="1631342" y="18947"/>
                      <a:pt x="1600395" y="757"/>
                      <a:pt x="1514680" y="1617"/>
                    </a:cubicBezTo>
                    <a:lnTo>
                      <a:pt x="218169" y="0"/>
                    </a:lnTo>
                    <a:lnTo>
                      <a:pt x="218064" y="61"/>
                    </a:lnTo>
                    <a:lnTo>
                      <a:pt x="168872" y="0"/>
                    </a:lnTo>
                    <a:lnTo>
                      <a:pt x="168704" y="98"/>
                    </a:lnTo>
                    <a:lnTo>
                      <a:pt x="90659" y="0"/>
                    </a:lnTo>
                    <a:lnTo>
                      <a:pt x="90553" y="62"/>
                    </a:lnTo>
                    <a:lnTo>
                      <a:pt x="41362" y="0"/>
                    </a:lnTo>
                    <a:cubicBezTo>
                      <a:pt x="3750" y="16070"/>
                      <a:pt x="-14812" y="41665"/>
                      <a:pt x="14251" y="86310"/>
                    </a:cubicBezTo>
                    <a:lnTo>
                      <a:pt x="14915" y="86255"/>
                    </a:lnTo>
                    <a:lnTo>
                      <a:pt x="294792" y="579722"/>
                    </a:lnTo>
                    <a:lnTo>
                      <a:pt x="302357" y="599019"/>
                    </a:lnTo>
                    <a:lnTo>
                      <a:pt x="309921" y="618317"/>
                    </a:lnTo>
                    <a:lnTo>
                      <a:pt x="313703" y="643128"/>
                    </a:lnTo>
                    <a:lnTo>
                      <a:pt x="313703" y="646178"/>
                    </a:lnTo>
                    <a:lnTo>
                      <a:pt x="313703" y="646708"/>
                    </a:lnTo>
                    <a:lnTo>
                      <a:pt x="313703" y="664653"/>
                    </a:lnTo>
                    <a:lnTo>
                      <a:pt x="313703" y="665183"/>
                    </a:lnTo>
                    <a:lnTo>
                      <a:pt x="313703" y="670989"/>
                    </a:lnTo>
                    <a:lnTo>
                      <a:pt x="313703" y="671519"/>
                    </a:lnTo>
                    <a:lnTo>
                      <a:pt x="313703" y="689464"/>
                    </a:lnTo>
                    <a:lnTo>
                      <a:pt x="313703" y="689994"/>
                    </a:lnTo>
                    <a:lnTo>
                      <a:pt x="313703" y="693044"/>
                    </a:lnTo>
                    <a:lnTo>
                      <a:pt x="309921" y="717855"/>
                    </a:lnTo>
                    <a:lnTo>
                      <a:pt x="302357" y="737153"/>
                    </a:lnTo>
                    <a:lnTo>
                      <a:pt x="294792" y="756450"/>
                    </a:lnTo>
                    <a:lnTo>
                      <a:pt x="14915" y="1249917"/>
                    </a:lnTo>
                    <a:lnTo>
                      <a:pt x="14251" y="1249862"/>
                    </a:lnTo>
                    <a:cubicBezTo>
                      <a:pt x="-14812" y="1294507"/>
                      <a:pt x="3750" y="1320102"/>
                      <a:pt x="41362" y="13361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lIns="121917" tIns="60958" rIns="121917" bIns="60958"/>
              <a:lstStyle/>
              <a:p>
                <a:pPr algn="ctr">
                  <a:defRPr/>
                </a:pPr>
                <a:endParaRPr lang="en-GB" sz="12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7" name="Text Box 52"/>
              <p:cNvSpPr txBox="1">
                <a:spLocks noChangeArrowheads="1"/>
              </p:cNvSpPr>
              <p:nvPr/>
            </p:nvSpPr>
            <p:spPr bwMode="gray">
              <a:xfrm flipH="1">
                <a:off x="2501829" y="2399055"/>
                <a:ext cx="1740628" cy="18072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67737" rIns="135474" bIns="67737">
                <a:spAutoFit/>
              </a:bodyPr>
              <a:lstStyle>
                <a:lvl1pPr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defTabSz="890588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defTabSz="8905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Multiplex testing</a:t>
                </a:r>
              </a:p>
              <a:p>
                <a:pPr algn="ctr" eaLnBrk="1" hangingPunct="1"/>
                <a:r>
                  <a:rPr lang="en-US" sz="1000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(</a:t>
                </a:r>
                <a:r>
                  <a:rPr lang="en-US" sz="1000" noProof="1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sequencing, multiplex PCR, </a:t>
                </a:r>
                <a:r>
                  <a:rPr lang="en-US" sz="1000" noProof="1" smtClean="0">
                    <a:solidFill>
                      <a:schemeClr val="bg1"/>
                    </a:solidFill>
                    <a:latin typeface="+mn-lt"/>
                    <a:ea typeface="MS PGothic" pitchFamily="34" charset="-128"/>
                  </a:rPr>
                  <a:t>etc.)</a:t>
                </a:r>
                <a:endParaRPr lang="en-US" sz="1000" noProof="1">
                  <a:solidFill>
                    <a:schemeClr val="bg1"/>
                  </a:solidFill>
                  <a:latin typeface="+mn-lt"/>
                  <a:ea typeface="MS PGothic" pitchFamily="34" charset="-128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5018" y="1308705"/>
              <a:ext cx="201118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GB" b="1" dirty="0" smtClean="0">
                  <a:solidFill>
                    <a:schemeClr val="accent3"/>
                  </a:solidFill>
                  <a:cs typeface="Arial" pitchFamily="34" charset="0"/>
                </a:rPr>
                <a:t>Most targeted</a:t>
              </a:r>
              <a:r>
                <a:rPr lang="en-GB" b="1" baseline="30000" dirty="0" smtClean="0">
                  <a:solidFill>
                    <a:schemeClr val="accent3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932444" y="1308705"/>
              <a:ext cx="368235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accent1"/>
                  </a:solidFill>
                  <a:cs typeface="Arial" pitchFamily="34" charset="0"/>
                </a:rPr>
                <a:t>Most comprehensive</a:t>
              </a:r>
              <a:r>
                <a:rPr lang="en-GB" b="1" baseline="30000" dirty="0" smtClean="0">
                  <a:solidFill>
                    <a:schemeClr val="accent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5176" y="2439619"/>
            <a:ext cx="10977161" cy="3466705"/>
            <a:chOff x="135563" y="1216504"/>
            <a:chExt cx="10977161" cy="3466705"/>
          </a:xfrm>
        </p:grpSpPr>
        <p:grpSp>
          <p:nvGrpSpPr>
            <p:cNvPr id="5" name="Group 4"/>
            <p:cNvGrpSpPr/>
            <p:nvPr/>
          </p:nvGrpSpPr>
          <p:grpSpPr>
            <a:xfrm>
              <a:off x="135563" y="1698883"/>
              <a:ext cx="10977161" cy="2984326"/>
              <a:chOff x="200302" y="3109550"/>
              <a:chExt cx="10977161" cy="2984326"/>
            </a:xfrm>
          </p:grpSpPr>
          <p:sp>
            <p:nvSpPr>
              <p:cNvPr id="30" name="Arc 29"/>
              <p:cNvSpPr/>
              <p:nvPr/>
            </p:nvSpPr>
            <p:spPr>
              <a:xfrm flipH="1">
                <a:off x="585020" y="3716711"/>
                <a:ext cx="397942" cy="2248661"/>
              </a:xfrm>
              <a:prstGeom prst="arc">
                <a:avLst>
                  <a:gd name="adj1" fmla="val 16200000"/>
                  <a:gd name="adj2" fmla="val 542241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917" tIns="60958" rIns="121917" bIns="60958" rtlCol="0" anchor="ctr"/>
              <a:lstStyle/>
              <a:p>
                <a:pPr marL="4233" algn="ctr"/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238948" y="3131322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algn="ctr">
                  <a:buClr>
                    <a:srgbClr val="A08264"/>
                  </a:buClr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</a:rPr>
                  <a:t>Availability of standardised </a:t>
                </a:r>
                <a:br>
                  <a:rPr lang="en-GB" sz="1400" b="1" dirty="0" smtClean="0">
                    <a:solidFill>
                      <a:schemeClr val="tx1"/>
                    </a:solidFill>
                  </a:rPr>
                </a:br>
                <a:r>
                  <a:rPr lang="en-GB" sz="1400" b="1" dirty="0" smtClean="0">
                    <a:solidFill>
                      <a:schemeClr val="tx1"/>
                    </a:solidFill>
                  </a:rPr>
                  <a:t>testing platforms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1</a:t>
                </a:r>
                <a:endParaRPr lang="en-GB" sz="14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 rot="16200000">
                <a:off x="-217032" y="4424297"/>
                <a:ext cx="1604105" cy="7694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21917" tIns="60958" rIns="121917" bIns="60958">
                <a:spAutoFit/>
              </a:bodyPr>
              <a:lstStyle/>
              <a:p>
                <a:pPr marL="4233" algn="ctr"/>
                <a:r>
                  <a:rPr lang="en-GB" sz="1400" b="1" dirty="0" smtClean="0"/>
                  <a:t>versus</a:t>
                </a:r>
                <a:br>
                  <a:rPr lang="en-GB" sz="1400" b="1" dirty="0" smtClean="0"/>
                </a:br>
                <a:r>
                  <a:rPr lang="en-GB" sz="1400" b="1" dirty="0" smtClean="0"/>
                  <a:t>comprehensive </a:t>
                </a:r>
                <a:br>
                  <a:rPr lang="en-GB" sz="1400" b="1" dirty="0" smtClean="0"/>
                </a:br>
                <a:r>
                  <a:rPr lang="en-GB" sz="1400" b="1" dirty="0" smtClean="0"/>
                  <a:t>testing</a:t>
                </a:r>
                <a:endParaRPr lang="en-GB" sz="1400" b="1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38946" y="3736961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</a:rPr>
                  <a:t>Increased sensitivity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 </a:t>
                </a:r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238947" y="4342599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</a:rPr>
                  <a:t>Reduced turnaround time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 </a:t>
                </a:r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238946" y="4948237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</a:rPr>
                  <a:t>Reduced cost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3</a:t>
                </a:r>
                <a:endParaRPr lang="en-GB" sz="14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238948" y="5553876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</a:rPr>
                  <a:t>Reduced quantity of tumour material required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4,5</a:t>
                </a:r>
                <a:endParaRPr lang="en-GB" sz="14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781802" y="3109550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>
                  <a:buClr>
                    <a:srgbClr val="A08264"/>
                  </a:buClr>
                  <a:defRPr/>
                </a:pPr>
                <a:r>
                  <a:rPr lang="en-GB" sz="1600" b="1" dirty="0" smtClean="0">
                    <a:solidFill>
                      <a:schemeClr val="tx1"/>
                    </a:solidFill>
                  </a:rPr>
                  <a:t>Provides valuable data on:</a:t>
                </a:r>
                <a:endParaRPr lang="en-GB" sz="16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781800" y="3720632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</a:rPr>
                  <a:t>Resistance mechanisms</a:t>
                </a:r>
                <a:r>
                  <a:rPr lang="en-GB" sz="1400" b="1" baseline="30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781801" y="4331713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 smtClean="0">
                    <a:solidFill>
                      <a:schemeClr val="tx1"/>
                    </a:solidFill>
                  </a:rPr>
                  <a:t>Tumour evolution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6,7</a:t>
                </a:r>
                <a:endParaRPr lang="en-GB" sz="14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6781800" y="4942794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</a:rPr>
                  <a:t>Novel molecular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targets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3,7</a:t>
                </a:r>
                <a:endParaRPr lang="en-GB" sz="14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781801" y="5553876"/>
                <a:ext cx="4395661" cy="540000"/>
              </a:xfrm>
              <a:prstGeom prst="roundRect">
                <a:avLst>
                  <a:gd name="adj" fmla="val 2535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0958" tIns="60958" rIns="60958" bIns="60958" anchor="ctr" anchorCtr="0"/>
              <a:lstStyle/>
              <a:p>
                <a:pPr marL="4233" lvl="1"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</a:rPr>
                  <a:t>Potential biomarkers </a:t>
                </a:r>
                <a:r>
                  <a:rPr lang="en-GB" sz="1400" b="1" dirty="0" smtClean="0">
                    <a:solidFill>
                      <a:schemeClr val="tx1"/>
                    </a:solidFill>
                  </a:rPr>
                  <a:t>for existing therapies </a:t>
                </a:r>
                <a:br>
                  <a:rPr lang="en-GB" sz="1400" b="1" dirty="0" smtClean="0">
                    <a:solidFill>
                      <a:schemeClr val="tx1"/>
                    </a:solidFill>
                  </a:rPr>
                </a:br>
                <a:r>
                  <a:rPr lang="en-GB" sz="1400" b="1" dirty="0" smtClean="0">
                    <a:solidFill>
                      <a:schemeClr val="tx1"/>
                    </a:solidFill>
                  </a:rPr>
                  <a:t>(e.g. tumour mutation burden)</a:t>
                </a:r>
                <a:r>
                  <a:rPr lang="en-GB" sz="1400" b="1" baseline="30000" dirty="0" smtClean="0">
                    <a:solidFill>
                      <a:schemeClr val="tx1"/>
                    </a:solidFill>
                  </a:rPr>
                  <a:t>6</a:t>
                </a:r>
                <a:endParaRPr lang="en-GB" sz="1400" b="1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Textfeld 32"/>
            <p:cNvSpPr txBox="1"/>
            <p:nvPr/>
          </p:nvSpPr>
          <p:spPr bwMode="auto">
            <a:xfrm>
              <a:off x="6671829" y="1216504"/>
              <a:ext cx="4395663" cy="400105"/>
            </a:xfrm>
            <a:prstGeom prst="rect">
              <a:avLst/>
            </a:prstGeom>
            <a:noFill/>
          </p:spPr>
          <p:txBody>
            <a:bodyPr wrap="square" lIns="121917" tIns="60958" rIns="121917" bIns="60958" anchor="ctr">
              <a:spAutoFit/>
            </a:bodyPr>
            <a:lstStyle/>
            <a:p>
              <a:pPr lvl="0" algn="ctr"/>
              <a:r>
                <a:rPr lang="en-GB" b="1" dirty="0" smtClean="0">
                  <a:latin typeface="Arial"/>
                </a:rPr>
                <a:t>Strengths of </a:t>
              </a:r>
              <a:r>
                <a:rPr lang="en-GB" b="1" dirty="0" smtClean="0">
                  <a:solidFill>
                    <a:schemeClr val="accent1"/>
                  </a:solidFill>
                  <a:latin typeface="Arial"/>
                </a:rPr>
                <a:t>comprehensive</a:t>
              </a:r>
              <a:r>
                <a:rPr lang="en-GB" b="1" dirty="0" smtClean="0">
                  <a:latin typeface="Arial"/>
                </a:rPr>
                <a:t> testing:</a:t>
              </a:r>
              <a:endParaRPr lang="en-GB" b="1" baseline="30000" dirty="0">
                <a:latin typeface="Arial"/>
              </a:endParaRPr>
            </a:p>
          </p:txBody>
        </p:sp>
        <p:sp>
          <p:nvSpPr>
            <p:cNvPr id="44" name="Textfeld 32"/>
            <p:cNvSpPr txBox="1"/>
            <p:nvPr/>
          </p:nvSpPr>
          <p:spPr bwMode="auto">
            <a:xfrm>
              <a:off x="1185429" y="1216504"/>
              <a:ext cx="4395663" cy="400105"/>
            </a:xfrm>
            <a:prstGeom prst="rect">
              <a:avLst/>
            </a:prstGeom>
            <a:noFill/>
          </p:spPr>
          <p:txBody>
            <a:bodyPr wrap="square" lIns="121917" tIns="60958" rIns="121917" bIns="60958" anchor="ctr">
              <a:spAutoFit/>
            </a:bodyPr>
            <a:lstStyle/>
            <a:p>
              <a:pPr lvl="0" algn="ctr"/>
              <a:r>
                <a:rPr lang="en-GB" b="1" dirty="0" smtClean="0">
                  <a:latin typeface="Arial"/>
                </a:rPr>
                <a:t>Strengths of </a:t>
              </a:r>
              <a:r>
                <a:rPr lang="en-GB" b="1" dirty="0" smtClean="0">
                  <a:solidFill>
                    <a:schemeClr val="accent3"/>
                  </a:solidFill>
                  <a:latin typeface="Arial"/>
                </a:rPr>
                <a:t>targeted</a:t>
              </a:r>
              <a:r>
                <a:rPr lang="en-GB" b="1" dirty="0" smtClean="0">
                  <a:latin typeface="Arial"/>
                </a:rPr>
                <a:t> testing:</a:t>
              </a:r>
              <a:endParaRPr lang="en-GB" b="1" baseline="300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81800" y="1968789"/>
            <a:ext cx="4486275" cy="8774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1636" y="1209999"/>
            <a:ext cx="10627213" cy="7111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Comprehensive testing methods </a:t>
            </a:r>
            <a:r>
              <a:rPr lang="en-US" sz="1800" dirty="0" smtClean="0"/>
              <a:t>(e.g. whole-genome and -exome NGS) may </a:t>
            </a:r>
            <a:r>
              <a:rPr lang="en-US" sz="1800" dirty="0"/>
              <a:t>provide important research information on novel </a:t>
            </a:r>
            <a:r>
              <a:rPr lang="en-US" sz="1800" b="1" dirty="0">
                <a:solidFill>
                  <a:schemeClr val="accent1"/>
                </a:solidFill>
              </a:rPr>
              <a:t>molecular targets </a:t>
            </a:r>
            <a:r>
              <a:rPr lang="en-US" sz="1800" dirty="0"/>
              <a:t>and </a:t>
            </a:r>
            <a:r>
              <a:rPr lang="en-US" sz="1800" b="1" dirty="0" smtClean="0">
                <a:solidFill>
                  <a:schemeClr val="accent1"/>
                </a:solidFill>
              </a:rPr>
              <a:t>biomarkers</a:t>
            </a:r>
            <a:r>
              <a:rPr lang="en-US" sz="1800" dirty="0" smtClean="0"/>
              <a:t>: 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1" y="2991208"/>
            <a:ext cx="25707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TP53</a:t>
            </a:r>
            <a:r>
              <a:rPr lang="en-US" sz="1100" b="1" dirty="0"/>
              <a:t> mutations </a:t>
            </a:r>
            <a:r>
              <a:rPr lang="en-US" sz="1100" b="1" dirty="0" smtClean="0"/>
              <a:t>have been associated </a:t>
            </a:r>
            <a:r>
              <a:rPr lang="en-US" sz="1100" b="1" dirty="0"/>
              <a:t>with inferior survival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in </a:t>
            </a:r>
            <a:r>
              <a:rPr lang="en-US" sz="1100" b="1" i="1" dirty="0" smtClean="0"/>
              <a:t>EGFR </a:t>
            </a:r>
            <a:r>
              <a:rPr lang="en-US" sz="1100" b="1" dirty="0" smtClean="0"/>
              <a:t>mutation</a:t>
            </a:r>
            <a:r>
              <a:rPr lang="en-US" sz="1100" b="1" dirty="0"/>
              <a:t>+ patients</a:t>
            </a:r>
            <a:r>
              <a:rPr lang="en-US" sz="1100" b="1" baseline="30000" dirty="0"/>
              <a:t>5</a:t>
            </a:r>
            <a:endParaRPr lang="en-US" sz="1100" b="1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230920" y="3689830"/>
            <a:ext cx="2670232" cy="2252343"/>
            <a:chOff x="7712062" y="3136420"/>
            <a:chExt cx="2834272" cy="23907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680"/>
            <a:stretch/>
          </p:blipFill>
          <p:spPr>
            <a:xfrm>
              <a:off x="7906963" y="3136420"/>
              <a:ext cx="2639371" cy="21031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631324" y="5250133"/>
              <a:ext cx="1413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Months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12062" y="3226940"/>
              <a:ext cx="196011" cy="1737360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Probability of </a:t>
              </a: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survival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8350" y="5912919"/>
            <a:ext cx="11132802" cy="917816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solidFill>
                  <a:srgbClr val="9D9FA2"/>
                </a:solidFill>
                <a:cs typeface="Arial"/>
              </a:rPr>
              <a:t>Figure adapted from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Gay ND,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et al.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2017.</a:t>
            </a:r>
            <a:r>
              <a:rPr lang="en-US" sz="900" baseline="30000" dirty="0" smtClean="0">
                <a:solidFill>
                  <a:srgbClr val="9D9FA2"/>
                </a:solidFill>
                <a:cs typeface="Arial"/>
              </a:rPr>
              <a:t>2</a:t>
            </a:r>
            <a:endParaRPr lang="en-US" sz="900" baseline="30000" dirty="0">
              <a:solidFill>
                <a:srgbClr val="9D9FA2"/>
              </a:solidFill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900" i="1" dirty="0" smtClean="0">
                <a:solidFill>
                  <a:srgbClr val="9D9FA2"/>
                </a:solidFill>
                <a:cs typeface="Arial"/>
              </a:rPr>
              <a:t>ALK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,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anaplastic lymphoma kinase;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CRD, cysteine-rich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domain; </a:t>
            </a:r>
            <a:r>
              <a:rPr lang="en-US" sz="900" i="1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EGFR</a:t>
            </a:r>
            <a:r>
              <a:rPr lang="en-US" sz="900" dirty="0">
                <a:solidFill>
                  <a:schemeClr val="tx2"/>
                </a:solidFill>
                <a:latin typeface="Arial (body)"/>
                <a:cs typeface="Arial" pitchFamily="34" charset="0"/>
              </a:rPr>
              <a:t>, </a:t>
            </a:r>
            <a:r>
              <a:rPr lang="en-US" sz="900" dirty="0">
                <a:solidFill>
                  <a:schemeClr val="tx2"/>
                </a:solidFill>
                <a:latin typeface="Arial (body)"/>
              </a:rPr>
              <a:t>epidermal growth factor </a:t>
            </a:r>
            <a:r>
              <a:rPr lang="en-US" sz="900" dirty="0" smtClean="0">
                <a:solidFill>
                  <a:schemeClr val="tx2"/>
                </a:solidFill>
                <a:latin typeface="Arial (body)"/>
              </a:rPr>
              <a:t>receptor;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HER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, human epidermal growth factor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receptor; MHC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,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major histocompatibility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c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omplex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; </a:t>
            </a:r>
            <a:r>
              <a:rPr lang="en-US" sz="900" dirty="0" err="1" smtClean="0">
                <a:solidFill>
                  <a:srgbClr val="9D9FA2"/>
                </a:solidFill>
                <a:cs typeface="Arial"/>
              </a:rPr>
              <a:t>mut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,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mutated;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/>
            </a:r>
            <a:br>
              <a:rPr lang="en-US" sz="900" dirty="0" smtClean="0">
                <a:solidFill>
                  <a:srgbClr val="9D9FA2"/>
                </a:solidFill>
                <a:cs typeface="Arial"/>
              </a:rPr>
            </a:br>
            <a:r>
              <a:rPr lang="en-US" sz="900" dirty="0" smtClean="0">
                <a:solidFill>
                  <a:srgbClr val="9D9FA2"/>
                </a:solidFill>
                <a:cs typeface="Arial"/>
              </a:rPr>
              <a:t>NGS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, next-generation sequencing;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NRG1, </a:t>
            </a:r>
            <a:r>
              <a:rPr lang="en-US" sz="900" dirty="0" err="1" smtClean="0">
                <a:solidFill>
                  <a:srgbClr val="9D9FA2"/>
                </a:solidFill>
                <a:cs typeface="Arial"/>
              </a:rPr>
              <a:t>neuregulin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1; NSCLC, non-small cell lung cancer; PI3K,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phosphoinositide 3-kinase;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 </a:t>
            </a:r>
            <a:r>
              <a:rPr lang="en-US" sz="900" i="1" dirty="0" smtClean="0">
                <a:solidFill>
                  <a:srgbClr val="9D9FA2"/>
                </a:solidFill>
                <a:cs typeface="Arial"/>
              </a:rPr>
              <a:t>SLC3A2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,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Solute Carrier Family 3 Member 2; </a:t>
            </a:r>
            <a:r>
              <a:rPr lang="en-US" sz="900" i="1" dirty="0" smtClean="0">
                <a:solidFill>
                  <a:srgbClr val="9D9FA2"/>
                </a:solidFill>
                <a:cs typeface="Arial"/>
              </a:rPr>
              <a:t>TP53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, </a:t>
            </a:r>
            <a:r>
              <a:rPr lang="en-US" sz="900" dirty="0" err="1" smtClean="0">
                <a:solidFill>
                  <a:srgbClr val="9D9FA2"/>
                </a:solidFill>
                <a:cs typeface="Arial"/>
              </a:rPr>
              <a:t>tumour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 protein 53; WT/</a:t>
            </a:r>
            <a:r>
              <a:rPr lang="en-US" sz="900" dirty="0" err="1" smtClean="0">
                <a:solidFill>
                  <a:srgbClr val="9D9FA2"/>
                </a:solidFill>
                <a:cs typeface="Arial"/>
              </a:rPr>
              <a:t>wt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, </a:t>
            </a:r>
            <a:r>
              <a:rPr lang="en-US" sz="900" dirty="0">
                <a:solidFill>
                  <a:srgbClr val="9D9FA2"/>
                </a:solidFill>
                <a:cs typeface="Arial"/>
              </a:rPr>
              <a:t>wild </a:t>
            </a:r>
            <a:r>
              <a:rPr lang="en-US" sz="900" dirty="0" smtClean="0">
                <a:solidFill>
                  <a:srgbClr val="9D9FA2"/>
                </a:solidFill>
                <a:cs typeface="Arial"/>
              </a:rPr>
              <a:t>type</a:t>
            </a:r>
            <a:r>
              <a:rPr lang="en-US" sz="1000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9D9FA2"/>
                </a:solidFill>
                <a:cs typeface="Arial"/>
              </a:rPr>
              <a:t>1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. Liu SV, et al. J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Clin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Oncol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2018;36(15_suppl):12084–12084; 2. Gay ND, et al. J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Thorac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Oncol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2017;12(8):e107–e110; 3.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McCoach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CE, et al.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Clin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Cancer Res. 2018;24(14):3334–47; 4. Blakely CM, et al. Nat Genet. 2017;49(12):1693–704; 5. CLCGP, NGM.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Sci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</a:t>
            </a:r>
            <a:r>
              <a:rPr lang="en-US" sz="1000" dirty="0" err="1">
                <a:solidFill>
                  <a:srgbClr val="9D9FA2"/>
                </a:solidFill>
                <a:cs typeface="Arial"/>
              </a:rPr>
              <a:t>Transl</a:t>
            </a:r>
            <a:r>
              <a:rPr lang="en-US" sz="1000" dirty="0">
                <a:solidFill>
                  <a:srgbClr val="9D9FA2"/>
                </a:solidFill>
                <a:cs typeface="Arial"/>
              </a:rPr>
              <a:t> Med 2013;5(209):209ra153</a:t>
            </a:r>
            <a:r>
              <a:rPr lang="en-US" sz="1050" dirty="0"/>
              <a:t>.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85850" y="3092601"/>
            <a:ext cx="2703286" cy="27833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1400" dirty="0"/>
              <a:t>NRG1 fusion proteins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that </a:t>
            </a:r>
            <a:r>
              <a:rPr lang="en-US" sz="1400" dirty="0"/>
              <a:t>activate oncogenic HER2/HER3 and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PI3K-AKT </a:t>
            </a:r>
            <a:r>
              <a:rPr lang="en-US" sz="1400" dirty="0"/>
              <a:t>signaling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are </a:t>
            </a:r>
            <a:r>
              <a:rPr lang="en-US" sz="1400" dirty="0"/>
              <a:t>found in 0.3% of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NSCLC cases</a:t>
            </a:r>
            <a:r>
              <a:rPr lang="en-US" sz="1400" baseline="30000" dirty="0" smtClean="0"/>
              <a:t>1,2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1400" dirty="0"/>
              <a:t>NRG1 fusions are also considered to </a:t>
            </a:r>
            <a:r>
              <a:rPr lang="en-US" sz="1400" dirty="0" smtClean="0"/>
              <a:t>be </a:t>
            </a:r>
            <a:r>
              <a:rPr lang="en-US" sz="1400" dirty="0"/>
              <a:t>a potential mechanism of resistance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ALK </a:t>
            </a:r>
            <a:r>
              <a:rPr lang="en-US" sz="1400" dirty="0" smtClean="0"/>
              <a:t>inhibitors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28" name="Rectangle 27"/>
          <p:cNvSpPr/>
          <p:nvPr/>
        </p:nvSpPr>
        <p:spPr>
          <a:xfrm>
            <a:off x="6781800" y="1968789"/>
            <a:ext cx="4486275" cy="87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Biomarkers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Coexisting alterations that may influence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outcomes of </a:t>
            </a:r>
            <a:r>
              <a:rPr lang="en-US" sz="1600" i="1" dirty="0" smtClean="0">
                <a:solidFill>
                  <a:schemeClr val="bg1"/>
                </a:solidFill>
              </a:rPr>
              <a:t>EGFR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mutation</a:t>
            </a:r>
            <a:r>
              <a:rPr lang="en-US" sz="1600" dirty="0">
                <a:solidFill>
                  <a:schemeClr val="bg1"/>
                </a:solidFill>
              </a:rPr>
              <a:t>+ patients</a:t>
            </a:r>
            <a:r>
              <a:rPr lang="en-US" sz="1600" baseline="30000" dirty="0">
                <a:solidFill>
                  <a:schemeClr val="bg1"/>
                </a:solidFill>
              </a:rPr>
              <a:t>4,5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588A9C-C3E6-4098-B0F2-6D85FCA08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25" y="3064612"/>
            <a:ext cx="2152075" cy="28775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</a:t>
            </a:r>
            <a:r>
              <a:rPr lang="en-US" dirty="0" smtClean="0"/>
              <a:t>testing</a:t>
            </a:r>
            <a:r>
              <a:rPr lang="en-US" dirty="0"/>
              <a:t>: </a:t>
            </a:r>
            <a:r>
              <a:rPr lang="en-US" dirty="0" smtClean="0"/>
              <a:t>advantages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085850" y="1968789"/>
            <a:ext cx="4486275" cy="8774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1085850" y="1968789"/>
            <a:ext cx="4486275" cy="87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Novel </a:t>
            </a:r>
            <a:r>
              <a:rPr lang="en-US" sz="1600" b="1" dirty="0" smtClean="0">
                <a:solidFill>
                  <a:schemeClr val="bg1"/>
                </a:solidFill>
              </a:rPr>
              <a:t>targets </a:t>
            </a: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Less common, but targetable, oncogenic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drivers associated with NSCLC</a:t>
            </a:r>
            <a:r>
              <a:rPr lang="en-US" sz="1600" baseline="30000" dirty="0">
                <a:solidFill>
                  <a:schemeClr val="bg1"/>
                </a:solidFill>
              </a:rPr>
              <a:t>1-3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690672" y="3092601"/>
            <a:ext cx="2453328" cy="27833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20000"/>
              </a:lnSpc>
              <a:buClr>
                <a:schemeClr val="accent4"/>
              </a:buClr>
            </a:pPr>
            <a:r>
              <a:rPr lang="en-US" sz="1400" dirty="0"/>
              <a:t>Alterations in </a:t>
            </a:r>
            <a:r>
              <a:rPr lang="en-US" sz="1400" i="1" dirty="0"/>
              <a:t>TP53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were </a:t>
            </a:r>
            <a:r>
              <a:rPr lang="en-US" sz="1400" dirty="0"/>
              <a:t>found in &gt;50%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i="1" dirty="0" smtClean="0"/>
              <a:t>EGFR</a:t>
            </a:r>
            <a:r>
              <a:rPr lang="en-US" sz="1400" dirty="0"/>
              <a:t> </a:t>
            </a:r>
            <a:r>
              <a:rPr lang="en-US" sz="1400" dirty="0" smtClean="0"/>
              <a:t>mutation</a:t>
            </a:r>
            <a:r>
              <a:rPr lang="en-US" sz="1400" dirty="0"/>
              <a:t>+ NSCLC, and more frequently detected in patients with progression on second-line therapy</a:t>
            </a:r>
            <a:r>
              <a:rPr lang="en-US" sz="1400" baseline="30000" dirty="0"/>
              <a:t>4</a:t>
            </a:r>
          </a:p>
          <a:p>
            <a:pPr marL="176213" indent="-176213">
              <a:lnSpc>
                <a:spcPct val="120000"/>
              </a:lnSpc>
              <a:buClr>
                <a:schemeClr val="accent4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8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Molecular test sample considerations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8350" y="6083767"/>
            <a:ext cx="10757109" cy="379685"/>
          </a:xfrm>
        </p:spPr>
        <p:txBody>
          <a:bodyPr lIns="90000" tIns="46800" rIns="90000" bIns="46800" anchor="t"/>
          <a:lstStyle/>
          <a:p>
            <a:r>
              <a:rPr lang="en-US" dirty="0" err="1" smtClean="0"/>
              <a:t>ctDNA</a:t>
            </a:r>
            <a:r>
              <a:rPr lang="en-US" dirty="0" smtClean="0"/>
              <a:t>, circulating </a:t>
            </a:r>
            <a:r>
              <a:rPr lang="en-US" dirty="0" err="1" smtClean="0"/>
              <a:t>tumour</a:t>
            </a:r>
            <a:r>
              <a:rPr lang="en-US" dirty="0" smtClean="0"/>
              <a:t> DNA; DNA, deoxyribonucleic acid; </a:t>
            </a:r>
            <a:r>
              <a:rPr lang="en-US" i="1" dirty="0">
                <a:latin typeface="Arial (body)"/>
              </a:rPr>
              <a:t>EGFR</a:t>
            </a:r>
            <a:r>
              <a:rPr lang="en-US" dirty="0">
                <a:latin typeface="Arial (body)"/>
              </a:rPr>
              <a:t>, epidermal growth factor receptor; </a:t>
            </a:r>
            <a:r>
              <a:rPr lang="en-US" dirty="0"/>
              <a:t>FISH, fluorescence </a:t>
            </a:r>
            <a:r>
              <a:rPr lang="en-US" i="1" dirty="0"/>
              <a:t>in situ </a:t>
            </a:r>
            <a:r>
              <a:rPr lang="en-US" dirty="0" err="1"/>
              <a:t>hybridisation</a:t>
            </a:r>
            <a:r>
              <a:rPr lang="en-US" dirty="0"/>
              <a:t>; </a:t>
            </a:r>
            <a:r>
              <a:rPr lang="en-US" dirty="0" smtClean="0"/>
              <a:t>IHC, immunohistochemistry; NGS, next-generation sequencing; </a:t>
            </a:r>
            <a:br>
              <a:rPr lang="en-US" dirty="0" smtClean="0"/>
            </a:br>
            <a:r>
              <a:rPr lang="en-US" dirty="0" smtClean="0"/>
              <a:t>PCR</a:t>
            </a:r>
            <a:r>
              <a:rPr lang="en-US" dirty="0"/>
              <a:t>, </a:t>
            </a:r>
            <a:r>
              <a:rPr lang="en-US" dirty="0" smtClean="0"/>
              <a:t>polymerase </a:t>
            </a:r>
            <a:r>
              <a:rPr lang="en-US" dirty="0"/>
              <a:t>chain </a:t>
            </a:r>
            <a:r>
              <a:rPr lang="en-US" dirty="0" smtClean="0"/>
              <a:t>reaction; RNA, ribonucleic acid.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F82553B-F32C-4DBE-AA8D-25E6EADCF8F2}"/>
              </a:ext>
            </a:extLst>
          </p:cNvPr>
          <p:cNvSpPr/>
          <p:nvPr/>
        </p:nvSpPr>
        <p:spPr>
          <a:xfrm>
            <a:off x="-11289" y="1964023"/>
            <a:ext cx="12192000" cy="134500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 dirty="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rot="5400000">
            <a:off x="-82758" y="1898781"/>
            <a:ext cx="4566708" cy="3588237"/>
          </a:xfrm>
          <a:custGeom>
            <a:avLst/>
            <a:gdLst>
              <a:gd name="T0" fmla="*/ 256 w 339"/>
              <a:gd name="T1" fmla="*/ 241 h 272"/>
              <a:gd name="T2" fmla="*/ 339 w 339"/>
              <a:gd name="T3" fmla="*/ 124 h 272"/>
              <a:gd name="T4" fmla="*/ 255 w 339"/>
              <a:gd name="T5" fmla="*/ 0 h 272"/>
              <a:gd name="T6" fmla="*/ 60 w 339"/>
              <a:gd name="T7" fmla="*/ 0 h 272"/>
              <a:gd name="T8" fmla="*/ 0 w 339"/>
              <a:gd name="T9" fmla="*/ 59 h 272"/>
              <a:gd name="T10" fmla="*/ 0 w 339"/>
              <a:gd name="T11" fmla="*/ 272 h 272"/>
              <a:gd name="T12" fmla="*/ 0 w 339"/>
              <a:gd name="T13" fmla="*/ 271 h 272"/>
              <a:gd name="T14" fmla="*/ 65 w 339"/>
              <a:gd name="T15" fmla="*/ 24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272">
                <a:moveTo>
                  <a:pt x="256" y="241"/>
                </a:moveTo>
                <a:cubicBezTo>
                  <a:pt x="339" y="124"/>
                  <a:pt x="339" y="124"/>
                  <a:pt x="339" y="124"/>
                </a:cubicBezTo>
                <a:cubicBezTo>
                  <a:pt x="255" y="0"/>
                  <a:pt x="255" y="0"/>
                  <a:pt x="25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2"/>
                  <a:pt x="0" y="17"/>
                  <a:pt x="0" y="59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1"/>
                  <a:pt x="0" y="271"/>
                  <a:pt x="0" y="271"/>
                </a:cubicBezTo>
                <a:cubicBezTo>
                  <a:pt x="3" y="255"/>
                  <a:pt x="31" y="241"/>
                  <a:pt x="65" y="241"/>
                </a:cubicBezTo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  <a:effectLst>
            <a:outerShdw blurRad="368300" dist="2667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5400000">
            <a:off x="176079" y="1331173"/>
            <a:ext cx="556687" cy="713433"/>
          </a:xfrm>
          <a:custGeom>
            <a:avLst/>
            <a:gdLst>
              <a:gd name="T0" fmla="*/ 68 w 68"/>
              <a:gd name="T1" fmla="*/ 0 h 66"/>
              <a:gd name="T2" fmla="*/ 65 w 68"/>
              <a:gd name="T3" fmla="*/ 0 h 66"/>
              <a:gd name="T4" fmla="*/ 0 w 68"/>
              <a:gd name="T5" fmla="*/ 33 h 66"/>
              <a:gd name="T6" fmla="*/ 65 w 68"/>
              <a:gd name="T7" fmla="*/ 66 h 66"/>
              <a:gd name="T8" fmla="*/ 68 w 68"/>
              <a:gd name="T9" fmla="*/ 66 h 66"/>
              <a:gd name="T10" fmla="*/ 68 w 68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66">
                <a:moveTo>
                  <a:pt x="68" y="0"/>
                </a:moveTo>
                <a:cubicBezTo>
                  <a:pt x="67" y="0"/>
                  <a:pt x="66" y="0"/>
                  <a:pt x="65" y="0"/>
                </a:cubicBezTo>
                <a:cubicBezTo>
                  <a:pt x="29" y="0"/>
                  <a:pt x="0" y="14"/>
                  <a:pt x="0" y="33"/>
                </a:cubicBezTo>
                <a:cubicBezTo>
                  <a:pt x="0" y="51"/>
                  <a:pt x="29" y="66"/>
                  <a:pt x="65" y="66"/>
                </a:cubicBezTo>
                <a:cubicBezTo>
                  <a:pt x="66" y="66"/>
                  <a:pt x="67" y="66"/>
                  <a:pt x="68" y="66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9A29FA-1A43-4EEE-964B-B3E2233F77E9}"/>
              </a:ext>
            </a:extLst>
          </p:cNvPr>
          <p:cNvSpPr txBox="1"/>
          <p:nvPr/>
        </p:nvSpPr>
        <p:spPr>
          <a:xfrm>
            <a:off x="908040" y="1441469"/>
            <a:ext cx="2828573" cy="589507"/>
          </a:xfrm>
          <a:prstGeom prst="rect">
            <a:avLst/>
          </a:prstGeom>
          <a:noFill/>
        </p:spPr>
        <p:txBody>
          <a:bodyPr wrap="square" lIns="95998" tIns="95998" rIns="95998" bIns="95998" rtlCol="0"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Type of specimen</a:t>
            </a:r>
            <a:endParaRPr lang="en-GB" sz="2000" b="1" baseline="30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9E7EF3F-2920-495D-ABDB-884176B8D988}"/>
              </a:ext>
            </a:extLst>
          </p:cNvPr>
          <p:cNvSpPr txBox="1"/>
          <p:nvPr/>
        </p:nvSpPr>
        <p:spPr>
          <a:xfrm>
            <a:off x="908040" y="2055325"/>
            <a:ext cx="2828574" cy="1221671"/>
          </a:xfrm>
          <a:prstGeom prst="rect">
            <a:avLst/>
          </a:prstGeom>
          <a:noFill/>
        </p:spPr>
        <p:txBody>
          <a:bodyPr wrap="square" lIns="95998" tIns="95998" rIns="95998" bIns="95998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Histologic and </a:t>
            </a:r>
            <a:r>
              <a:rPr lang="en-US" sz="1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cytologic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samples are both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acceptable</a:t>
            </a:r>
            <a:r>
              <a:rPr lang="en-US" sz="1200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1,2</a:t>
            </a:r>
          </a:p>
          <a:p>
            <a:pPr marL="360000" lvl="1" indent="-171450">
              <a:spcBef>
                <a:spcPts val="600"/>
              </a:spcBef>
              <a:buFont typeface="Verdana" panose="020B0604030504040204" pitchFamily="34" charset="0"/>
              <a:buChar char="−"/>
            </a:pP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etection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rates of 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EGFR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mutations (for example) are comparable for cytology and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tissue samples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Molecular testing can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 carried out using genetic material from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tissue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or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ctDNA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but negative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ctDNA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results require verification by tissue biopsy</a:t>
            </a:r>
            <a:r>
              <a:rPr lang="en-US" sz="1200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en-US" sz="1200" baseline="30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 rot="5400000">
            <a:off x="4049734" y="1844316"/>
            <a:ext cx="4599365" cy="3729828"/>
          </a:xfrm>
          <a:custGeom>
            <a:avLst/>
            <a:gdLst>
              <a:gd name="T0" fmla="*/ 256 w 339"/>
              <a:gd name="T1" fmla="*/ 241 h 272"/>
              <a:gd name="T2" fmla="*/ 339 w 339"/>
              <a:gd name="T3" fmla="*/ 124 h 272"/>
              <a:gd name="T4" fmla="*/ 255 w 339"/>
              <a:gd name="T5" fmla="*/ 0 h 272"/>
              <a:gd name="T6" fmla="*/ 60 w 339"/>
              <a:gd name="T7" fmla="*/ 0 h 272"/>
              <a:gd name="T8" fmla="*/ 0 w 339"/>
              <a:gd name="T9" fmla="*/ 59 h 272"/>
              <a:gd name="T10" fmla="*/ 0 w 339"/>
              <a:gd name="T11" fmla="*/ 272 h 272"/>
              <a:gd name="T12" fmla="*/ 0 w 339"/>
              <a:gd name="T13" fmla="*/ 271 h 272"/>
              <a:gd name="T14" fmla="*/ 65 w 339"/>
              <a:gd name="T15" fmla="*/ 24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272">
                <a:moveTo>
                  <a:pt x="256" y="241"/>
                </a:moveTo>
                <a:cubicBezTo>
                  <a:pt x="339" y="124"/>
                  <a:pt x="339" y="124"/>
                  <a:pt x="339" y="124"/>
                </a:cubicBezTo>
                <a:cubicBezTo>
                  <a:pt x="255" y="0"/>
                  <a:pt x="255" y="0"/>
                  <a:pt x="25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2"/>
                  <a:pt x="0" y="17"/>
                  <a:pt x="0" y="59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1"/>
                  <a:pt x="0" y="271"/>
                  <a:pt x="0" y="271"/>
                </a:cubicBezTo>
                <a:cubicBezTo>
                  <a:pt x="3" y="255"/>
                  <a:pt x="31" y="241"/>
                  <a:pt x="65" y="2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68300" dist="2667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 rot="5400000">
            <a:off x="4254105" y="1331173"/>
            <a:ext cx="556687" cy="713433"/>
          </a:xfrm>
          <a:custGeom>
            <a:avLst/>
            <a:gdLst>
              <a:gd name="T0" fmla="*/ 68 w 68"/>
              <a:gd name="T1" fmla="*/ 0 h 66"/>
              <a:gd name="T2" fmla="*/ 65 w 68"/>
              <a:gd name="T3" fmla="*/ 0 h 66"/>
              <a:gd name="T4" fmla="*/ 0 w 68"/>
              <a:gd name="T5" fmla="*/ 33 h 66"/>
              <a:gd name="T6" fmla="*/ 65 w 68"/>
              <a:gd name="T7" fmla="*/ 66 h 66"/>
              <a:gd name="T8" fmla="*/ 68 w 68"/>
              <a:gd name="T9" fmla="*/ 66 h 66"/>
              <a:gd name="T10" fmla="*/ 68 w 68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66">
                <a:moveTo>
                  <a:pt x="68" y="0"/>
                </a:moveTo>
                <a:cubicBezTo>
                  <a:pt x="67" y="0"/>
                  <a:pt x="66" y="0"/>
                  <a:pt x="65" y="0"/>
                </a:cubicBezTo>
                <a:cubicBezTo>
                  <a:pt x="29" y="0"/>
                  <a:pt x="0" y="14"/>
                  <a:pt x="0" y="33"/>
                </a:cubicBezTo>
                <a:cubicBezTo>
                  <a:pt x="0" y="51"/>
                  <a:pt x="29" y="66"/>
                  <a:pt x="65" y="66"/>
                </a:cubicBezTo>
                <a:cubicBezTo>
                  <a:pt x="66" y="66"/>
                  <a:pt x="67" y="66"/>
                  <a:pt x="68" y="66"/>
                </a:cubicBezTo>
                <a:lnTo>
                  <a:pt x="6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39A29FA-1A43-4EEE-964B-B3E2233F77E9}"/>
              </a:ext>
            </a:extLst>
          </p:cNvPr>
          <p:cNvSpPr txBox="1"/>
          <p:nvPr/>
        </p:nvSpPr>
        <p:spPr>
          <a:xfrm>
            <a:off x="4986066" y="1441469"/>
            <a:ext cx="3093063" cy="589507"/>
          </a:xfrm>
          <a:prstGeom prst="rect">
            <a:avLst/>
          </a:prstGeom>
          <a:noFill/>
        </p:spPr>
        <p:txBody>
          <a:bodyPr wrap="square" lIns="95998" tIns="95998" rIns="95998" bIns="95998" rtlCol="0"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 tissue fixation</a:t>
            </a:r>
            <a:r>
              <a:rPr lang="en-GB" sz="2000" b="1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2000" b="1" baseline="30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E7EF3F-2920-495D-ABDB-884176B8D988}"/>
              </a:ext>
            </a:extLst>
          </p:cNvPr>
          <p:cNvSpPr txBox="1"/>
          <p:nvPr/>
        </p:nvSpPr>
        <p:spPr>
          <a:xfrm>
            <a:off x="4986065" y="1838050"/>
            <a:ext cx="3228266" cy="3127619"/>
          </a:xfrm>
          <a:prstGeom prst="rect">
            <a:avLst/>
          </a:prstGeom>
          <a:noFill/>
        </p:spPr>
        <p:txBody>
          <a:bodyPr wrap="square" lIns="95998" tIns="95998" rIns="95998" bIns="95998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Prefixation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time should be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minimised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360000" lvl="1" indent="-1714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Biochemical alterations begin to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occur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within 10 minutes</a:t>
            </a:r>
          </a:p>
          <a:p>
            <a:pPr marL="360000" lvl="1" indent="-1714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&lt;6 hours: FISH and IHC analysis adversely affected </a:t>
            </a:r>
          </a:p>
          <a:p>
            <a:pPr marL="360000" lvl="1" indent="-1714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&gt;48 hours: DNA quality deteriorates, resulting in weaker FISH signals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Formalin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fixation is recommended for biopsy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specimens;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alcohol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fixation generates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superior nucleic acid yield,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but may alter the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nucleus’ morphologic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details </a:t>
            </a:r>
            <a:endParaRPr lang="en-US" sz="1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Frozen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specimens provide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high-quality nucleic acids and proteins, and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are optimal for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molecular analysis, but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not preserve morphologic details well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 rot="5400000">
            <a:off x="8033868" y="1898781"/>
            <a:ext cx="4566708" cy="3588237"/>
          </a:xfrm>
          <a:custGeom>
            <a:avLst/>
            <a:gdLst>
              <a:gd name="T0" fmla="*/ 256 w 339"/>
              <a:gd name="T1" fmla="*/ 241 h 272"/>
              <a:gd name="T2" fmla="*/ 339 w 339"/>
              <a:gd name="T3" fmla="*/ 124 h 272"/>
              <a:gd name="T4" fmla="*/ 255 w 339"/>
              <a:gd name="T5" fmla="*/ 0 h 272"/>
              <a:gd name="T6" fmla="*/ 60 w 339"/>
              <a:gd name="T7" fmla="*/ 0 h 272"/>
              <a:gd name="T8" fmla="*/ 0 w 339"/>
              <a:gd name="T9" fmla="*/ 59 h 272"/>
              <a:gd name="T10" fmla="*/ 0 w 339"/>
              <a:gd name="T11" fmla="*/ 272 h 272"/>
              <a:gd name="T12" fmla="*/ 0 w 339"/>
              <a:gd name="T13" fmla="*/ 271 h 272"/>
              <a:gd name="T14" fmla="*/ 65 w 339"/>
              <a:gd name="T15" fmla="*/ 24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272">
                <a:moveTo>
                  <a:pt x="256" y="241"/>
                </a:moveTo>
                <a:cubicBezTo>
                  <a:pt x="339" y="124"/>
                  <a:pt x="339" y="124"/>
                  <a:pt x="339" y="124"/>
                </a:cubicBezTo>
                <a:cubicBezTo>
                  <a:pt x="255" y="0"/>
                  <a:pt x="255" y="0"/>
                  <a:pt x="25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2"/>
                  <a:pt x="0" y="17"/>
                  <a:pt x="0" y="59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1"/>
                  <a:pt x="0" y="271"/>
                  <a:pt x="0" y="271"/>
                </a:cubicBezTo>
                <a:cubicBezTo>
                  <a:pt x="3" y="255"/>
                  <a:pt x="31" y="241"/>
                  <a:pt x="65" y="24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68300" dist="2667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 rot="5400000">
            <a:off x="8292705" y="1331173"/>
            <a:ext cx="556687" cy="713433"/>
          </a:xfrm>
          <a:custGeom>
            <a:avLst/>
            <a:gdLst>
              <a:gd name="T0" fmla="*/ 68 w 68"/>
              <a:gd name="T1" fmla="*/ 0 h 66"/>
              <a:gd name="T2" fmla="*/ 65 w 68"/>
              <a:gd name="T3" fmla="*/ 0 h 66"/>
              <a:gd name="T4" fmla="*/ 0 w 68"/>
              <a:gd name="T5" fmla="*/ 33 h 66"/>
              <a:gd name="T6" fmla="*/ 65 w 68"/>
              <a:gd name="T7" fmla="*/ 66 h 66"/>
              <a:gd name="T8" fmla="*/ 68 w 68"/>
              <a:gd name="T9" fmla="*/ 66 h 66"/>
              <a:gd name="T10" fmla="*/ 68 w 68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66">
                <a:moveTo>
                  <a:pt x="68" y="0"/>
                </a:moveTo>
                <a:cubicBezTo>
                  <a:pt x="67" y="0"/>
                  <a:pt x="66" y="0"/>
                  <a:pt x="65" y="0"/>
                </a:cubicBezTo>
                <a:cubicBezTo>
                  <a:pt x="29" y="0"/>
                  <a:pt x="0" y="14"/>
                  <a:pt x="0" y="33"/>
                </a:cubicBezTo>
                <a:cubicBezTo>
                  <a:pt x="0" y="51"/>
                  <a:pt x="29" y="66"/>
                  <a:pt x="65" y="66"/>
                </a:cubicBezTo>
                <a:cubicBezTo>
                  <a:pt x="66" y="66"/>
                  <a:pt x="67" y="66"/>
                  <a:pt x="68" y="66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39A29FA-1A43-4EEE-964B-B3E2233F77E9}"/>
              </a:ext>
            </a:extLst>
          </p:cNvPr>
          <p:cNvSpPr txBox="1"/>
          <p:nvPr/>
        </p:nvSpPr>
        <p:spPr>
          <a:xfrm>
            <a:off x="9024666" y="1441469"/>
            <a:ext cx="2828573" cy="589507"/>
          </a:xfrm>
          <a:prstGeom prst="rect">
            <a:avLst/>
          </a:prstGeom>
          <a:noFill/>
        </p:spPr>
        <p:txBody>
          <a:bodyPr wrap="square" lIns="95998" tIns="95998" rIns="95998" bIns="95998" rtlCol="0"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 cell content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9E7EF3F-2920-495D-ABDB-884176B8D988}"/>
              </a:ext>
            </a:extLst>
          </p:cNvPr>
          <p:cNvSpPr txBox="1"/>
          <p:nvPr/>
        </p:nvSpPr>
        <p:spPr>
          <a:xfrm>
            <a:off x="8968353" y="1766133"/>
            <a:ext cx="3104827" cy="1438946"/>
          </a:xfrm>
          <a:prstGeom prst="rect">
            <a:avLst/>
          </a:prstGeom>
          <a:noFill/>
        </p:spPr>
        <p:txBody>
          <a:bodyPr wrap="square" lIns="95998" tIns="95998" rIns="95998" bIns="95998" rtlCol="0">
            <a:noAutofit/>
          </a:bodyPr>
          <a:lstStyle/>
          <a:p>
            <a:pPr marL="571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Mutation testing requires approximately 100–400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cells;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more sensitive methods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are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utilised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 lower </a:t>
            </a:r>
            <a:r>
              <a:rPr lang="en-US" sz="1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cell yields.</a:t>
            </a:r>
            <a:r>
              <a:rPr lang="en-US" sz="1200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Test-specific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cell requirements:</a:t>
            </a:r>
            <a:endParaRPr lang="en-US" sz="1200" baseline="30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28600" indent="-1714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FISH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50–100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assessable </a:t>
            </a:r>
            <a:r>
              <a:rPr lang="en-US" sz="1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cells</a:t>
            </a:r>
            <a:r>
              <a:rPr lang="en-US" sz="1200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</a:p>
          <a:p>
            <a:pPr marL="22860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Sanger sequencing: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≥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40–50% </a:t>
            </a:r>
            <a:r>
              <a:rPr lang="en-US" sz="1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tumour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 cell content of the sample</a:t>
            </a:r>
            <a:r>
              <a:rPr lang="en-US" sz="1200" baseline="30000" dirty="0" smtClean="0">
                <a:solidFill>
                  <a:schemeClr val="bg1"/>
                </a:solidFill>
                <a:cs typeface="Arial" panose="020B0604020202020204" pitchFamily="34" charset="0"/>
              </a:rPr>
              <a:t>1,2</a:t>
            </a:r>
            <a:endParaRPr lang="en-US" sz="1200" baseline="30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lvl="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Comprehensive </a:t>
            </a: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genomic analysis: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&gt;60% </a:t>
            </a:r>
            <a:r>
              <a:rPr lang="en-US" sz="12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tumour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cellularity and &lt;20% necrosis</a:t>
            </a:r>
            <a:r>
              <a:rPr lang="en-US" sz="1200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</a:p>
          <a:p>
            <a:pPr marL="228600" lvl="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PCR-based methods: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1% mutant DNA content</a:t>
            </a:r>
            <a:r>
              <a:rPr lang="en-US" sz="1200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</a:p>
          <a:p>
            <a:pPr marL="22860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PCR-based vs hybrid capture-based NGS: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≥5–10 ng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 total DNA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(~1,000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cells) vs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200 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ng of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RNA/DNA</a:t>
            </a:r>
            <a:r>
              <a:rPr lang="en-US" sz="1200" baseline="30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en-US" sz="1200" baseline="30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8350" y="6460005"/>
            <a:ext cx="10650499" cy="559777"/>
          </a:xfrm>
        </p:spPr>
        <p:txBody>
          <a:bodyPr lIns="90000" tIns="46800" rIns="90000" bIns="46800" anchor="t"/>
          <a:lstStyle/>
          <a:p>
            <a:r>
              <a:rPr lang="en-US" dirty="0" smtClean="0"/>
              <a:t>1. Shim HS, et al. J </a:t>
            </a:r>
            <a:r>
              <a:rPr lang="en-US" dirty="0" err="1" smtClean="0"/>
              <a:t>Pathol</a:t>
            </a:r>
            <a:r>
              <a:rPr lang="en-US" dirty="0" smtClean="0"/>
              <a:t> </a:t>
            </a:r>
            <a:r>
              <a:rPr lang="en-US" dirty="0" err="1" smtClean="0"/>
              <a:t>Transl</a:t>
            </a:r>
            <a:r>
              <a:rPr lang="en-US" dirty="0" smtClean="0"/>
              <a:t> Med 2017;51(3):242–54; 2. Kim L, </a:t>
            </a:r>
            <a:r>
              <a:rPr lang="en-US" dirty="0" err="1" smtClean="0"/>
              <a:t>Tsao</a:t>
            </a:r>
            <a:r>
              <a:rPr lang="en-US" dirty="0" smtClean="0"/>
              <a:t> MS.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 err="1" smtClean="0"/>
              <a:t>Respir</a:t>
            </a:r>
            <a:r>
              <a:rPr lang="en-US" dirty="0" smtClean="0"/>
              <a:t> J 2014;44(4):1011–22; 3. </a:t>
            </a:r>
            <a:r>
              <a:rPr lang="en-US" dirty="0" err="1" smtClean="0"/>
              <a:t>Bubendorf</a:t>
            </a:r>
            <a:r>
              <a:rPr lang="en-US" dirty="0" smtClean="0"/>
              <a:t> L, et al. </a:t>
            </a:r>
            <a:r>
              <a:rPr lang="fr-FR" dirty="0" err="1" smtClean="0"/>
              <a:t>Eur</a:t>
            </a:r>
            <a:r>
              <a:rPr lang="fr-FR" dirty="0" smtClean="0"/>
              <a:t> </a:t>
            </a:r>
            <a:r>
              <a:rPr lang="fr-FR" dirty="0" err="1" smtClean="0"/>
              <a:t>Respir</a:t>
            </a:r>
            <a:r>
              <a:rPr lang="fr-FR" dirty="0" smtClean="0"/>
              <a:t> </a:t>
            </a:r>
            <a:r>
              <a:rPr lang="fr-FR" dirty="0" err="1" smtClean="0"/>
              <a:t>Rev</a:t>
            </a:r>
            <a:r>
              <a:rPr lang="fr-FR" dirty="0" smtClean="0"/>
              <a:t> 2017;26(144):170007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NFRAN Color Theme">
    <a:dk1>
      <a:srgbClr val="4D4F51"/>
    </a:dk1>
    <a:lt1>
      <a:srgbClr val="FFFFFF"/>
    </a:lt1>
    <a:dk2>
      <a:srgbClr val="9D9FA2"/>
    </a:dk2>
    <a:lt2>
      <a:srgbClr val="FFFFFF"/>
    </a:lt2>
    <a:accent1>
      <a:srgbClr val="007AC2"/>
    </a:accent1>
    <a:accent2>
      <a:srgbClr val="ED1C29"/>
    </a:accent2>
    <a:accent3>
      <a:srgbClr val="00A955"/>
    </a:accent3>
    <a:accent4>
      <a:srgbClr val="FAA61A"/>
    </a:accent4>
    <a:accent5>
      <a:srgbClr val="99CCCC"/>
    </a:accent5>
    <a:accent6>
      <a:srgbClr val="990000"/>
    </a:accent6>
    <a:hlink>
      <a:srgbClr val="007AC2"/>
    </a:hlink>
    <a:folHlink>
      <a:srgbClr val="007AC2"/>
    </a:folHlink>
  </a:clrScheme>
</a:themeOverride>
</file>

<file path=ppt/theme/themeOverride2.xml><?xml version="1.0" encoding="utf-8"?>
<a:themeOverride xmlns:a="http://schemas.openxmlformats.org/drawingml/2006/main">
  <a:clrScheme name="ONFRAN Color Theme">
    <a:dk1>
      <a:srgbClr val="4D4F51"/>
    </a:dk1>
    <a:lt1>
      <a:srgbClr val="FFFFFF"/>
    </a:lt1>
    <a:dk2>
      <a:srgbClr val="9D9FA2"/>
    </a:dk2>
    <a:lt2>
      <a:srgbClr val="FFFFFF"/>
    </a:lt2>
    <a:accent1>
      <a:srgbClr val="007AC2"/>
    </a:accent1>
    <a:accent2>
      <a:srgbClr val="ED1C29"/>
    </a:accent2>
    <a:accent3>
      <a:srgbClr val="00A955"/>
    </a:accent3>
    <a:accent4>
      <a:srgbClr val="FAA61A"/>
    </a:accent4>
    <a:accent5>
      <a:srgbClr val="99CCCC"/>
    </a:accent5>
    <a:accent6>
      <a:srgbClr val="990000"/>
    </a:accent6>
    <a:hlink>
      <a:srgbClr val="007AC2"/>
    </a:hlink>
    <a:folHlink>
      <a:srgbClr val="007A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Words>6184</Words>
  <Application>Microsoft Office PowerPoint</Application>
  <PresentationFormat>Custom</PresentationFormat>
  <Paragraphs>788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Start</vt:lpstr>
      <vt:lpstr>Molecular testing in NSCLC</vt:lpstr>
      <vt:lpstr>Outline</vt:lpstr>
      <vt:lpstr>Rationale for molecular testing in NSCLC </vt:lpstr>
      <vt:lpstr>Molecular targets in NSCLC </vt:lpstr>
      <vt:lpstr>Outline</vt:lpstr>
      <vt:lpstr>Molecular testing methods</vt:lpstr>
      <vt:lpstr>Testing can be targeted or more comprehensive</vt:lpstr>
      <vt:lpstr>Comprehensive testing: advantages</vt:lpstr>
      <vt:lpstr>Molecular test sample considerations</vt:lpstr>
      <vt:lpstr>Conclusions: targeted vs comprehensive testing</vt:lpstr>
      <vt:lpstr>Outline</vt:lpstr>
      <vt:lpstr>Molecular testing using solid vs liquid biopsy</vt:lpstr>
      <vt:lpstr>Liquid biopsy complements solid biopsy</vt:lpstr>
      <vt:lpstr>Why do we still need solid biopsies?</vt:lpstr>
      <vt:lpstr>The future of liquid biopsies</vt:lpstr>
      <vt:lpstr>Combining molecular testing methods</vt:lpstr>
      <vt:lpstr>Outline</vt:lpstr>
      <vt:lpstr>ESMO advanced NSCLC molecular testing guidelines: overview (2019)</vt:lpstr>
      <vt:lpstr>PowerPoint Presentation</vt:lpstr>
      <vt:lpstr>NCCN NSCLC molecular testing guidelines</vt:lpstr>
      <vt:lpstr>CAP/IASLC/AMP molecular testing guidelines 20181 </vt:lpstr>
      <vt:lpstr>Outline</vt:lpstr>
      <vt:lpstr>EGFR mutation testing via liquid biopsy1–8 </vt:lpstr>
      <vt:lpstr>Detection of ctDNA varies by technique</vt:lpstr>
      <vt:lpstr>EGFR mutation testing: impact of methodology</vt:lpstr>
      <vt:lpstr>Do we just need a simple yes-or-no answer?</vt:lpstr>
      <vt:lpstr>EGFR mutation testing: longitudinal liquid biopsy</vt:lpstr>
      <vt:lpstr>EGFR mutation testing: when, what, how1,2</vt:lpstr>
      <vt:lpstr>EGFR mutation testing: liquid biopsy</vt:lpstr>
      <vt:lpstr>EGFR mutation testing: implementation in practice1</vt:lpstr>
      <vt:lpstr>Conclusions: molecular testing in NSCLC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Testing in NSCLC</dc:title>
  <dc:creator>Selcuk Tanik</dc:creator>
  <cp:lastModifiedBy>Windows User</cp:lastModifiedBy>
  <cp:revision>962</cp:revision>
  <dcterms:created xsi:type="dcterms:W3CDTF">2018-09-26T14:28:35Z</dcterms:created>
  <dcterms:modified xsi:type="dcterms:W3CDTF">2019-07-29T08:23:00Z</dcterms:modified>
</cp:coreProperties>
</file>