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74" r:id="rId4"/>
  </p:sldMasterIdLst>
  <p:notesMasterIdLst>
    <p:notesMasterId r:id="rId20"/>
  </p:notesMasterIdLst>
  <p:handoutMasterIdLst>
    <p:handoutMasterId r:id="rId21"/>
  </p:handoutMasterIdLst>
  <p:sldIdLst>
    <p:sldId id="338" r:id="rId5"/>
    <p:sldId id="366" r:id="rId6"/>
    <p:sldId id="367" r:id="rId7"/>
    <p:sldId id="375" r:id="rId8"/>
    <p:sldId id="382" r:id="rId9"/>
    <p:sldId id="339" r:id="rId10"/>
    <p:sldId id="376" r:id="rId11"/>
    <p:sldId id="369" r:id="rId12"/>
    <p:sldId id="381" r:id="rId13"/>
    <p:sldId id="280" r:id="rId14"/>
    <p:sldId id="281" r:id="rId15"/>
    <p:sldId id="282" r:id="rId16"/>
    <p:sldId id="371" r:id="rId17"/>
    <p:sldId id="383" r:id="rId18"/>
    <p:sldId id="370" r:id="rId19"/>
  </p:sldIdLst>
  <p:sldSz cx="9144000" cy="5143500" type="screen16x9"/>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15:clr>
            <a:srgbClr val="A4A3A4"/>
          </p15:clr>
        </p15:guide>
        <p15:guide id="2" pos="288">
          <p15:clr>
            <a:srgbClr val="A4A3A4"/>
          </p15:clr>
        </p15:guide>
        <p15:guide id="3" pos="403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149"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95B"/>
    <a:srgbClr val="9E9FA2"/>
    <a:srgbClr val="818285"/>
    <a:srgbClr val="00456C"/>
    <a:srgbClr val="FF0000"/>
    <a:srgbClr val="FFDECB"/>
    <a:srgbClr val="FFEFE7"/>
    <a:srgbClr val="FF9900"/>
    <a:srgbClr val="AFAFA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0A15C55-8517-42AA-B614-E9B94910E39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73" autoAdjust="0"/>
    <p:restoredTop sz="94016" autoAdjust="0"/>
  </p:normalViewPr>
  <p:slideViewPr>
    <p:cSldViewPr snapToGrid="0">
      <p:cViewPr varScale="1">
        <p:scale>
          <a:sx n="134" d="100"/>
          <a:sy n="134" d="100"/>
        </p:scale>
        <p:origin x="120" y="330"/>
      </p:cViewPr>
      <p:guideLst>
        <p:guide orient="horz" pos="1620"/>
        <p:guide pos="2880"/>
      </p:guideLst>
    </p:cSldViewPr>
  </p:slideViewPr>
  <p:outlineViewPr>
    <p:cViewPr>
      <p:scale>
        <a:sx n="33" d="100"/>
        <a:sy n="33" d="100"/>
      </p:scale>
      <p:origin x="0" y="36294"/>
    </p:cViewPr>
  </p:outlineViewPr>
  <p:notesTextViewPr>
    <p:cViewPr>
      <p:scale>
        <a:sx n="300" d="100"/>
        <a:sy n="300" d="100"/>
      </p:scale>
      <p:origin x="0" y="0"/>
    </p:cViewPr>
  </p:notesTextViewPr>
  <p:sorterViewPr>
    <p:cViewPr>
      <p:scale>
        <a:sx n="200" d="100"/>
        <a:sy n="200" d="100"/>
      </p:scale>
      <p:origin x="0" y="0"/>
    </p:cViewPr>
  </p:sorterViewPr>
  <p:notesViewPr>
    <p:cSldViewPr snapToGrid="0" showGuides="1">
      <p:cViewPr varScale="1">
        <p:scale>
          <a:sx n="123" d="100"/>
          <a:sy n="123" d="100"/>
        </p:scale>
        <p:origin x="-3834" y="-96"/>
      </p:cViewPr>
      <p:guideLst>
        <p:guide orient="horz"/>
        <p:guide pos="288"/>
        <p:guide pos="403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All</c:v>
                </c:pt>
              </c:strCache>
            </c:strRef>
          </c:tx>
          <c:spPr>
            <a:solidFill>
              <a:srgbClr val="58595B"/>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5-7BF0-43DC-BF9F-D26E04DDDE61}"/>
              </c:ext>
            </c:extLst>
          </c:dPt>
          <c:cat>
            <c:strRef>
              <c:f>Sheet1!$A$2:$A$6</c:f>
              <c:strCache>
                <c:ptCount val="5"/>
                <c:pt idx="0">
                  <c:v>Lung</c:v>
                </c:pt>
                <c:pt idx="1">
                  <c:v>Breast</c:v>
                </c:pt>
                <c:pt idx="2">
                  <c:v>Prostate</c:v>
                </c:pt>
                <c:pt idx="3">
                  <c:v>Skin</c:v>
                </c:pt>
                <c:pt idx="4">
                  <c:v>Colon</c:v>
                </c:pt>
              </c:strCache>
            </c:strRef>
          </c:cat>
          <c:val>
            <c:numRef>
              <c:f>Sheet1!$B$2:$B$6</c:f>
              <c:numCache>
                <c:formatCode>General</c:formatCode>
                <c:ptCount val="5"/>
                <c:pt idx="0">
                  <c:v>2206771</c:v>
                </c:pt>
                <c:pt idx="1">
                  <c:v>2261419</c:v>
                </c:pt>
                <c:pt idx="2">
                  <c:v>1414259</c:v>
                </c:pt>
                <c:pt idx="3">
                  <c:v>1198073</c:v>
                </c:pt>
                <c:pt idx="4">
                  <c:v>1148515</c:v>
                </c:pt>
              </c:numCache>
            </c:numRef>
          </c:val>
          <c:extLst>
            <c:ext xmlns:c16="http://schemas.microsoft.com/office/drawing/2014/chart" uri="{C3380CC4-5D6E-409C-BE32-E72D297353CC}">
              <c16:uniqueId val="{00000000-7BF0-43DC-BF9F-D26E04DDDE61}"/>
            </c:ext>
          </c:extLst>
        </c:ser>
        <c:dLbls>
          <c:showLegendKey val="0"/>
          <c:showVal val="0"/>
          <c:showCatName val="0"/>
          <c:showSerName val="0"/>
          <c:showPercent val="0"/>
          <c:showBubbleSize val="0"/>
        </c:dLbls>
        <c:gapWidth val="219"/>
        <c:overlap val="100"/>
        <c:axId val="1756222495"/>
        <c:axId val="1868483551"/>
      </c:barChart>
      <c:catAx>
        <c:axId val="17562224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868483551"/>
        <c:crosses val="autoZero"/>
        <c:auto val="1"/>
        <c:lblAlgn val="ctr"/>
        <c:lblOffset val="100"/>
        <c:noMultiLvlLbl val="0"/>
      </c:catAx>
      <c:valAx>
        <c:axId val="1868483551"/>
        <c:scaling>
          <c:orientation val="minMax"/>
          <c:max val="3000000"/>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1756222495"/>
        <c:crosses val="autoZero"/>
        <c:crossBetween val="between"/>
        <c:majorUnit val="500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All</c:v>
                </c:pt>
              </c:strCache>
            </c:strRef>
          </c:tx>
          <c:spPr>
            <a:solidFill>
              <a:srgbClr val="58595B"/>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19FD-49B3-9E4C-1B7A4AC57F11}"/>
              </c:ext>
            </c:extLst>
          </c:dPt>
          <c:cat>
            <c:strRef>
              <c:f>Sheet1!$A$2:$A$6</c:f>
              <c:strCache>
                <c:ptCount val="5"/>
                <c:pt idx="0">
                  <c:v>Lung</c:v>
                </c:pt>
                <c:pt idx="1">
                  <c:v>Breast</c:v>
                </c:pt>
                <c:pt idx="2">
                  <c:v>Prostate</c:v>
                </c:pt>
                <c:pt idx="3">
                  <c:v>Skin</c:v>
                </c:pt>
                <c:pt idx="4">
                  <c:v>Colon</c:v>
                </c:pt>
              </c:strCache>
            </c:strRef>
          </c:cat>
          <c:val>
            <c:numRef>
              <c:f>Sheet1!$B$2:$B$6</c:f>
              <c:numCache>
                <c:formatCode>General</c:formatCode>
                <c:ptCount val="5"/>
                <c:pt idx="0">
                  <c:v>1796144</c:v>
                </c:pt>
                <c:pt idx="1">
                  <c:v>684996</c:v>
                </c:pt>
                <c:pt idx="2">
                  <c:v>375304</c:v>
                </c:pt>
                <c:pt idx="3">
                  <c:v>63731</c:v>
                </c:pt>
                <c:pt idx="4">
                  <c:v>576858</c:v>
                </c:pt>
              </c:numCache>
            </c:numRef>
          </c:val>
          <c:extLst>
            <c:ext xmlns:c16="http://schemas.microsoft.com/office/drawing/2014/chart" uri="{C3380CC4-5D6E-409C-BE32-E72D297353CC}">
              <c16:uniqueId val="{00000002-19FD-49B3-9E4C-1B7A4AC57F11}"/>
            </c:ext>
          </c:extLst>
        </c:ser>
        <c:dLbls>
          <c:showLegendKey val="0"/>
          <c:showVal val="0"/>
          <c:showCatName val="0"/>
          <c:showSerName val="0"/>
          <c:showPercent val="0"/>
          <c:showBubbleSize val="0"/>
        </c:dLbls>
        <c:gapWidth val="219"/>
        <c:overlap val="100"/>
        <c:axId val="1756222495"/>
        <c:axId val="1868483551"/>
      </c:barChart>
      <c:catAx>
        <c:axId val="17562224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868483551"/>
        <c:crosses val="autoZero"/>
        <c:auto val="1"/>
        <c:lblAlgn val="ctr"/>
        <c:lblOffset val="100"/>
        <c:noMultiLvlLbl val="0"/>
      </c:catAx>
      <c:valAx>
        <c:axId val="1868483551"/>
        <c:scaling>
          <c:orientation val="minMax"/>
          <c:max val="3000000"/>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1756222495"/>
        <c:crosses val="autoZero"/>
        <c:crossBetween val="between"/>
        <c:majorUnit val="500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8.0440294916311605E-2"/>
          <c:y val="5.6726369653213198E-2"/>
          <c:w val="0.89155530919075099"/>
          <c:h val="0.79442665093840836"/>
        </c:manualLayout>
      </c:layout>
      <c:lineChart>
        <c:grouping val="standard"/>
        <c:varyColors val="0"/>
        <c:ser>
          <c:idx val="0"/>
          <c:order val="0"/>
          <c:tx>
            <c:strRef>
              <c:f>Sheet1!$B$1</c:f>
              <c:strCache>
                <c:ptCount val="1"/>
                <c:pt idx="0">
                  <c:v>BC</c:v>
                </c:pt>
              </c:strCache>
            </c:strRef>
          </c:tx>
          <c:spPr>
            <a:ln w="31451">
              <a:solidFill>
                <a:schemeClr val="accent1"/>
              </a:solidFill>
              <a:prstDash val="solid"/>
            </a:ln>
          </c:spPr>
          <c:marker>
            <c:symbol val="none"/>
          </c:marker>
          <c:cat>
            <c:strRef>
              <c:f>Sheet1!$A$2:$A$10</c:f>
              <c:strCache>
                <c:ptCount val="9"/>
                <c:pt idx="0">
                  <c:v>1975</c:v>
                </c:pt>
                <c:pt idx="1">
                  <c:v>1980</c:v>
                </c:pt>
                <c:pt idx="2">
                  <c:v>1985</c:v>
                </c:pt>
                <c:pt idx="3">
                  <c:v>1990</c:v>
                </c:pt>
                <c:pt idx="4">
                  <c:v>1995</c:v>
                </c:pt>
                <c:pt idx="5">
                  <c:v>2000</c:v>
                </c:pt>
                <c:pt idx="6">
                  <c:v>2005</c:v>
                </c:pt>
                <c:pt idx="7">
                  <c:v>2010</c:v>
                </c:pt>
                <c:pt idx="8">
                  <c:v>2015*</c:v>
                </c:pt>
              </c:strCache>
            </c:strRef>
          </c:cat>
          <c:val>
            <c:numRef>
              <c:f>Sheet1!$B$2:$B$10</c:f>
              <c:numCache>
                <c:formatCode>General</c:formatCode>
                <c:ptCount val="9"/>
                <c:pt idx="0">
                  <c:v>75.3</c:v>
                </c:pt>
                <c:pt idx="1">
                  <c:v>75</c:v>
                </c:pt>
                <c:pt idx="2">
                  <c:v>78.5</c:v>
                </c:pt>
                <c:pt idx="3">
                  <c:v>84.7</c:v>
                </c:pt>
                <c:pt idx="4">
                  <c:v>86.8</c:v>
                </c:pt>
                <c:pt idx="5">
                  <c:v>90.3</c:v>
                </c:pt>
                <c:pt idx="6">
                  <c:v>90.7</c:v>
                </c:pt>
                <c:pt idx="7">
                  <c:v>90.9</c:v>
                </c:pt>
                <c:pt idx="8">
                  <c:v>90.6</c:v>
                </c:pt>
              </c:numCache>
            </c:numRef>
          </c:val>
          <c:smooth val="0"/>
          <c:extLst>
            <c:ext xmlns:c16="http://schemas.microsoft.com/office/drawing/2014/chart" uri="{C3380CC4-5D6E-409C-BE32-E72D297353CC}">
              <c16:uniqueId val="{00000000-AC02-8F4E-8698-370579EAB959}"/>
            </c:ext>
          </c:extLst>
        </c:ser>
        <c:ser>
          <c:idx val="1"/>
          <c:order val="1"/>
          <c:tx>
            <c:strRef>
              <c:f>Sheet1!$C$1</c:f>
              <c:strCache>
                <c:ptCount val="1"/>
                <c:pt idx="0">
                  <c:v>CRC</c:v>
                </c:pt>
              </c:strCache>
            </c:strRef>
          </c:tx>
          <c:spPr>
            <a:ln w="31451">
              <a:solidFill>
                <a:srgbClr val="41B9FF"/>
              </a:solidFill>
              <a:prstDash val="solid"/>
            </a:ln>
          </c:spPr>
          <c:marker>
            <c:symbol val="none"/>
          </c:marker>
          <c:cat>
            <c:strRef>
              <c:f>Sheet1!$A$2:$A$10</c:f>
              <c:strCache>
                <c:ptCount val="9"/>
                <c:pt idx="0">
                  <c:v>1975</c:v>
                </c:pt>
                <c:pt idx="1">
                  <c:v>1980</c:v>
                </c:pt>
                <c:pt idx="2">
                  <c:v>1985</c:v>
                </c:pt>
                <c:pt idx="3">
                  <c:v>1990</c:v>
                </c:pt>
                <c:pt idx="4">
                  <c:v>1995</c:v>
                </c:pt>
                <c:pt idx="5">
                  <c:v>2000</c:v>
                </c:pt>
                <c:pt idx="6">
                  <c:v>2005</c:v>
                </c:pt>
                <c:pt idx="7">
                  <c:v>2010</c:v>
                </c:pt>
                <c:pt idx="8">
                  <c:v>2015*</c:v>
                </c:pt>
              </c:strCache>
            </c:strRef>
          </c:cat>
          <c:val>
            <c:numRef>
              <c:f>Sheet1!$C$2:$C$10</c:f>
              <c:numCache>
                <c:formatCode>General</c:formatCode>
                <c:ptCount val="9"/>
                <c:pt idx="0">
                  <c:v>48.9</c:v>
                </c:pt>
                <c:pt idx="1">
                  <c:v>51.4</c:v>
                </c:pt>
                <c:pt idx="2">
                  <c:v>58.3</c:v>
                </c:pt>
                <c:pt idx="3">
                  <c:v>61</c:v>
                </c:pt>
                <c:pt idx="4">
                  <c:v>59.9</c:v>
                </c:pt>
                <c:pt idx="5">
                  <c:v>65</c:v>
                </c:pt>
                <c:pt idx="6">
                  <c:v>66.599999999999994</c:v>
                </c:pt>
                <c:pt idx="7">
                  <c:v>66.400000000000006</c:v>
                </c:pt>
                <c:pt idx="8">
                  <c:v>67.5</c:v>
                </c:pt>
              </c:numCache>
            </c:numRef>
          </c:val>
          <c:smooth val="0"/>
          <c:extLst>
            <c:ext xmlns:c16="http://schemas.microsoft.com/office/drawing/2014/chart" uri="{C3380CC4-5D6E-409C-BE32-E72D297353CC}">
              <c16:uniqueId val="{00000001-AC02-8F4E-8698-370579EAB959}"/>
            </c:ext>
          </c:extLst>
        </c:ser>
        <c:ser>
          <c:idx val="2"/>
          <c:order val="2"/>
          <c:tx>
            <c:strRef>
              <c:f>Sheet1!$D$1</c:f>
              <c:strCache>
                <c:ptCount val="1"/>
                <c:pt idx="0">
                  <c:v>PC</c:v>
                </c:pt>
              </c:strCache>
            </c:strRef>
          </c:tx>
          <c:spPr>
            <a:ln w="31451">
              <a:solidFill>
                <a:srgbClr val="00456C"/>
              </a:solidFill>
              <a:prstDash val="solid"/>
            </a:ln>
          </c:spPr>
          <c:marker>
            <c:symbol val="none"/>
          </c:marker>
          <c:cat>
            <c:strRef>
              <c:f>Sheet1!$A$2:$A$10</c:f>
              <c:strCache>
                <c:ptCount val="9"/>
                <c:pt idx="0">
                  <c:v>1975</c:v>
                </c:pt>
                <c:pt idx="1">
                  <c:v>1980</c:v>
                </c:pt>
                <c:pt idx="2">
                  <c:v>1985</c:v>
                </c:pt>
                <c:pt idx="3">
                  <c:v>1990</c:v>
                </c:pt>
                <c:pt idx="4">
                  <c:v>1995</c:v>
                </c:pt>
                <c:pt idx="5">
                  <c:v>2000</c:v>
                </c:pt>
                <c:pt idx="6">
                  <c:v>2005</c:v>
                </c:pt>
                <c:pt idx="7">
                  <c:v>2010</c:v>
                </c:pt>
                <c:pt idx="8">
                  <c:v>2015*</c:v>
                </c:pt>
              </c:strCache>
            </c:strRef>
          </c:cat>
          <c:val>
            <c:numRef>
              <c:f>Sheet1!$D$2:$D$10</c:f>
              <c:numCache>
                <c:formatCode>General</c:formatCode>
                <c:ptCount val="9"/>
                <c:pt idx="0">
                  <c:v>66.3</c:v>
                </c:pt>
                <c:pt idx="1">
                  <c:v>70.599999999999994</c:v>
                </c:pt>
                <c:pt idx="2">
                  <c:v>75.3</c:v>
                </c:pt>
                <c:pt idx="3">
                  <c:v>88.7</c:v>
                </c:pt>
                <c:pt idx="4">
                  <c:v>95.9</c:v>
                </c:pt>
                <c:pt idx="5">
                  <c:v>99.1</c:v>
                </c:pt>
                <c:pt idx="6">
                  <c:v>99.4</c:v>
                </c:pt>
                <c:pt idx="7">
                  <c:v>99.6</c:v>
                </c:pt>
                <c:pt idx="8">
                  <c:v>91.1</c:v>
                </c:pt>
              </c:numCache>
            </c:numRef>
          </c:val>
          <c:smooth val="0"/>
          <c:extLst>
            <c:ext xmlns:c16="http://schemas.microsoft.com/office/drawing/2014/chart" uri="{C3380CC4-5D6E-409C-BE32-E72D297353CC}">
              <c16:uniqueId val="{00000002-AC02-8F4E-8698-370579EAB959}"/>
            </c:ext>
          </c:extLst>
        </c:ser>
        <c:ser>
          <c:idx val="3"/>
          <c:order val="3"/>
          <c:tx>
            <c:strRef>
              <c:f>Sheet1!$E$1</c:f>
              <c:strCache>
                <c:ptCount val="1"/>
                <c:pt idx="0">
                  <c:v>LC</c:v>
                </c:pt>
              </c:strCache>
            </c:strRef>
          </c:tx>
          <c:spPr>
            <a:ln w="31451">
              <a:solidFill>
                <a:schemeClr val="accent2"/>
              </a:solidFill>
              <a:prstDash val="solid"/>
            </a:ln>
          </c:spPr>
          <c:marker>
            <c:symbol val="none"/>
          </c:marker>
          <c:cat>
            <c:strRef>
              <c:f>Sheet1!$A$2:$A$10</c:f>
              <c:strCache>
                <c:ptCount val="9"/>
                <c:pt idx="0">
                  <c:v>1975</c:v>
                </c:pt>
                <c:pt idx="1">
                  <c:v>1980</c:v>
                </c:pt>
                <c:pt idx="2">
                  <c:v>1985</c:v>
                </c:pt>
                <c:pt idx="3">
                  <c:v>1990</c:v>
                </c:pt>
                <c:pt idx="4">
                  <c:v>1995</c:v>
                </c:pt>
                <c:pt idx="5">
                  <c:v>2000</c:v>
                </c:pt>
                <c:pt idx="6">
                  <c:v>2005</c:v>
                </c:pt>
                <c:pt idx="7">
                  <c:v>2010</c:v>
                </c:pt>
                <c:pt idx="8">
                  <c:v>2015*</c:v>
                </c:pt>
              </c:strCache>
            </c:strRef>
          </c:cat>
          <c:val>
            <c:numRef>
              <c:f>Sheet1!$E$2:$E$10</c:f>
              <c:numCache>
                <c:formatCode>General</c:formatCode>
                <c:ptCount val="9"/>
                <c:pt idx="0">
                  <c:v>11.5</c:v>
                </c:pt>
                <c:pt idx="1">
                  <c:v>12.6</c:v>
                </c:pt>
                <c:pt idx="2">
                  <c:v>13.2</c:v>
                </c:pt>
                <c:pt idx="3">
                  <c:v>13.4</c:v>
                </c:pt>
                <c:pt idx="4">
                  <c:v>14.6</c:v>
                </c:pt>
                <c:pt idx="5">
                  <c:v>15.8</c:v>
                </c:pt>
                <c:pt idx="6">
                  <c:v>17.600000000000001</c:v>
                </c:pt>
                <c:pt idx="7">
                  <c:v>19.399999999999999</c:v>
                </c:pt>
                <c:pt idx="8">
                  <c:v>22.7</c:v>
                </c:pt>
              </c:numCache>
            </c:numRef>
          </c:val>
          <c:smooth val="0"/>
          <c:extLst>
            <c:ext xmlns:c16="http://schemas.microsoft.com/office/drawing/2014/chart" uri="{C3380CC4-5D6E-409C-BE32-E72D297353CC}">
              <c16:uniqueId val="{00000003-AC02-8F4E-8698-370579EAB959}"/>
            </c:ext>
          </c:extLst>
        </c:ser>
        <c:dLbls>
          <c:showLegendKey val="0"/>
          <c:showVal val="0"/>
          <c:showCatName val="0"/>
          <c:showSerName val="0"/>
          <c:showPercent val="0"/>
          <c:showBubbleSize val="0"/>
        </c:dLbls>
        <c:smooth val="0"/>
        <c:axId val="180672384"/>
        <c:axId val="190046976"/>
      </c:lineChart>
      <c:catAx>
        <c:axId val="180672384"/>
        <c:scaling>
          <c:orientation val="minMax"/>
        </c:scaling>
        <c:delete val="0"/>
        <c:axPos val="b"/>
        <c:majorGridlines/>
        <c:numFmt formatCode="General" sourceLinked="1"/>
        <c:majorTickMark val="none"/>
        <c:minorTickMark val="none"/>
        <c:tickLblPos val="nextTo"/>
        <c:spPr>
          <a:ln w="9525">
            <a:solidFill>
              <a:srgbClr val="58595B"/>
            </a:solidFill>
            <a:prstDash val="solid"/>
          </a:ln>
        </c:spPr>
        <c:txPr>
          <a:bodyPr rot="0" vert="horz"/>
          <a:lstStyle/>
          <a:p>
            <a:pPr>
              <a:defRPr sz="1050" b="0">
                <a:solidFill>
                  <a:srgbClr val="58595B"/>
                </a:solidFill>
              </a:defRPr>
            </a:pPr>
            <a:endParaRPr lang="en-US"/>
          </a:p>
        </c:txPr>
        <c:crossAx val="190046976"/>
        <c:crosses val="autoZero"/>
        <c:auto val="1"/>
        <c:lblAlgn val="ctr"/>
        <c:lblOffset val="100"/>
        <c:noMultiLvlLbl val="0"/>
      </c:catAx>
      <c:valAx>
        <c:axId val="190046976"/>
        <c:scaling>
          <c:orientation val="minMax"/>
          <c:max val="100"/>
          <c:min val="0"/>
        </c:scaling>
        <c:delete val="0"/>
        <c:axPos val="l"/>
        <c:numFmt formatCode="General" sourceLinked="1"/>
        <c:majorTickMark val="none"/>
        <c:minorTickMark val="none"/>
        <c:tickLblPos val="nextTo"/>
        <c:spPr>
          <a:ln w="9525">
            <a:solidFill>
              <a:srgbClr val="58595B"/>
            </a:solidFill>
            <a:prstDash val="solid"/>
          </a:ln>
        </c:spPr>
        <c:txPr>
          <a:bodyPr/>
          <a:lstStyle/>
          <a:p>
            <a:pPr>
              <a:defRPr sz="1000">
                <a:solidFill>
                  <a:schemeClr val="tx1"/>
                </a:solidFill>
              </a:defRPr>
            </a:pPr>
            <a:endParaRPr lang="en-US"/>
          </a:p>
        </c:txPr>
        <c:crossAx val="180672384"/>
        <c:crosses val="autoZero"/>
        <c:crossBetween val="between"/>
      </c:valAx>
      <c:spPr>
        <a:noFill/>
        <a:ln w="20967">
          <a:noFill/>
        </a:ln>
      </c:spPr>
    </c:plotArea>
    <c:plotVisOnly val="1"/>
    <c:dispBlanksAs val="gap"/>
    <c:showDLblsOverMax val="0"/>
  </c:chart>
  <c:spPr>
    <a:noFill/>
    <a:ln>
      <a:noFill/>
    </a:ln>
  </c:spPr>
  <c:txPr>
    <a:bodyPr/>
    <a:lstStyle/>
    <a:p>
      <a:pPr>
        <a:defRPr sz="1486"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58595B"/>
                </a:solidFill>
                <a:latin typeface="+mn-lt"/>
                <a:ea typeface="+mn-ea"/>
                <a:cs typeface="+mn-cs"/>
              </a:defRPr>
            </a:pPr>
            <a:r>
              <a:rPr lang="en-US" sz="1400" b="1" dirty="0">
                <a:solidFill>
                  <a:srgbClr val="58595B"/>
                </a:solidFill>
              </a:rPr>
              <a:t>Percentage of lung cancer cases </a:t>
            </a:r>
            <a:br>
              <a:rPr lang="en-US" sz="1400" b="1" dirty="0">
                <a:solidFill>
                  <a:srgbClr val="58595B"/>
                </a:solidFill>
              </a:rPr>
            </a:br>
            <a:r>
              <a:rPr lang="en-US" sz="1400" b="1" dirty="0">
                <a:solidFill>
                  <a:srgbClr val="58595B"/>
                </a:solidFill>
              </a:rPr>
              <a:t>by stage</a:t>
            </a:r>
            <a:r>
              <a:rPr lang="en-US" sz="1400" b="1" baseline="0" dirty="0">
                <a:solidFill>
                  <a:srgbClr val="58595B"/>
                </a:solidFill>
              </a:rPr>
              <a:t> of diagnosis </a:t>
            </a:r>
            <a:endParaRPr lang="en-US" sz="1400" b="1" dirty="0">
              <a:solidFill>
                <a:srgbClr val="58595B"/>
              </a:solidFill>
            </a:endParaRPr>
          </a:p>
        </c:rich>
      </c:tx>
      <c:layout>
        <c:manualLayout>
          <c:xMode val="edge"/>
          <c:yMode val="edge"/>
          <c:x val="0.18891386627367657"/>
          <c:y val="4.9229948989884434E-2"/>
        </c:manualLayout>
      </c:layout>
      <c:overlay val="0"/>
      <c:spPr>
        <a:noFill/>
        <a:ln>
          <a:noFill/>
        </a:ln>
        <a:effectLst/>
      </c:sp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0FF-6B40-87FB-DD676CF20AE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0FF-6B40-87FB-DD676CF20AE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0FF-6B40-87FB-DD676CF20AE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0FF-6B40-87FB-DD676CF20AE6}"/>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Localized </c:v>
                </c:pt>
                <c:pt idx="1">
                  <c:v>Regional </c:v>
                </c:pt>
                <c:pt idx="2">
                  <c:v>Distant </c:v>
                </c:pt>
                <c:pt idx="3">
                  <c:v>Unknown </c:v>
                </c:pt>
              </c:strCache>
            </c:strRef>
          </c:cat>
          <c:val>
            <c:numRef>
              <c:f>Sheet1!$B$2:$B$5</c:f>
              <c:numCache>
                <c:formatCode>General</c:formatCode>
                <c:ptCount val="4"/>
                <c:pt idx="0">
                  <c:v>19</c:v>
                </c:pt>
                <c:pt idx="1">
                  <c:v>22</c:v>
                </c:pt>
                <c:pt idx="2">
                  <c:v>55</c:v>
                </c:pt>
                <c:pt idx="3">
                  <c:v>4</c:v>
                </c:pt>
              </c:numCache>
            </c:numRef>
          </c:val>
          <c:extLst>
            <c:ext xmlns:c16="http://schemas.microsoft.com/office/drawing/2014/chart" uri="{C3380CC4-5D6E-409C-BE32-E72D297353CC}">
              <c16:uniqueId val="{00000008-40FF-6B40-87FB-DD676CF20AE6}"/>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063678638174141"/>
          <c:y val="0.9295939364246808"/>
          <c:w val="0.83830036995751211"/>
          <c:h val="7.0406063575319172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58595B"/>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119667807503916"/>
          <c:y val="0.12564152544732743"/>
          <c:w val="0.79796053447879223"/>
          <c:h val="0.7702113053764039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ADA1-F34D-9414-D7CF6729C5FE}"/>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ADA1-F34D-9414-D7CF6729C5FE}"/>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ADA1-F34D-9414-D7CF6729C5FE}"/>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8595B"/>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Localized </c:v>
                </c:pt>
                <c:pt idx="1">
                  <c:v>Regional </c:v>
                </c:pt>
                <c:pt idx="2">
                  <c:v>Distant </c:v>
                </c:pt>
                <c:pt idx="3">
                  <c:v>Unstaged </c:v>
                </c:pt>
              </c:strCache>
            </c:strRef>
          </c:cat>
          <c:val>
            <c:numRef>
              <c:f>Sheet1!$B$2:$B$5</c:f>
              <c:numCache>
                <c:formatCode>General</c:formatCode>
                <c:ptCount val="4"/>
                <c:pt idx="0">
                  <c:v>61.2</c:v>
                </c:pt>
                <c:pt idx="1">
                  <c:v>33.5</c:v>
                </c:pt>
                <c:pt idx="2">
                  <c:v>7</c:v>
                </c:pt>
                <c:pt idx="3">
                  <c:v>9.9</c:v>
                </c:pt>
              </c:numCache>
            </c:numRef>
          </c:val>
          <c:extLst>
            <c:ext xmlns:c16="http://schemas.microsoft.com/office/drawing/2014/chart" uri="{C3380CC4-5D6E-409C-BE32-E72D297353CC}">
              <c16:uniqueId val="{00000006-ADA1-F34D-9414-D7CF6729C5FE}"/>
            </c:ext>
          </c:extLst>
        </c:ser>
        <c:dLbls>
          <c:showLegendKey val="0"/>
          <c:showVal val="0"/>
          <c:showCatName val="0"/>
          <c:showSerName val="0"/>
          <c:showPercent val="0"/>
          <c:showBubbleSize val="0"/>
        </c:dLbls>
        <c:gapWidth val="69"/>
        <c:overlap val="49"/>
        <c:axId val="204885376"/>
        <c:axId val="204891264"/>
      </c:barChart>
      <c:catAx>
        <c:axId val="204885376"/>
        <c:scaling>
          <c:orientation val="minMax"/>
        </c:scaling>
        <c:delete val="0"/>
        <c:axPos val="b"/>
        <c:numFmt formatCode="General" sourceLinked="1"/>
        <c:majorTickMark val="none"/>
        <c:minorTickMark val="none"/>
        <c:tickLblPos val="nextTo"/>
        <c:spPr>
          <a:noFill/>
          <a:ln w="12700" cap="flat" cmpd="sng" algn="ctr">
            <a:solidFill>
              <a:srgbClr val="58595B"/>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204891264"/>
        <c:crosses val="autoZero"/>
        <c:auto val="1"/>
        <c:lblAlgn val="ctr"/>
        <c:lblOffset val="100"/>
        <c:noMultiLvlLbl val="0"/>
      </c:catAx>
      <c:valAx>
        <c:axId val="204891264"/>
        <c:scaling>
          <c:orientation val="minMax"/>
          <c:max val="100"/>
        </c:scaling>
        <c:delete val="0"/>
        <c:axPos val="l"/>
        <c:title>
          <c:tx>
            <c:rich>
              <a:bodyPr rot="-5400000" spcFirstLastPara="1" vertOverflow="ellipsis" vert="horz" wrap="square" anchor="ctr" anchorCtr="1"/>
              <a:lstStyle/>
              <a:p>
                <a:pPr>
                  <a:defRPr sz="1000" b="1" i="0" u="none" strike="noStrike" kern="1200" baseline="0">
                    <a:solidFill>
                      <a:srgbClr val="58595B"/>
                    </a:solidFill>
                    <a:latin typeface="+mn-lt"/>
                    <a:ea typeface="+mn-ea"/>
                    <a:cs typeface="+mn-cs"/>
                  </a:defRPr>
                </a:pPr>
                <a:r>
                  <a:rPr lang="en-GB" sz="1000" b="1" dirty="0">
                    <a:solidFill>
                      <a:srgbClr val="58595B"/>
                    </a:solidFill>
                  </a:rPr>
                  <a:t>5-year relative survival (%)</a:t>
                </a:r>
              </a:p>
            </c:rich>
          </c:tx>
          <c:layout>
            <c:manualLayout>
              <c:xMode val="edge"/>
              <c:yMode val="edge"/>
              <c:x val="1.7370207501089543E-2"/>
              <c:y val="0.13332953977245898"/>
            </c:manualLayout>
          </c:layout>
          <c:overlay val="0"/>
          <c:spPr>
            <a:noFill/>
            <a:ln>
              <a:noFill/>
            </a:ln>
            <a:effectLst/>
          </c:spPr>
        </c:title>
        <c:numFmt formatCode="General" sourceLinked="1"/>
        <c:majorTickMark val="none"/>
        <c:minorTickMark val="none"/>
        <c:tickLblPos val="nextTo"/>
        <c:spPr>
          <a:noFill/>
          <a:ln w="12700"/>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204885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cdr:x>
      <cdr:y>0</cdr:y>
    </cdr:from>
    <cdr:to>
      <cdr:x>0.9998</cdr:x>
      <cdr:y>0.99978</cdr:y>
    </cdr:to>
    <cdr:pic>
      <cdr:nvPicPr>
        <cdr:cNvPr id="3" name="Picture 2">
          <a:extLst xmlns:a="http://schemas.openxmlformats.org/drawingml/2006/main">
            <a:ext uri="{FF2B5EF4-FFF2-40B4-BE49-F238E27FC236}">
              <a16:creationId xmlns:a16="http://schemas.microsoft.com/office/drawing/2014/main" id="{87BB15CA-3825-44EE-A117-DC82A8DC9823}"/>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0" y="0"/>
          <a:ext cx="5894345" cy="2127328"/>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latin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2C24291-41F6-4D42-AD14-427215D8C438}" type="datetimeFigureOut">
              <a:rPr lang="en-GB" smtClean="0">
                <a:latin typeface="Arial" pitchFamily="34" charset="0"/>
              </a:rPr>
              <a:t>22/02/2023</a:t>
            </a:fld>
            <a:endParaRPr lang="en-GB" dirty="0">
              <a:latin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latin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C7D694-59FB-4BFA-9346-1F124772E77B}" type="slidenum">
              <a:rPr lang="en-GB" smtClean="0">
                <a:latin typeface="Arial" pitchFamily="34" charset="0"/>
              </a:rPr>
              <a:t>‹#›</a:t>
            </a:fld>
            <a:endParaRPr lang="en-GB" dirty="0">
              <a:latin typeface="Arial" pitchFamily="34" charset="0"/>
            </a:endParaRPr>
          </a:p>
        </p:txBody>
      </p:sp>
    </p:spTree>
    <p:extLst>
      <p:ext uri="{BB962C8B-B14F-4D97-AF65-F5344CB8AC3E}">
        <p14:creationId xmlns:p14="http://schemas.microsoft.com/office/powerpoint/2010/main" val="405759829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63550" y="490538"/>
            <a:ext cx="5930900" cy="3336925"/>
          </a:xfrm>
          <a:prstGeom prst="rect">
            <a:avLst/>
          </a:prstGeom>
          <a:noFill/>
          <a:ln w="12700">
            <a:solidFill>
              <a:prstClr val="black"/>
            </a:solidFill>
          </a:ln>
        </p:spPr>
        <p:txBody>
          <a:bodyPr vert="horz" lIns="91440" tIns="45720" rIns="91440" bIns="45720" rtlCol="0" anchor="ctr"/>
          <a:lstStyle/>
          <a:p>
            <a:r>
              <a:rPr lang="en-US" dirty="0"/>
              <a:t>z</a:t>
            </a:r>
          </a:p>
        </p:txBody>
      </p:sp>
      <p:sp>
        <p:nvSpPr>
          <p:cNvPr id="5" name="Notes Placeholder 4"/>
          <p:cNvSpPr>
            <a:spLocks noGrp="1"/>
          </p:cNvSpPr>
          <p:nvPr>
            <p:ph type="body" sz="quarter" idx="3"/>
          </p:nvPr>
        </p:nvSpPr>
        <p:spPr>
          <a:xfrm>
            <a:off x="466344" y="4114800"/>
            <a:ext cx="5925312" cy="4464755"/>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466344" y="8685213"/>
            <a:ext cx="5925312" cy="457200"/>
          </a:xfrm>
          <a:prstGeom prst="rect">
            <a:avLst/>
          </a:prstGeom>
        </p:spPr>
        <p:txBody>
          <a:bodyPr vert="horz" lIns="91440" tIns="45720" rIns="91440" bIns="45720" rtlCol="0" anchor="b"/>
          <a:lstStyle>
            <a:lvl1pPr algn="l">
              <a:defRPr sz="1000">
                <a:solidFill>
                  <a:schemeClr val="tx1"/>
                </a:solidFill>
                <a:latin typeface="Arial" panose="020B0604020202020204" pitchFamily="34" charset="0"/>
                <a:cs typeface="Arial" pitchFamily="34" charset="0"/>
              </a:defRPr>
            </a:lvl1pPr>
          </a:lstStyle>
          <a:p>
            <a:endParaRPr lang="en-GB" dirty="0"/>
          </a:p>
        </p:txBody>
      </p:sp>
      <p:sp>
        <p:nvSpPr>
          <p:cNvPr id="8" name="Slide Number Placeholder 6"/>
          <p:cNvSpPr txBox="1">
            <a:spLocks/>
          </p:cNvSpPr>
          <p:nvPr/>
        </p:nvSpPr>
        <p:spPr>
          <a:xfrm>
            <a:off x="6188075" y="8686800"/>
            <a:ext cx="669925" cy="457200"/>
          </a:xfrm>
          <a:prstGeom prst="rect">
            <a:avLst/>
          </a:prstGeom>
        </p:spPr>
        <p:txBody>
          <a:bodyPr vert="horz" lIns="91440" tIns="45720" rIns="91440" bIns="45720" rtlCol="0" anchor="b"/>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86C7858-50F4-4BD8-8654-905989BF9587}" type="slidenum">
              <a:rPr lang="en-GB" smtClean="0">
                <a:latin typeface="Arial" panose="020B0604020202020204" pitchFamily="34" charset="0"/>
              </a:rPr>
              <a:pPr/>
              <a:t>‹#›</a:t>
            </a:fld>
            <a:endParaRPr lang="en-GB" dirty="0">
              <a:latin typeface="Arial" panose="020B0604020202020204" pitchFamily="34" charset="0"/>
            </a:endParaRPr>
          </a:p>
        </p:txBody>
      </p:sp>
    </p:spTree>
    <p:extLst>
      <p:ext uri="{BB962C8B-B14F-4D97-AF65-F5344CB8AC3E}">
        <p14:creationId xmlns:p14="http://schemas.microsoft.com/office/powerpoint/2010/main" val="206209293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lnSpc>
        <a:spcPct val="90000"/>
      </a:lnSpc>
      <a:spcBef>
        <a:spcPts val="600"/>
      </a:spcBef>
      <a:spcAft>
        <a:spcPts val="600"/>
      </a:spcAft>
      <a:defRPr sz="1200" b="1" kern="1200">
        <a:solidFill>
          <a:schemeClr val="tx1"/>
        </a:solidFill>
        <a:latin typeface="Arial" panose="020B0604020202020204" pitchFamily="34" charset="0"/>
        <a:ea typeface="+mn-ea"/>
        <a:cs typeface="Arial" pitchFamily="34" charset="0"/>
      </a:defRPr>
    </a:lvl1pPr>
    <a:lvl2pPr marL="173736" indent="-171450" algn="l" defTabSz="914400" rtl="0" eaLnBrk="1" latinLnBrk="0" hangingPunct="1">
      <a:lnSpc>
        <a:spcPct val="90000"/>
      </a:lnSpc>
      <a:spcAft>
        <a:spcPts val="600"/>
      </a:spcAft>
      <a:buClr>
        <a:schemeClr val="tx1"/>
      </a:buClr>
      <a:buFont typeface="Arial" pitchFamily="34" charset="0"/>
      <a:buChar char="•"/>
      <a:defRPr sz="1200" kern="1200">
        <a:solidFill>
          <a:schemeClr val="tx1"/>
        </a:solidFill>
        <a:latin typeface="Arial" panose="020B0604020202020204" pitchFamily="34" charset="0"/>
        <a:ea typeface="+mn-ea"/>
        <a:cs typeface="Arial" pitchFamily="34" charset="0"/>
      </a:defRPr>
    </a:lvl2pPr>
    <a:lvl3pPr marL="347472" indent="-171450" algn="l" defTabSz="914400" rtl="0" eaLnBrk="1" latinLnBrk="0" hangingPunct="1">
      <a:lnSpc>
        <a:spcPct val="90000"/>
      </a:lnSpc>
      <a:spcAft>
        <a:spcPts val="600"/>
      </a:spcAft>
      <a:buClr>
        <a:schemeClr val="tx1"/>
      </a:buClr>
      <a:buFont typeface="Arial" pitchFamily="34" charset="0"/>
      <a:buChar char="—"/>
      <a:defRPr sz="1200" kern="1200">
        <a:solidFill>
          <a:schemeClr val="tx1"/>
        </a:solidFill>
        <a:latin typeface="Arial" panose="020B0604020202020204" pitchFamily="34" charset="0"/>
        <a:ea typeface="+mn-ea"/>
        <a:cs typeface="Arial" pitchFamily="34" charset="0"/>
      </a:defRPr>
    </a:lvl3pPr>
    <a:lvl4pPr marL="520700" indent="-171450" algn="l" defTabSz="914400" rtl="0" eaLnBrk="1" latinLnBrk="0" hangingPunct="1">
      <a:lnSpc>
        <a:spcPct val="90000"/>
      </a:lnSpc>
      <a:spcAft>
        <a:spcPts val="600"/>
      </a:spcAft>
      <a:buClr>
        <a:schemeClr val="tx1"/>
      </a:buClr>
      <a:buFont typeface="Arial" pitchFamily="34" charset="0"/>
      <a:buChar char="•"/>
      <a:defRPr sz="1200" kern="1200">
        <a:solidFill>
          <a:schemeClr val="tx1"/>
        </a:solidFill>
        <a:latin typeface="Arial" panose="020B0604020202020204" pitchFamily="34" charset="0"/>
        <a:ea typeface="+mn-ea"/>
        <a:cs typeface="Arial" pitchFamily="34" charset="0"/>
      </a:defRPr>
    </a:lvl4pPr>
    <a:lvl5pPr marL="694944" indent="-171450" algn="l" defTabSz="914400" rtl="0" eaLnBrk="1" latinLnBrk="0" hangingPunct="1">
      <a:lnSpc>
        <a:spcPct val="90000"/>
      </a:lnSpc>
      <a:spcAft>
        <a:spcPts val="600"/>
      </a:spcAft>
      <a:buClr>
        <a:schemeClr val="tx1"/>
      </a:buClr>
      <a:buFont typeface="Arial" pitchFamily="34" charset="0"/>
      <a:buChar char="—"/>
      <a:defRPr sz="1200" kern="1200">
        <a:solidFill>
          <a:schemeClr val="tx1"/>
        </a:solidFill>
        <a:latin typeface="Arial" panose="020B0604020202020204"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3550" y="490538"/>
            <a:ext cx="5930900" cy="3336925"/>
          </a:xfrm>
        </p:spPr>
      </p:sp>
      <p:sp>
        <p:nvSpPr>
          <p:cNvPr id="3" name="Notes Placeholder 2"/>
          <p:cNvSpPr>
            <a:spLocks noGrp="1"/>
          </p:cNvSpPr>
          <p:nvPr>
            <p:ph type="body" idx="1"/>
            <p:custDataLst>
              <p:tags r:id="rId1"/>
            </p:custDataLst>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solidFill>
                <a:prstClr val="black"/>
              </a:solidFill>
              <a:latin typeface="Calibri"/>
            </a:endParaRPr>
          </a:p>
        </p:txBody>
      </p:sp>
    </p:spTree>
    <p:extLst>
      <p:ext uri="{BB962C8B-B14F-4D97-AF65-F5344CB8AC3E}">
        <p14:creationId xmlns:p14="http://schemas.microsoft.com/office/powerpoint/2010/main" val="393809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noProof="0" dirty="0">
              <a:ea typeface="ＭＳ Ｐゴシック" panose="020B0600070205080204" pitchFamily="34" charset="-128"/>
            </a:endParaRPr>
          </a:p>
        </p:txBody>
      </p:sp>
    </p:spTree>
    <p:extLst>
      <p:ext uri="{BB962C8B-B14F-4D97-AF65-F5344CB8AC3E}">
        <p14:creationId xmlns:p14="http://schemas.microsoft.com/office/powerpoint/2010/main" val="4032813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p:cNvSpPr>
            <a:spLocks noGrp="1" noRot="1" noChangeAspect="1"/>
          </p:cNvSpPr>
          <p:nvPr>
            <p:ph type="sldImg"/>
          </p:nvPr>
        </p:nvSpPr>
        <p:spPr>
          <a:xfrm>
            <a:off x="-71438" y="219075"/>
            <a:ext cx="7010401" cy="3944938"/>
          </a:xfrm>
        </p:spPr>
      </p:sp>
      <p:sp>
        <p:nvSpPr>
          <p:cNvPr id="6" name="Notes Placeholder 5"/>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67803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otes Placeholder 7"/>
          <p:cNvSpPr>
            <a:spLocks noGrp="1"/>
          </p:cNvSpPr>
          <p:nvPr>
            <p:ph type="body" idx="1"/>
          </p:nvPr>
        </p:nvSpPr>
        <p:spPr/>
        <p:txBody>
          <a:bodyPr/>
          <a:lstStyle/>
          <a:p>
            <a:endParaRPr lang="en-US" dirty="0"/>
          </a:p>
        </p:txBody>
      </p:sp>
      <p:sp>
        <p:nvSpPr>
          <p:cNvPr id="5" name="Slide Image Placeholder 4"/>
          <p:cNvSpPr>
            <a:spLocks noGrp="1" noRot="1" noChangeAspect="1"/>
          </p:cNvSpPr>
          <p:nvPr>
            <p:ph type="sldImg"/>
          </p:nvPr>
        </p:nvSpPr>
        <p:spPr>
          <a:xfrm>
            <a:off x="-71438" y="219075"/>
            <a:ext cx="7010401" cy="3944938"/>
          </a:xfrm>
        </p:spPr>
      </p:sp>
    </p:spTree>
    <p:extLst>
      <p:ext uri="{BB962C8B-B14F-4D97-AF65-F5344CB8AC3E}">
        <p14:creationId xmlns:p14="http://schemas.microsoft.com/office/powerpoint/2010/main" val="1206879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de-DE" noProof="0" dirty="0">
              <a:ea typeface="ＭＳ Ｐゴシック" pitchFamily="34" charset="-128"/>
            </a:endParaRPr>
          </a:p>
        </p:txBody>
      </p:sp>
    </p:spTree>
    <p:extLst>
      <p:ext uri="{BB962C8B-B14F-4D97-AF65-F5344CB8AC3E}">
        <p14:creationId xmlns:p14="http://schemas.microsoft.com/office/powerpoint/2010/main" val="2942827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lienbildplatzhalt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de-DE" noProof="0" dirty="0">
              <a:ea typeface="ＭＳ Ｐゴシック" pitchFamily="34" charset="-128"/>
            </a:endParaRPr>
          </a:p>
        </p:txBody>
      </p:sp>
    </p:spTree>
    <p:extLst>
      <p:ext uri="{BB962C8B-B14F-4D97-AF65-F5344CB8AC3E}">
        <p14:creationId xmlns:p14="http://schemas.microsoft.com/office/powerpoint/2010/main" val="355367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lienbildplatzhalt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de-DE" noProof="0" dirty="0">
              <a:ea typeface="ＭＳ Ｐゴシック" pitchFamily="34" charset="-128"/>
            </a:endParaRPr>
          </a:p>
        </p:txBody>
      </p:sp>
    </p:spTree>
    <p:extLst>
      <p:ext uri="{BB962C8B-B14F-4D97-AF65-F5344CB8AC3E}">
        <p14:creationId xmlns:p14="http://schemas.microsoft.com/office/powerpoint/2010/main" val="3999889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lienbildplatzhalt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de-DE" noProof="0" dirty="0">
              <a:ea typeface="ＭＳ Ｐゴシック" pitchFamily="34" charset="-128"/>
            </a:endParaRPr>
          </a:p>
        </p:txBody>
      </p:sp>
    </p:spTree>
    <p:extLst>
      <p:ext uri="{BB962C8B-B14F-4D97-AF65-F5344CB8AC3E}">
        <p14:creationId xmlns:p14="http://schemas.microsoft.com/office/powerpoint/2010/main" val="1367902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de-DE" noProof="0" dirty="0">
              <a:ea typeface="ＭＳ Ｐゴシック" pitchFamily="34" charset="-128"/>
            </a:endParaRPr>
          </a:p>
        </p:txBody>
      </p:sp>
    </p:spTree>
    <p:extLst>
      <p:ext uri="{BB962C8B-B14F-4D97-AF65-F5344CB8AC3E}">
        <p14:creationId xmlns:p14="http://schemas.microsoft.com/office/powerpoint/2010/main" val="2588424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Folienbildplatzhalt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 name="Notes Placeholder 1"/>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3262167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eaLnBrk="1" hangingPunct="1">
              <a:spcBef>
                <a:spcPct val="0"/>
              </a:spcBef>
            </a:pPr>
            <a:endParaRPr lang="en-GB" altLang="en-US" noProof="0" dirty="0">
              <a:ea typeface="ＭＳ Ｐゴシック" panose="020B0600070205080204" pitchFamily="34" charset="-128"/>
            </a:endParaRPr>
          </a:p>
        </p:txBody>
      </p:sp>
    </p:spTree>
    <p:extLst>
      <p:ext uri="{BB962C8B-B14F-4D97-AF65-F5344CB8AC3E}">
        <p14:creationId xmlns:p14="http://schemas.microsoft.com/office/powerpoint/2010/main" val="1927874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bwMode="auto">
          <a:xfrm>
            <a:off x="-71438" y="219075"/>
            <a:ext cx="7010401" cy="39449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eaLnBrk="1" hangingPunct="1">
              <a:spcBef>
                <a:spcPct val="0"/>
              </a:spcBef>
            </a:pPr>
            <a:endParaRPr lang="en-GB" altLang="en-US" noProof="0" dirty="0">
              <a:ea typeface="ＭＳ Ｐゴシック" panose="020B0600070205080204" pitchFamily="34" charset="-128"/>
            </a:endParaRPr>
          </a:p>
        </p:txBody>
      </p:sp>
    </p:spTree>
    <p:extLst>
      <p:ext uri="{BB962C8B-B14F-4D97-AF65-F5344CB8AC3E}">
        <p14:creationId xmlns:p14="http://schemas.microsoft.com/office/powerpoint/2010/main" val="345902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7086601" y="1094308"/>
            <a:ext cx="2055813" cy="369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US" dirty="0">
              <a:solidFill>
                <a:srgbClr val="FFFFFF"/>
              </a:solidFill>
            </a:endParaRPr>
          </a:p>
        </p:txBody>
      </p:sp>
      <p:sp>
        <p:nvSpPr>
          <p:cNvPr id="2" name="Title 1"/>
          <p:cNvSpPr>
            <a:spLocks noGrp="1"/>
          </p:cNvSpPr>
          <p:nvPr>
            <p:ph type="ctrTitle"/>
          </p:nvPr>
        </p:nvSpPr>
        <p:spPr>
          <a:xfrm>
            <a:off x="593725" y="1297247"/>
            <a:ext cx="7974013" cy="1232535"/>
          </a:xfrm>
        </p:spPr>
        <p:txBody>
          <a:bodyPr anchor="b">
            <a:noAutofit/>
          </a:bodyPr>
          <a:lstStyle>
            <a:lvl1pPr algn="ctr">
              <a:lnSpc>
                <a:spcPct val="90000"/>
              </a:lnSpc>
              <a:defRPr sz="3600" b="1" cap="none" baseline="0">
                <a:solidFill>
                  <a:schemeClr val="accent1"/>
                </a:solidFill>
                <a:latin typeface="+mj-lt"/>
                <a:cs typeface="Arial" pitchFamily="34" charset="0"/>
              </a:defRPr>
            </a:lvl1pPr>
          </a:lstStyle>
          <a:p>
            <a:r>
              <a:rPr lang="en-US" dirty="0"/>
              <a:t>Click to edit Master title</a:t>
            </a:r>
          </a:p>
        </p:txBody>
      </p:sp>
      <p:sp>
        <p:nvSpPr>
          <p:cNvPr id="3" name="Subtitle 2"/>
          <p:cNvSpPr>
            <a:spLocks noGrp="1"/>
          </p:cNvSpPr>
          <p:nvPr>
            <p:ph type="subTitle" idx="1"/>
          </p:nvPr>
        </p:nvSpPr>
        <p:spPr>
          <a:xfrm>
            <a:off x="593725" y="2694658"/>
            <a:ext cx="7974013" cy="866775"/>
          </a:xfrm>
        </p:spPr>
        <p:txBody>
          <a:bodyPr>
            <a:noAutofit/>
          </a:bodyPr>
          <a:lstStyle>
            <a:lvl1pPr marL="0" indent="0" algn="ctr">
              <a:buNone/>
              <a:defRPr sz="2800" b="0">
                <a:solidFill>
                  <a:schemeClr val="accent4"/>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926520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Divider Slide">
    <p:spTree>
      <p:nvGrpSpPr>
        <p:cNvPr id="1" name=""/>
        <p:cNvGrpSpPr/>
        <p:nvPr/>
      </p:nvGrpSpPr>
      <p:grpSpPr>
        <a:xfrm>
          <a:off x="0" y="0"/>
          <a:ext cx="0" cy="0"/>
          <a:chOff x="0" y="0"/>
          <a:chExt cx="0" cy="0"/>
        </a:xfrm>
      </p:grpSpPr>
      <p:sp>
        <p:nvSpPr>
          <p:cNvPr id="16" name="Rectangle 15"/>
          <p:cNvSpPr/>
          <p:nvPr userDrawn="1"/>
        </p:nvSpPr>
        <p:spPr>
          <a:xfrm>
            <a:off x="0" y="1"/>
            <a:ext cx="9144000" cy="41704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noAutofit/>
          </a:bodyPr>
          <a:lstStyle/>
          <a:p>
            <a:pPr algn="ctr"/>
            <a:endParaRPr lang="en-US" dirty="0">
              <a:solidFill>
                <a:srgbClr val="FFFFFF"/>
              </a:solidFill>
            </a:endParaRPr>
          </a:p>
        </p:txBody>
      </p:sp>
      <p:sp>
        <p:nvSpPr>
          <p:cNvPr id="2" name="Title 1"/>
          <p:cNvSpPr>
            <a:spLocks noGrp="1"/>
          </p:cNvSpPr>
          <p:nvPr>
            <p:ph type="ctrTitle"/>
          </p:nvPr>
        </p:nvSpPr>
        <p:spPr>
          <a:xfrm>
            <a:off x="0" y="1297247"/>
            <a:ext cx="8686800" cy="1242433"/>
          </a:xfrm>
        </p:spPr>
        <p:txBody>
          <a:bodyPr anchor="b">
            <a:noAutofit/>
          </a:bodyPr>
          <a:lstStyle>
            <a:lvl1pPr algn="ctr">
              <a:lnSpc>
                <a:spcPct val="90000"/>
              </a:lnSpc>
              <a:defRPr sz="3600" b="1" cap="none" baseline="0">
                <a:solidFill>
                  <a:srgbClr val="FFFFFF"/>
                </a:solidFill>
                <a:latin typeface="+mj-lt"/>
                <a:cs typeface="Arial" pitchFamily="34" charset="0"/>
              </a:defRPr>
            </a:lvl1pPr>
          </a:lstStyle>
          <a:p>
            <a:r>
              <a:rPr lang="en-US" dirty="0"/>
              <a:t>Click to edit Master title</a:t>
            </a:r>
          </a:p>
        </p:txBody>
      </p:sp>
      <p:sp>
        <p:nvSpPr>
          <p:cNvPr id="3" name="Subtitle 2"/>
          <p:cNvSpPr>
            <a:spLocks noGrp="1"/>
          </p:cNvSpPr>
          <p:nvPr>
            <p:ph type="subTitle" idx="1"/>
          </p:nvPr>
        </p:nvSpPr>
        <p:spPr>
          <a:xfrm>
            <a:off x="0" y="2694985"/>
            <a:ext cx="8686800" cy="867876"/>
          </a:xfrm>
        </p:spPr>
        <p:txBody>
          <a:bodyPr>
            <a:noAutofit/>
          </a:bodyPr>
          <a:lstStyle>
            <a:lvl1pPr marL="0" indent="0" algn="ctr">
              <a:buNone/>
              <a:defRPr sz="2800" b="0">
                <a:solidFill>
                  <a:srgbClr val="FFFFFF"/>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4029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700">
                <a:solidFill>
                  <a:schemeClr val="tx2"/>
                </a:solidFill>
              </a:defRPr>
            </a:lvl1pPr>
          </a:lstStyle>
          <a:p>
            <a:endParaRPr lang="en-US" dirty="0"/>
          </a:p>
        </p:txBody>
      </p:sp>
      <p:sp>
        <p:nvSpPr>
          <p:cNvPr id="6" name="Text Placeholder 5">
            <a:extLst>
              <a:ext uri="{FF2B5EF4-FFF2-40B4-BE49-F238E27FC236}">
                <a16:creationId xmlns:a16="http://schemas.microsoft.com/office/drawing/2014/main" id="{1DD786A1-06CF-F04F-A465-BCAF5497D0BF}"/>
              </a:ext>
            </a:extLst>
          </p:cNvPr>
          <p:cNvSpPr>
            <a:spLocks noGrp="1"/>
          </p:cNvSpPr>
          <p:nvPr>
            <p:ph type="body" sz="quarter" idx="12"/>
          </p:nvPr>
        </p:nvSpPr>
        <p:spPr>
          <a:xfrm>
            <a:off x="593724" y="4397375"/>
            <a:ext cx="7740577" cy="301374"/>
          </a:xfrm>
        </p:spPr>
        <p:txBody>
          <a:bodyPr anchor="b" anchorCtr="0"/>
          <a:lstStyle>
            <a:lvl1pPr marL="0" indent="0">
              <a:buNone/>
              <a:defRPr sz="700">
                <a:solidFill>
                  <a:schemeClr val="tx2"/>
                </a:solidFill>
              </a:defRPr>
            </a:lvl1pPr>
            <a:lvl2pPr marL="227013" indent="0">
              <a:buNone/>
              <a:defRPr sz="700">
                <a:solidFill>
                  <a:schemeClr val="tx2"/>
                </a:solidFill>
              </a:defRPr>
            </a:lvl2pPr>
            <a:lvl3pPr marL="458788" indent="0">
              <a:buNone/>
              <a:defRPr sz="700">
                <a:solidFill>
                  <a:schemeClr val="tx2"/>
                </a:solidFill>
              </a:defRPr>
            </a:lvl3pPr>
            <a:lvl4pPr marL="687387" indent="0">
              <a:buNone/>
              <a:defRPr sz="700">
                <a:solidFill>
                  <a:schemeClr val="tx2"/>
                </a:solidFill>
              </a:defRPr>
            </a:lvl4pPr>
            <a:lvl5pPr marL="914400" indent="0">
              <a:buNone/>
              <a:defRPr sz="700">
                <a:solidFill>
                  <a:schemeClr val="tx2"/>
                </a:solidFill>
              </a:defRPr>
            </a:lvl5pPr>
          </a:lstStyle>
          <a:p>
            <a:pPr lvl="0"/>
            <a:r>
              <a:rPr lang="en-US" dirty="0"/>
              <a:t>Edit Master text styles</a:t>
            </a:r>
          </a:p>
        </p:txBody>
      </p:sp>
    </p:spTree>
    <p:extLst>
      <p:ext uri="{BB962C8B-B14F-4D97-AF65-F5344CB8AC3E}">
        <p14:creationId xmlns:p14="http://schemas.microsoft.com/office/powerpoint/2010/main" val="243562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93726" y="274066"/>
            <a:ext cx="6912862" cy="583901"/>
          </a:xfrm>
        </p:spPr>
        <p:txBody>
          <a:bodyPr/>
          <a:lstStyle/>
          <a:p>
            <a:r>
              <a:rPr lang="en-US" dirty="0"/>
              <a:t>Click to edit Master title style</a:t>
            </a:r>
          </a:p>
        </p:txBody>
      </p:sp>
      <p:sp>
        <p:nvSpPr>
          <p:cNvPr id="3" name="Content Placeholder 2"/>
          <p:cNvSpPr>
            <a:spLocks noGrp="1"/>
          </p:cNvSpPr>
          <p:nvPr>
            <p:ph sz="half" idx="1"/>
          </p:nvPr>
        </p:nvSpPr>
        <p:spPr>
          <a:xfrm>
            <a:off x="593726" y="964308"/>
            <a:ext cx="3867150" cy="3264052"/>
          </a:xfrm>
        </p:spPr>
        <p:txBody>
          <a:bodyPr/>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64308"/>
            <a:ext cx="3867150" cy="32640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a:extLst>
              <a:ext uri="{FF2B5EF4-FFF2-40B4-BE49-F238E27FC236}">
                <a16:creationId xmlns:a16="http://schemas.microsoft.com/office/drawing/2014/main" id="{7F2FA168-A0C0-8B46-A65A-E3961C658FFF}"/>
              </a:ext>
            </a:extLst>
          </p:cNvPr>
          <p:cNvSpPr>
            <a:spLocks noGrp="1"/>
          </p:cNvSpPr>
          <p:nvPr>
            <p:ph type="ftr" sz="quarter" idx="11"/>
          </p:nvPr>
        </p:nvSpPr>
        <p:spPr>
          <a:xfrm>
            <a:off x="593725" y="4752000"/>
            <a:ext cx="7970412" cy="363995"/>
          </a:xfrm>
        </p:spPr>
        <p:txBody>
          <a:bodyPr/>
          <a:lstStyle>
            <a:lvl1pPr>
              <a:defRPr sz="700">
                <a:solidFill>
                  <a:schemeClr val="tx2"/>
                </a:solidFill>
              </a:defRPr>
            </a:lvl1pPr>
          </a:lstStyle>
          <a:p>
            <a:endParaRPr lang="en-US" dirty="0"/>
          </a:p>
        </p:txBody>
      </p:sp>
      <p:sp>
        <p:nvSpPr>
          <p:cNvPr id="9" name="Text Placeholder 5">
            <a:extLst>
              <a:ext uri="{FF2B5EF4-FFF2-40B4-BE49-F238E27FC236}">
                <a16:creationId xmlns:a16="http://schemas.microsoft.com/office/drawing/2014/main" id="{B23D717E-D371-F849-99E8-16837EF72008}"/>
              </a:ext>
            </a:extLst>
          </p:cNvPr>
          <p:cNvSpPr>
            <a:spLocks noGrp="1"/>
          </p:cNvSpPr>
          <p:nvPr>
            <p:ph type="body" sz="quarter" idx="12"/>
          </p:nvPr>
        </p:nvSpPr>
        <p:spPr>
          <a:xfrm>
            <a:off x="593724" y="4397375"/>
            <a:ext cx="7740577" cy="301374"/>
          </a:xfrm>
        </p:spPr>
        <p:txBody>
          <a:bodyPr anchor="b" anchorCtr="0"/>
          <a:lstStyle>
            <a:lvl1pPr marL="0" indent="0">
              <a:buNone/>
              <a:defRPr sz="700">
                <a:solidFill>
                  <a:schemeClr val="tx2"/>
                </a:solidFill>
              </a:defRPr>
            </a:lvl1pPr>
            <a:lvl2pPr marL="227013" indent="0">
              <a:buNone/>
              <a:defRPr sz="700">
                <a:solidFill>
                  <a:schemeClr val="tx2"/>
                </a:solidFill>
              </a:defRPr>
            </a:lvl2pPr>
            <a:lvl3pPr marL="458788" indent="0">
              <a:buNone/>
              <a:defRPr sz="700">
                <a:solidFill>
                  <a:schemeClr val="tx2"/>
                </a:solidFill>
              </a:defRPr>
            </a:lvl3pPr>
            <a:lvl4pPr marL="687387" indent="0">
              <a:buNone/>
              <a:defRPr sz="700">
                <a:solidFill>
                  <a:schemeClr val="tx2"/>
                </a:solidFill>
              </a:defRPr>
            </a:lvl4pPr>
            <a:lvl5pPr marL="914400" indent="0">
              <a:buNone/>
              <a:defRPr sz="700">
                <a:solidFill>
                  <a:schemeClr val="tx2"/>
                </a:solidFill>
              </a:defRPr>
            </a:lvl5pPr>
          </a:lstStyle>
          <a:p>
            <a:pPr lvl="0"/>
            <a:r>
              <a:rPr lang="en-US" dirty="0"/>
              <a:t>Edit Master text styles</a:t>
            </a:r>
          </a:p>
        </p:txBody>
      </p:sp>
    </p:spTree>
    <p:extLst>
      <p:ext uri="{BB962C8B-B14F-4D97-AF65-F5344CB8AC3E}">
        <p14:creationId xmlns:p14="http://schemas.microsoft.com/office/powerpoint/2010/main" val="302712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2" name="Title 1"/>
          <p:cNvSpPr>
            <a:spLocks noGrp="1"/>
          </p:cNvSpPr>
          <p:nvPr>
            <p:ph type="title"/>
          </p:nvPr>
        </p:nvSpPr>
        <p:spPr>
          <a:xfrm>
            <a:off x="593726" y="274066"/>
            <a:ext cx="6912862" cy="583901"/>
          </a:xfrm>
        </p:spPr>
        <p:txBody>
          <a:bodyPr/>
          <a:lstStyle/>
          <a:p>
            <a:r>
              <a:rPr lang="en-US"/>
              <a:t>Click to edit Master title style</a:t>
            </a:r>
          </a:p>
        </p:txBody>
      </p:sp>
      <p:sp>
        <p:nvSpPr>
          <p:cNvPr id="3" name="Content Placeholder 2"/>
          <p:cNvSpPr>
            <a:spLocks noGrp="1"/>
          </p:cNvSpPr>
          <p:nvPr>
            <p:ph sz="half" idx="1"/>
          </p:nvPr>
        </p:nvSpPr>
        <p:spPr>
          <a:xfrm>
            <a:off x="593726" y="964308"/>
            <a:ext cx="3867150" cy="32640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8"/>
          <p:cNvSpPr>
            <a:spLocks noGrp="1"/>
          </p:cNvSpPr>
          <p:nvPr>
            <p:ph type="pic" sz="quarter" idx="12" hasCustomPrompt="1"/>
          </p:nvPr>
        </p:nvSpPr>
        <p:spPr>
          <a:xfrm>
            <a:off x="4598988" y="964308"/>
            <a:ext cx="3852862" cy="3264052"/>
          </a:xfrm>
        </p:spPr>
        <p:txBody>
          <a:bodyPr anchor="ctr"/>
          <a:lstStyle>
            <a:lvl1pPr marL="0" indent="0" algn="ctr">
              <a:lnSpc>
                <a:spcPct val="85000"/>
              </a:lnSpc>
              <a:buNone/>
              <a:defRPr/>
            </a:lvl1pPr>
          </a:lstStyle>
          <a:p>
            <a:r>
              <a:rPr lang="en-US" dirty="0"/>
              <a:t>Insert </a:t>
            </a:r>
            <a:br>
              <a:rPr lang="en-US" dirty="0"/>
            </a:br>
            <a:r>
              <a:rPr lang="en-US" dirty="0"/>
              <a:t>Object/Picture</a:t>
            </a:r>
            <a:br>
              <a:rPr lang="en-US" dirty="0"/>
            </a:br>
            <a:r>
              <a:rPr lang="en-US" dirty="0"/>
              <a:t>Here</a:t>
            </a:r>
          </a:p>
        </p:txBody>
      </p:sp>
      <p:sp>
        <p:nvSpPr>
          <p:cNvPr id="7" name="Footer Placeholder 4">
            <a:extLst>
              <a:ext uri="{FF2B5EF4-FFF2-40B4-BE49-F238E27FC236}">
                <a16:creationId xmlns:a16="http://schemas.microsoft.com/office/drawing/2014/main" id="{AE64FD1F-84A3-5640-9410-4574EA9CC178}"/>
              </a:ext>
            </a:extLst>
          </p:cNvPr>
          <p:cNvSpPr>
            <a:spLocks noGrp="1"/>
          </p:cNvSpPr>
          <p:nvPr>
            <p:ph type="ftr" sz="quarter" idx="11"/>
          </p:nvPr>
        </p:nvSpPr>
        <p:spPr>
          <a:xfrm>
            <a:off x="593725" y="4752000"/>
            <a:ext cx="7970412" cy="363995"/>
          </a:xfrm>
        </p:spPr>
        <p:txBody>
          <a:bodyPr/>
          <a:lstStyle>
            <a:lvl1pPr>
              <a:defRPr sz="700">
                <a:solidFill>
                  <a:schemeClr val="tx2"/>
                </a:solidFill>
              </a:defRPr>
            </a:lvl1pPr>
          </a:lstStyle>
          <a:p>
            <a:endParaRPr lang="en-US" dirty="0"/>
          </a:p>
        </p:txBody>
      </p:sp>
      <p:sp>
        <p:nvSpPr>
          <p:cNvPr id="8" name="Text Placeholder 5">
            <a:extLst>
              <a:ext uri="{FF2B5EF4-FFF2-40B4-BE49-F238E27FC236}">
                <a16:creationId xmlns:a16="http://schemas.microsoft.com/office/drawing/2014/main" id="{F2063C43-1D4F-E44C-A2EF-FBD683F85081}"/>
              </a:ext>
            </a:extLst>
          </p:cNvPr>
          <p:cNvSpPr>
            <a:spLocks noGrp="1"/>
          </p:cNvSpPr>
          <p:nvPr>
            <p:ph type="body" sz="quarter" idx="13"/>
          </p:nvPr>
        </p:nvSpPr>
        <p:spPr>
          <a:xfrm>
            <a:off x="593724" y="4397375"/>
            <a:ext cx="7740577" cy="301374"/>
          </a:xfrm>
        </p:spPr>
        <p:txBody>
          <a:bodyPr anchor="b" anchorCtr="0"/>
          <a:lstStyle>
            <a:lvl1pPr marL="0" indent="0">
              <a:buNone/>
              <a:defRPr sz="700">
                <a:solidFill>
                  <a:schemeClr val="tx2"/>
                </a:solidFill>
              </a:defRPr>
            </a:lvl1pPr>
            <a:lvl2pPr marL="227013" indent="0">
              <a:buNone/>
              <a:defRPr sz="700">
                <a:solidFill>
                  <a:schemeClr val="tx2"/>
                </a:solidFill>
              </a:defRPr>
            </a:lvl2pPr>
            <a:lvl3pPr marL="458788" indent="0">
              <a:buNone/>
              <a:defRPr sz="700">
                <a:solidFill>
                  <a:schemeClr val="tx2"/>
                </a:solidFill>
              </a:defRPr>
            </a:lvl3pPr>
            <a:lvl4pPr marL="687387" indent="0">
              <a:buNone/>
              <a:defRPr sz="700">
                <a:solidFill>
                  <a:schemeClr val="tx2"/>
                </a:solidFill>
              </a:defRPr>
            </a:lvl4pPr>
            <a:lvl5pPr marL="914400" indent="0">
              <a:buNone/>
              <a:defRPr sz="700">
                <a:solidFill>
                  <a:schemeClr val="tx2"/>
                </a:solidFill>
              </a:defRPr>
            </a:lvl5pPr>
          </a:lstStyle>
          <a:p>
            <a:pPr lvl="0"/>
            <a:r>
              <a:rPr lang="en-US" dirty="0"/>
              <a:t>Edit Master text styles</a:t>
            </a:r>
          </a:p>
        </p:txBody>
      </p:sp>
    </p:spTree>
    <p:extLst>
      <p:ext uri="{BB962C8B-B14F-4D97-AF65-F5344CB8AC3E}">
        <p14:creationId xmlns:p14="http://schemas.microsoft.com/office/powerpoint/2010/main" val="1348914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Footer Placeholder 4">
            <a:extLst>
              <a:ext uri="{FF2B5EF4-FFF2-40B4-BE49-F238E27FC236}">
                <a16:creationId xmlns:a16="http://schemas.microsoft.com/office/drawing/2014/main" id="{E5EEB12E-C57E-4D47-8CB8-79CAF41F59CE}"/>
              </a:ext>
            </a:extLst>
          </p:cNvPr>
          <p:cNvSpPr>
            <a:spLocks noGrp="1"/>
          </p:cNvSpPr>
          <p:nvPr>
            <p:ph type="ftr" sz="quarter" idx="11"/>
          </p:nvPr>
        </p:nvSpPr>
        <p:spPr>
          <a:xfrm>
            <a:off x="593725" y="4752000"/>
            <a:ext cx="7970412" cy="363995"/>
          </a:xfrm>
        </p:spPr>
        <p:txBody>
          <a:bodyPr/>
          <a:lstStyle>
            <a:lvl1pPr>
              <a:defRPr sz="700">
                <a:solidFill>
                  <a:schemeClr val="tx2"/>
                </a:solidFill>
              </a:defRPr>
            </a:lvl1pPr>
          </a:lstStyle>
          <a:p>
            <a:endParaRPr lang="en-US" dirty="0"/>
          </a:p>
        </p:txBody>
      </p:sp>
      <p:sp>
        <p:nvSpPr>
          <p:cNvPr id="6" name="Text Placeholder 5">
            <a:extLst>
              <a:ext uri="{FF2B5EF4-FFF2-40B4-BE49-F238E27FC236}">
                <a16:creationId xmlns:a16="http://schemas.microsoft.com/office/drawing/2014/main" id="{6FBC6F09-A7FB-0648-BEF9-919AB4F3CDD2}"/>
              </a:ext>
            </a:extLst>
          </p:cNvPr>
          <p:cNvSpPr>
            <a:spLocks noGrp="1"/>
          </p:cNvSpPr>
          <p:nvPr>
            <p:ph type="body" sz="quarter" idx="12"/>
          </p:nvPr>
        </p:nvSpPr>
        <p:spPr>
          <a:xfrm>
            <a:off x="593724" y="4397375"/>
            <a:ext cx="7740577" cy="301374"/>
          </a:xfrm>
        </p:spPr>
        <p:txBody>
          <a:bodyPr anchor="b" anchorCtr="0"/>
          <a:lstStyle>
            <a:lvl1pPr marL="0" indent="0">
              <a:buNone/>
              <a:defRPr sz="700">
                <a:solidFill>
                  <a:schemeClr val="tx2"/>
                </a:solidFill>
              </a:defRPr>
            </a:lvl1pPr>
            <a:lvl2pPr marL="227013" indent="0">
              <a:buNone/>
              <a:defRPr sz="700">
                <a:solidFill>
                  <a:schemeClr val="tx2"/>
                </a:solidFill>
              </a:defRPr>
            </a:lvl2pPr>
            <a:lvl3pPr marL="458788" indent="0">
              <a:buNone/>
              <a:defRPr sz="700">
                <a:solidFill>
                  <a:schemeClr val="tx2"/>
                </a:solidFill>
              </a:defRPr>
            </a:lvl3pPr>
            <a:lvl4pPr marL="687387" indent="0">
              <a:buNone/>
              <a:defRPr sz="700">
                <a:solidFill>
                  <a:schemeClr val="tx2"/>
                </a:solidFill>
              </a:defRPr>
            </a:lvl4pPr>
            <a:lvl5pPr marL="914400" indent="0">
              <a:buNone/>
              <a:defRPr sz="700">
                <a:solidFill>
                  <a:schemeClr val="tx2"/>
                </a:solidFill>
              </a:defRPr>
            </a:lvl5pPr>
          </a:lstStyle>
          <a:p>
            <a:pPr lvl="0"/>
            <a:r>
              <a:rPr lang="en-US" dirty="0"/>
              <a:t>Edit Master text styles</a:t>
            </a:r>
          </a:p>
        </p:txBody>
      </p:sp>
    </p:spTree>
    <p:extLst>
      <p:ext uri="{BB962C8B-B14F-4D97-AF65-F5344CB8AC3E}">
        <p14:creationId xmlns:p14="http://schemas.microsoft.com/office/powerpoint/2010/main" val="1336822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6DF6903F-2351-A340-8356-21692AA5B20C}"/>
              </a:ext>
            </a:extLst>
          </p:cNvPr>
          <p:cNvSpPr>
            <a:spLocks noGrp="1"/>
          </p:cNvSpPr>
          <p:nvPr>
            <p:ph type="ftr" sz="quarter" idx="11"/>
          </p:nvPr>
        </p:nvSpPr>
        <p:spPr>
          <a:xfrm>
            <a:off x="593725" y="4752000"/>
            <a:ext cx="7970412" cy="363995"/>
          </a:xfrm>
        </p:spPr>
        <p:txBody>
          <a:bodyPr/>
          <a:lstStyle>
            <a:lvl1pPr>
              <a:defRPr sz="700">
                <a:solidFill>
                  <a:schemeClr val="tx2"/>
                </a:solidFill>
              </a:defRPr>
            </a:lvl1pPr>
          </a:lstStyle>
          <a:p>
            <a:endParaRPr lang="en-US" dirty="0"/>
          </a:p>
        </p:txBody>
      </p:sp>
      <p:sp>
        <p:nvSpPr>
          <p:cNvPr id="3" name="Text Placeholder 5">
            <a:extLst>
              <a:ext uri="{FF2B5EF4-FFF2-40B4-BE49-F238E27FC236}">
                <a16:creationId xmlns:a16="http://schemas.microsoft.com/office/drawing/2014/main" id="{39691448-3B35-E94D-A16E-B10CE8821C0F}"/>
              </a:ext>
            </a:extLst>
          </p:cNvPr>
          <p:cNvSpPr>
            <a:spLocks noGrp="1"/>
          </p:cNvSpPr>
          <p:nvPr>
            <p:ph type="body" sz="quarter" idx="12"/>
          </p:nvPr>
        </p:nvSpPr>
        <p:spPr>
          <a:xfrm>
            <a:off x="593724" y="4397375"/>
            <a:ext cx="7740577" cy="301374"/>
          </a:xfrm>
        </p:spPr>
        <p:txBody>
          <a:bodyPr anchor="b" anchorCtr="0"/>
          <a:lstStyle>
            <a:lvl1pPr marL="0" indent="0">
              <a:buNone/>
              <a:defRPr sz="700">
                <a:solidFill>
                  <a:schemeClr val="tx2"/>
                </a:solidFill>
              </a:defRPr>
            </a:lvl1pPr>
            <a:lvl2pPr marL="227013" indent="0">
              <a:buNone/>
              <a:defRPr sz="700">
                <a:solidFill>
                  <a:schemeClr val="tx2"/>
                </a:solidFill>
              </a:defRPr>
            </a:lvl2pPr>
            <a:lvl3pPr marL="458788" indent="0">
              <a:buNone/>
              <a:defRPr sz="700">
                <a:solidFill>
                  <a:schemeClr val="tx2"/>
                </a:solidFill>
              </a:defRPr>
            </a:lvl3pPr>
            <a:lvl4pPr marL="687387" indent="0">
              <a:buNone/>
              <a:defRPr sz="700">
                <a:solidFill>
                  <a:schemeClr val="tx2"/>
                </a:solidFill>
              </a:defRPr>
            </a:lvl4pPr>
            <a:lvl5pPr marL="914400" indent="0">
              <a:buNone/>
              <a:defRPr sz="700">
                <a:solidFill>
                  <a:schemeClr val="tx2"/>
                </a:solidFill>
              </a:defRPr>
            </a:lvl5pPr>
          </a:lstStyle>
          <a:p>
            <a:pPr lvl="0"/>
            <a:r>
              <a:rPr lang="en-US" dirty="0"/>
              <a:t>Edit Master text styles</a:t>
            </a:r>
          </a:p>
        </p:txBody>
      </p:sp>
    </p:spTree>
    <p:extLst>
      <p:ext uri="{BB962C8B-B14F-4D97-AF65-F5344CB8AC3E}">
        <p14:creationId xmlns:p14="http://schemas.microsoft.com/office/powerpoint/2010/main" val="1336256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Full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5698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93725" y="4752000"/>
            <a:ext cx="7970412" cy="363995"/>
          </a:xfrm>
          <a:prstGeom prst="rect">
            <a:avLst/>
          </a:prstGeom>
        </p:spPr>
        <p:txBody>
          <a:bodyPr vert="horz" lIns="0" tIns="0" rIns="0" bIns="0" rtlCol="0" anchor="t" anchorCtr="0"/>
          <a:lstStyle>
            <a:lvl1pPr algn="l">
              <a:defRPr sz="800" baseline="0">
                <a:solidFill>
                  <a:schemeClr val="tx1"/>
                </a:solidFill>
                <a:latin typeface="Arial" panose="020B0604020202020204" pitchFamily="34" charset="0"/>
              </a:defRPr>
            </a:lvl1pPr>
          </a:lstStyle>
          <a:p>
            <a:endParaRPr lang="en-US" dirty="0">
              <a:solidFill>
                <a:srgbClr val="58595B"/>
              </a:solidFill>
            </a:endParaRPr>
          </a:p>
        </p:txBody>
      </p:sp>
      <p:sp>
        <p:nvSpPr>
          <p:cNvPr id="3" name="Text Placeholder 2"/>
          <p:cNvSpPr>
            <a:spLocks noGrp="1"/>
          </p:cNvSpPr>
          <p:nvPr>
            <p:ph type="body" idx="1"/>
          </p:nvPr>
        </p:nvSpPr>
        <p:spPr>
          <a:xfrm>
            <a:off x="593727" y="968010"/>
            <a:ext cx="7970410" cy="3424504"/>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593726" y="274066"/>
            <a:ext cx="6912862" cy="583901"/>
          </a:xfrm>
          <a:prstGeom prst="rect">
            <a:avLst/>
          </a:prstGeom>
        </p:spPr>
        <p:txBody>
          <a:bodyPr vert="horz" lIns="0" tIns="0" rIns="0" bIns="0" rtlCol="0" anchor="b" anchorCtr="0">
            <a:noAutofit/>
          </a:bodyPr>
          <a:lstStyle/>
          <a:p>
            <a:r>
              <a:rPr lang="en-US" dirty="0"/>
              <a:t>Click to edit Master title style</a:t>
            </a:r>
          </a:p>
        </p:txBody>
      </p:sp>
    </p:spTree>
    <p:extLst>
      <p:ext uri="{BB962C8B-B14F-4D97-AF65-F5344CB8AC3E}">
        <p14:creationId xmlns:p14="http://schemas.microsoft.com/office/powerpoint/2010/main" val="1443958518"/>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Lst>
  <p:hf sldNum="0" hdr="0" dt="0"/>
  <p:txStyles>
    <p:titleStyle>
      <a:lvl1pPr algn="l" defTabSz="914400" rtl="0" eaLnBrk="1" latinLnBrk="0" hangingPunct="1">
        <a:lnSpc>
          <a:spcPct val="75000"/>
        </a:lnSpc>
        <a:spcBef>
          <a:spcPct val="0"/>
        </a:spcBef>
        <a:buNone/>
        <a:defRPr sz="2800" b="1" kern="1200" baseline="0">
          <a:solidFill>
            <a:schemeClr val="accent4"/>
          </a:solidFill>
          <a:latin typeface="Arial" panose="020B0604020202020204" pitchFamily="34" charset="0"/>
          <a:ea typeface="+mj-ea"/>
          <a:cs typeface="Arial" pitchFamily="34" charset="0"/>
        </a:defRPr>
      </a:lvl1pPr>
    </p:titleStyle>
    <p:bodyStyle>
      <a:lvl1pPr marL="227013" indent="-227013" algn="l" defTabSz="914400" rtl="0" eaLnBrk="1" latinLnBrk="0" hangingPunct="1">
        <a:lnSpc>
          <a:spcPct val="90000"/>
        </a:lnSpc>
        <a:spcBef>
          <a:spcPts val="600"/>
        </a:spcBef>
        <a:spcAft>
          <a:spcPts val="600"/>
        </a:spcAft>
        <a:buClr>
          <a:schemeClr val="accent4"/>
        </a:buClr>
        <a:buFont typeface="Arial" panose="020B0604020202020204" pitchFamily="34" charset="0"/>
        <a:buChar char="•"/>
        <a:defRPr sz="1800" b="0" i="0" kern="1200" baseline="0">
          <a:solidFill>
            <a:schemeClr val="tx1"/>
          </a:solidFill>
          <a:latin typeface="+mn-lt"/>
          <a:ea typeface="+mn-ea"/>
          <a:cs typeface="Arial" pitchFamily="34" charset="0"/>
        </a:defRPr>
      </a:lvl1pPr>
      <a:lvl2pPr marL="458788" indent="-231775" algn="l" defTabSz="914400" rtl="0" eaLnBrk="1" latinLnBrk="0" hangingPunct="1">
        <a:lnSpc>
          <a:spcPct val="90000"/>
        </a:lnSpc>
        <a:spcBef>
          <a:spcPts val="0"/>
        </a:spcBef>
        <a:spcAft>
          <a:spcPts val="600"/>
        </a:spcAft>
        <a:buClr>
          <a:schemeClr val="accent4"/>
        </a:buClr>
        <a:buSzPct val="85000"/>
        <a:buFont typeface="Arial" pitchFamily="34" charset="0"/>
        <a:buChar char="–"/>
        <a:tabLst/>
        <a:defRPr sz="1600" kern="1200">
          <a:solidFill>
            <a:schemeClr val="tx1"/>
          </a:solidFill>
          <a:latin typeface="+mn-lt"/>
          <a:ea typeface="+mn-ea"/>
          <a:cs typeface="Arial" pitchFamily="34" charset="0"/>
        </a:defRPr>
      </a:lvl2pPr>
      <a:lvl3pPr marL="687388" indent="-228600" algn="l" defTabSz="914400" rtl="0" eaLnBrk="1" latinLnBrk="0" hangingPunct="1">
        <a:lnSpc>
          <a:spcPct val="90000"/>
        </a:lnSpc>
        <a:spcBef>
          <a:spcPts val="0"/>
        </a:spcBef>
        <a:spcAft>
          <a:spcPts val="600"/>
        </a:spcAft>
        <a:buClr>
          <a:schemeClr val="accent4"/>
        </a:buClr>
        <a:buFont typeface="Arial" pitchFamily="34" charset="0"/>
        <a:buChar char="•"/>
        <a:defRPr sz="1600" kern="1200">
          <a:solidFill>
            <a:schemeClr val="tx1"/>
          </a:solidFill>
          <a:latin typeface="+mn-lt"/>
          <a:ea typeface="+mn-ea"/>
          <a:cs typeface="Arial" pitchFamily="34" charset="0"/>
        </a:defRPr>
      </a:lvl3pPr>
      <a:lvl4pPr marL="914400" indent="-227013" algn="l" defTabSz="914400" rtl="0" eaLnBrk="1" latinLnBrk="0" hangingPunct="1">
        <a:lnSpc>
          <a:spcPct val="90000"/>
        </a:lnSpc>
        <a:spcBef>
          <a:spcPts val="0"/>
        </a:spcBef>
        <a:spcAft>
          <a:spcPts val="600"/>
        </a:spcAft>
        <a:buClr>
          <a:schemeClr val="accent4"/>
        </a:buClr>
        <a:buSzPct val="85000"/>
        <a:buFont typeface="Arial" pitchFamily="34" charset="0"/>
        <a:buChar char="–"/>
        <a:defRPr sz="1400" kern="1200">
          <a:solidFill>
            <a:schemeClr val="tx1"/>
          </a:solidFill>
          <a:latin typeface="+mn-lt"/>
          <a:ea typeface="+mn-ea"/>
          <a:cs typeface="Arial" pitchFamily="34" charset="0"/>
        </a:defRPr>
      </a:lvl4pPr>
      <a:lvl5pPr marL="1084263" indent="-169863" algn="l" defTabSz="914400" rtl="0" eaLnBrk="1" latinLnBrk="0" hangingPunct="1">
        <a:lnSpc>
          <a:spcPct val="90000"/>
        </a:lnSpc>
        <a:spcBef>
          <a:spcPts val="0"/>
        </a:spcBef>
        <a:spcAft>
          <a:spcPts val="600"/>
        </a:spcAft>
        <a:buClr>
          <a:schemeClr val="accent4"/>
        </a:buClr>
        <a:buFont typeface="Arial" pitchFamily="34" charset="0"/>
        <a:buChar char="•"/>
        <a:defRPr sz="1200" kern="1200">
          <a:solidFill>
            <a:schemeClr val="tx1"/>
          </a:solidFill>
          <a:latin typeface="+mn-lt"/>
          <a:ea typeface="+mn-ea"/>
          <a:cs typeface="Arial" pitchFamily="34" charset="0"/>
        </a:defRPr>
      </a:lvl5pPr>
      <a:lvl6pPr marL="1257300" indent="-173038" algn="l" defTabSz="914400" rtl="0" eaLnBrk="1" latinLnBrk="0" hangingPunct="1">
        <a:lnSpc>
          <a:spcPct val="90000"/>
        </a:lnSpc>
        <a:spcBef>
          <a:spcPts val="0"/>
        </a:spcBef>
        <a:spcAft>
          <a:spcPts val="600"/>
        </a:spcAft>
        <a:buClr>
          <a:schemeClr val="tx1"/>
        </a:buClr>
        <a:buSzPct val="85000"/>
        <a:buFont typeface="Arial" pitchFamily="34" charset="0"/>
        <a:buChar char="–"/>
        <a:defRPr sz="12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8">
          <p15:clr>
            <a:srgbClr val="F26B43"/>
          </p15:clr>
        </p15:guide>
        <p15:guide id="2" pos="374" userDrawn="1">
          <p15:clr>
            <a:srgbClr val="F26B43"/>
          </p15:clr>
        </p15:guide>
        <p15:guide id="3" pos="5397" userDrawn="1">
          <p15:clr>
            <a:srgbClr val="F26B43"/>
          </p15:clr>
        </p15:guide>
        <p15:guide id="4" orient="horz" pos="545" userDrawn="1">
          <p15:clr>
            <a:srgbClr val="F26B43"/>
          </p15:clr>
        </p15:guide>
        <p15:guide id="5" orient="horz" pos="171" userDrawn="1">
          <p15:clr>
            <a:srgbClr val="F26B43"/>
          </p15:clr>
        </p15:guide>
        <p15:guide id="6" orient="horz" pos="2770" userDrawn="1">
          <p15:clr>
            <a:srgbClr val="F26B43"/>
          </p15:clr>
        </p15:guide>
        <p15:guide id="7" orient="horz" pos="299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93725" y="1297247"/>
            <a:ext cx="8294553" cy="1232535"/>
          </a:xfrm>
        </p:spPr>
        <p:txBody>
          <a:bodyPr/>
          <a:lstStyle/>
          <a:p>
            <a:r>
              <a:rPr lang="en-GB" dirty="0">
                <a:latin typeface="Arial" panose="020B0604020202020204" pitchFamily="34" charset="0"/>
              </a:rPr>
              <a:t>NSCLC: epidemiology </a:t>
            </a:r>
            <a:br>
              <a:rPr lang="en-GB" dirty="0">
                <a:latin typeface="Arial" panose="020B0604020202020204" pitchFamily="34" charset="0"/>
              </a:rPr>
            </a:br>
            <a:r>
              <a:rPr lang="en-GB" dirty="0">
                <a:latin typeface="Arial" panose="020B0604020202020204" pitchFamily="34" charset="0"/>
              </a:rPr>
              <a:t>and disease characteristics</a:t>
            </a:r>
          </a:p>
        </p:txBody>
      </p:sp>
      <p:sp>
        <p:nvSpPr>
          <p:cNvPr id="5" name="Text Placeholder 8"/>
          <p:cNvSpPr txBox="1">
            <a:spLocks/>
          </p:cNvSpPr>
          <p:nvPr/>
        </p:nvSpPr>
        <p:spPr>
          <a:xfrm>
            <a:off x="593724" y="4397375"/>
            <a:ext cx="7740577" cy="301374"/>
          </a:xfrm>
          <a:prstGeom prst="rect">
            <a:avLst/>
          </a:prstGeom>
        </p:spPr>
        <p:txBody>
          <a:bodyPr vert="horz" lIns="0" tIns="0" rIns="0" bIns="0" rtlCol="0" anchor="b" anchorCtr="0">
            <a:noAutofit/>
          </a:bodyPr>
          <a:lstStyle>
            <a:lvl1pPr indent="0">
              <a:lnSpc>
                <a:spcPct val="90000"/>
              </a:lnSpc>
              <a:spcBef>
                <a:spcPts val="600"/>
              </a:spcBef>
              <a:spcAft>
                <a:spcPts val="600"/>
              </a:spcAft>
              <a:buClr>
                <a:schemeClr val="accent4"/>
              </a:buClr>
              <a:buFont typeface="Arial" panose="020B0604020202020204" pitchFamily="34" charset="0"/>
              <a:buNone/>
              <a:defRPr sz="700" b="0" i="0" baseline="0">
                <a:solidFill>
                  <a:schemeClr val="tx2"/>
                </a:solidFill>
                <a:cs typeface="Arial" pitchFamily="34" charset="0"/>
              </a:defRPr>
            </a:lvl1pPr>
            <a:lvl2pPr marL="227013" indent="0">
              <a:lnSpc>
                <a:spcPct val="90000"/>
              </a:lnSpc>
              <a:spcBef>
                <a:spcPts val="0"/>
              </a:spcBef>
              <a:spcAft>
                <a:spcPts val="600"/>
              </a:spcAft>
              <a:buClr>
                <a:schemeClr val="accent4"/>
              </a:buClr>
              <a:buSzPct val="85000"/>
              <a:buFont typeface="Arial" pitchFamily="34" charset="0"/>
              <a:buNone/>
              <a:tabLst/>
              <a:defRPr sz="700">
                <a:solidFill>
                  <a:schemeClr val="tx2"/>
                </a:solidFill>
                <a:cs typeface="Arial" pitchFamily="34" charset="0"/>
              </a:defRPr>
            </a:lvl2pPr>
            <a:lvl3pPr marL="458788" indent="0">
              <a:lnSpc>
                <a:spcPct val="90000"/>
              </a:lnSpc>
              <a:spcBef>
                <a:spcPts val="0"/>
              </a:spcBef>
              <a:spcAft>
                <a:spcPts val="600"/>
              </a:spcAft>
              <a:buClr>
                <a:schemeClr val="accent4"/>
              </a:buClr>
              <a:buFont typeface="Arial" pitchFamily="34" charset="0"/>
              <a:buNone/>
              <a:defRPr sz="700">
                <a:solidFill>
                  <a:schemeClr val="tx2"/>
                </a:solidFill>
                <a:cs typeface="Arial" pitchFamily="34" charset="0"/>
              </a:defRPr>
            </a:lvl3pPr>
            <a:lvl4pPr marL="687387" indent="0">
              <a:lnSpc>
                <a:spcPct val="90000"/>
              </a:lnSpc>
              <a:spcBef>
                <a:spcPts val="0"/>
              </a:spcBef>
              <a:spcAft>
                <a:spcPts val="600"/>
              </a:spcAft>
              <a:buClr>
                <a:schemeClr val="accent4"/>
              </a:buClr>
              <a:buSzPct val="85000"/>
              <a:buFont typeface="Arial" pitchFamily="34" charset="0"/>
              <a:buNone/>
              <a:defRPr sz="700">
                <a:solidFill>
                  <a:schemeClr val="tx2"/>
                </a:solidFill>
                <a:cs typeface="Arial" pitchFamily="34" charset="0"/>
              </a:defRPr>
            </a:lvl4pPr>
            <a:lvl5pPr marL="914400" indent="0">
              <a:lnSpc>
                <a:spcPct val="90000"/>
              </a:lnSpc>
              <a:spcBef>
                <a:spcPts val="0"/>
              </a:spcBef>
              <a:spcAft>
                <a:spcPts val="600"/>
              </a:spcAft>
              <a:buClr>
                <a:schemeClr val="accent4"/>
              </a:buClr>
              <a:buFont typeface="Arial" pitchFamily="34" charset="0"/>
              <a:buNone/>
              <a:defRPr sz="700">
                <a:solidFill>
                  <a:schemeClr val="tx2"/>
                </a:solidFill>
                <a:cs typeface="Arial" pitchFamily="34" charset="0"/>
              </a:defRPr>
            </a:lvl5pPr>
            <a:lvl6pPr marL="1257300" indent="-173038">
              <a:lnSpc>
                <a:spcPct val="90000"/>
              </a:lnSpc>
              <a:spcBef>
                <a:spcPts val="0"/>
              </a:spcBef>
              <a:spcAft>
                <a:spcPts val="600"/>
              </a:spcAft>
              <a:buClr>
                <a:schemeClr val="tx1"/>
              </a:buClr>
              <a:buSzPct val="85000"/>
              <a:buFont typeface="Arial" pitchFamily="34" charset="0"/>
              <a:buChar char="–"/>
              <a:defRPr sz="1200" baseline="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GB" dirty="0"/>
              <a:t>NSCLC, non-small cell lung cancer.</a:t>
            </a:r>
            <a:endParaRPr lang="en-US" dirty="0"/>
          </a:p>
        </p:txBody>
      </p:sp>
      <p:sp>
        <p:nvSpPr>
          <p:cNvPr id="6" name="TextBox 1"/>
          <p:cNvSpPr txBox="1"/>
          <p:nvPr/>
        </p:nvSpPr>
        <p:spPr>
          <a:xfrm>
            <a:off x="8222914" y="4958834"/>
            <a:ext cx="921086" cy="184666"/>
          </a:xfrm>
          <a:prstGeom prst="rect">
            <a:avLst/>
          </a:prstGeom>
          <a:noFill/>
          <a:ln w="12700">
            <a:noFill/>
          </a:ln>
        </p:spPr>
        <p:txBody>
          <a:bodyPr wrap="none" lIns="45720" rIns="4572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cs typeface="Arial" pitchFamily="34" charset="0"/>
              </a:rPr>
              <a:t>Last updated: May 2020</a:t>
            </a:r>
          </a:p>
        </p:txBody>
      </p:sp>
    </p:spTree>
    <p:extLst>
      <p:ext uri="{BB962C8B-B14F-4D97-AF65-F5344CB8AC3E}">
        <p14:creationId xmlns:p14="http://schemas.microsoft.com/office/powerpoint/2010/main" val="914747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c 4"/>
          <p:cNvSpPr/>
          <p:nvPr/>
        </p:nvSpPr>
        <p:spPr>
          <a:xfrm flipH="1">
            <a:off x="666040" y="1701176"/>
            <a:ext cx="373529" cy="2585687"/>
          </a:xfrm>
          <a:prstGeom prst="arc">
            <a:avLst>
              <a:gd name="adj1" fmla="val 16200000"/>
              <a:gd name="adj2" fmla="val 5400394"/>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3175" algn="ctr"/>
            <a:endParaRPr lang="en-GB" dirty="0"/>
          </a:p>
        </p:txBody>
      </p:sp>
      <p:sp>
        <p:nvSpPr>
          <p:cNvPr id="32772" name="Titel 1"/>
          <p:cNvSpPr>
            <a:spLocks noGrp="1"/>
          </p:cNvSpPr>
          <p:nvPr>
            <p:ph type="title"/>
          </p:nvPr>
        </p:nvSpPr>
        <p:spPr/>
        <p:txBody>
          <a:bodyPr anchor="ctr"/>
          <a:lstStyle/>
          <a:p>
            <a:r>
              <a:rPr lang="en-GB" altLang="en-US" noProof="0" dirty="0"/>
              <a:t>Some common NSCLC symptoms</a:t>
            </a:r>
          </a:p>
        </p:txBody>
      </p:sp>
      <p:sp>
        <p:nvSpPr>
          <p:cNvPr id="6" name="Text Placeholder 5">
            <a:extLst>
              <a:ext uri="{FF2B5EF4-FFF2-40B4-BE49-F238E27FC236}">
                <a16:creationId xmlns:a16="http://schemas.microsoft.com/office/drawing/2014/main" id="{5C4079CE-5A7F-BD4F-B8AB-DC7DC8C8BF9C}"/>
              </a:ext>
            </a:extLst>
          </p:cNvPr>
          <p:cNvSpPr>
            <a:spLocks noGrp="1"/>
          </p:cNvSpPr>
          <p:nvPr>
            <p:ph type="body" sz="quarter" idx="12"/>
          </p:nvPr>
        </p:nvSpPr>
        <p:spPr/>
        <p:txBody>
          <a:bodyPr/>
          <a:lstStyle/>
          <a:p>
            <a:r>
              <a:rPr lang="en-US" dirty="0"/>
              <a:t>NSCLC, non-small cell lung cancer.</a:t>
            </a:r>
          </a:p>
        </p:txBody>
      </p:sp>
      <p:sp>
        <p:nvSpPr>
          <p:cNvPr id="11" name="Textfeld 32"/>
          <p:cNvSpPr txBox="1"/>
          <p:nvPr/>
        </p:nvSpPr>
        <p:spPr bwMode="auto">
          <a:xfrm>
            <a:off x="625530" y="833620"/>
            <a:ext cx="3802931" cy="769441"/>
          </a:xfrm>
          <a:prstGeom prst="rect">
            <a:avLst/>
          </a:prstGeom>
          <a:noFill/>
        </p:spPr>
        <p:txBody>
          <a:bodyPr wrap="square" anchor="ctr">
            <a:spAutoFit/>
          </a:bodyPr>
          <a:lstStyle/>
          <a:p>
            <a:pPr lvl="0" algn="ctr"/>
            <a:r>
              <a:rPr lang="en-GB" sz="1600" b="1" dirty="0">
                <a:solidFill>
                  <a:srgbClr val="0066CC"/>
                </a:solidFill>
                <a:latin typeface="+mj-lt"/>
              </a:rPr>
              <a:t>Irrespective of metastases</a:t>
            </a:r>
            <a:r>
              <a:rPr lang="en-GB" sz="1600" b="1" baseline="30000" dirty="0">
                <a:solidFill>
                  <a:srgbClr val="0066CC"/>
                </a:solidFill>
                <a:latin typeface="+mj-lt"/>
              </a:rPr>
              <a:t>1–3</a:t>
            </a:r>
          </a:p>
          <a:p>
            <a:pPr lvl="0" algn="ctr" fontAlgn="auto">
              <a:spcBef>
                <a:spcPts val="0"/>
              </a:spcBef>
              <a:spcAft>
                <a:spcPts val="1200"/>
              </a:spcAft>
              <a:defRPr/>
            </a:pPr>
            <a:r>
              <a:rPr lang="en-GB" sz="1400" dirty="0">
                <a:solidFill>
                  <a:srgbClr val="58595B"/>
                </a:solidFill>
                <a:latin typeface="Arial"/>
              </a:rPr>
              <a:t>Mortality rates are greatly improved when lung cancer is diagnosed early</a:t>
            </a:r>
          </a:p>
        </p:txBody>
      </p:sp>
      <p:sp>
        <p:nvSpPr>
          <p:cNvPr id="13" name="Textfeld 32"/>
          <p:cNvSpPr txBox="1"/>
          <p:nvPr/>
        </p:nvSpPr>
        <p:spPr bwMode="auto">
          <a:xfrm>
            <a:off x="4789584" y="833620"/>
            <a:ext cx="3886201" cy="769441"/>
          </a:xfrm>
          <a:prstGeom prst="rect">
            <a:avLst/>
          </a:prstGeom>
          <a:noFill/>
        </p:spPr>
        <p:txBody>
          <a:bodyPr wrap="square" anchor="ctr">
            <a:spAutoFit/>
          </a:bodyPr>
          <a:lstStyle/>
          <a:p>
            <a:pPr lvl="0" algn="ctr"/>
            <a:r>
              <a:rPr lang="en-GB" sz="1600" b="1" dirty="0">
                <a:solidFill>
                  <a:srgbClr val="0066CC"/>
                </a:solidFill>
                <a:latin typeface="Arial"/>
              </a:rPr>
              <a:t>Metastatic NSCLC</a:t>
            </a:r>
            <a:r>
              <a:rPr lang="en-GB" sz="1600" b="1" baseline="30000" dirty="0">
                <a:solidFill>
                  <a:srgbClr val="0066CC"/>
                </a:solidFill>
                <a:latin typeface="Arial"/>
              </a:rPr>
              <a:t>3,4</a:t>
            </a:r>
          </a:p>
          <a:p>
            <a:pPr lvl="0" algn="ctr" fontAlgn="auto">
              <a:spcBef>
                <a:spcPts val="0"/>
              </a:spcBef>
              <a:spcAft>
                <a:spcPts val="1200"/>
              </a:spcAft>
              <a:defRPr/>
            </a:pPr>
            <a:r>
              <a:rPr lang="en-GB" sz="1400" dirty="0">
                <a:solidFill>
                  <a:srgbClr val="58595B"/>
                </a:solidFill>
                <a:latin typeface="Arial"/>
              </a:rPr>
              <a:t>Symptoms may vary widely and often coincide with the site of </a:t>
            </a:r>
            <a:r>
              <a:rPr lang="en-GB" sz="1400" dirty="0" err="1">
                <a:solidFill>
                  <a:srgbClr val="58595B"/>
                </a:solidFill>
                <a:latin typeface="Arial"/>
              </a:rPr>
              <a:t>tumor</a:t>
            </a:r>
            <a:r>
              <a:rPr lang="en-GB" sz="1400" dirty="0">
                <a:solidFill>
                  <a:srgbClr val="58595B"/>
                </a:solidFill>
                <a:latin typeface="Arial"/>
              </a:rPr>
              <a:t> metastasis</a:t>
            </a:r>
          </a:p>
        </p:txBody>
      </p:sp>
      <p:sp>
        <p:nvSpPr>
          <p:cNvPr id="18" name="Rounded Rectangle 17"/>
          <p:cNvSpPr/>
          <p:nvPr/>
        </p:nvSpPr>
        <p:spPr>
          <a:xfrm>
            <a:off x="929211" y="1589192"/>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algn="ctr" fontAlgn="auto">
              <a:spcBef>
                <a:spcPts val="0"/>
              </a:spcBef>
              <a:spcAft>
                <a:spcPts val="0"/>
              </a:spcAft>
              <a:buClr>
                <a:srgbClr val="A08264"/>
              </a:buClr>
              <a:defRPr/>
            </a:pPr>
            <a:r>
              <a:rPr lang="en-GB" sz="1400" b="1" dirty="0"/>
              <a:t>Worsening long-term cough</a:t>
            </a:r>
          </a:p>
        </p:txBody>
      </p:sp>
      <p:sp>
        <p:nvSpPr>
          <p:cNvPr id="3" name="Rectangle 2"/>
          <p:cNvSpPr/>
          <p:nvPr/>
        </p:nvSpPr>
        <p:spPr>
          <a:xfrm rot="16200000">
            <a:off x="-349350" y="2861848"/>
            <a:ext cx="2037737" cy="323165"/>
          </a:xfrm>
          <a:prstGeom prst="rect">
            <a:avLst/>
          </a:prstGeom>
          <a:solidFill>
            <a:schemeClr val="bg1"/>
          </a:solidFill>
        </p:spPr>
        <p:txBody>
          <a:bodyPr wrap="none">
            <a:spAutoFit/>
          </a:bodyPr>
          <a:lstStyle/>
          <a:p>
            <a:pPr marL="3175" algn="ctr"/>
            <a:r>
              <a:rPr lang="en-GB" sz="1500" b="1" dirty="0"/>
              <a:t>Common symptoms</a:t>
            </a:r>
          </a:p>
        </p:txBody>
      </p:sp>
      <p:sp>
        <p:nvSpPr>
          <p:cNvPr id="19" name="Rounded Rectangle 18"/>
          <p:cNvSpPr/>
          <p:nvPr/>
        </p:nvSpPr>
        <p:spPr>
          <a:xfrm>
            <a:off x="929211" y="1846890"/>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a:solidFill>
                  <a:schemeClr val="bg1"/>
                </a:solidFill>
              </a:rPr>
              <a:t>Chronic cough</a:t>
            </a:r>
          </a:p>
        </p:txBody>
      </p:sp>
      <p:sp>
        <p:nvSpPr>
          <p:cNvPr id="20" name="Rounded Rectangle 19"/>
          <p:cNvSpPr/>
          <p:nvPr/>
        </p:nvSpPr>
        <p:spPr>
          <a:xfrm>
            <a:off x="929211" y="2104586"/>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a:solidFill>
                  <a:schemeClr val="bg1"/>
                </a:solidFill>
              </a:rPr>
              <a:t>Wheezing or shortness of breath</a:t>
            </a:r>
          </a:p>
        </p:txBody>
      </p:sp>
      <p:sp>
        <p:nvSpPr>
          <p:cNvPr id="22" name="Rounded Rectangle 21"/>
          <p:cNvSpPr/>
          <p:nvPr/>
        </p:nvSpPr>
        <p:spPr>
          <a:xfrm>
            <a:off x="929211" y="2362280"/>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algn="ctr" fontAlgn="auto">
              <a:spcBef>
                <a:spcPts val="0"/>
              </a:spcBef>
              <a:spcAft>
                <a:spcPts val="0"/>
              </a:spcAft>
              <a:buClr>
                <a:srgbClr val="A08264"/>
              </a:buClr>
              <a:defRPr/>
            </a:pPr>
            <a:r>
              <a:rPr lang="en-GB" sz="1400" b="1" dirty="0">
                <a:solidFill>
                  <a:schemeClr val="bg1"/>
                </a:solidFill>
              </a:rPr>
              <a:t>Hoarseness</a:t>
            </a:r>
            <a:endParaRPr lang="en-GB" sz="1400" b="1" dirty="0"/>
          </a:p>
        </p:txBody>
      </p:sp>
      <p:sp>
        <p:nvSpPr>
          <p:cNvPr id="23" name="Rounded Rectangle 22"/>
          <p:cNvSpPr/>
          <p:nvPr/>
        </p:nvSpPr>
        <p:spPr>
          <a:xfrm>
            <a:off x="929211" y="2619979"/>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a:solidFill>
                  <a:schemeClr val="bg1"/>
                </a:solidFill>
              </a:rPr>
              <a:t>Loss of appetite</a:t>
            </a:r>
          </a:p>
        </p:txBody>
      </p:sp>
      <p:sp>
        <p:nvSpPr>
          <p:cNvPr id="24" name="Rounded Rectangle 23"/>
          <p:cNvSpPr/>
          <p:nvPr/>
        </p:nvSpPr>
        <p:spPr>
          <a:xfrm>
            <a:off x="929211" y="2877674"/>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a:solidFill>
                  <a:schemeClr val="bg1"/>
                </a:solidFill>
              </a:rPr>
              <a:t>Weight loss</a:t>
            </a:r>
          </a:p>
        </p:txBody>
      </p:sp>
      <p:sp>
        <p:nvSpPr>
          <p:cNvPr id="25" name="Rounded Rectangle 24"/>
          <p:cNvSpPr/>
          <p:nvPr/>
        </p:nvSpPr>
        <p:spPr>
          <a:xfrm>
            <a:off x="929211" y="3135370"/>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a:solidFill>
                  <a:schemeClr val="bg1"/>
                </a:solidFill>
              </a:rPr>
              <a:t>Recurrent pneumonia</a:t>
            </a:r>
          </a:p>
        </p:txBody>
      </p:sp>
      <p:sp>
        <p:nvSpPr>
          <p:cNvPr id="26" name="Rounded Rectangle 25"/>
          <p:cNvSpPr/>
          <p:nvPr/>
        </p:nvSpPr>
        <p:spPr>
          <a:xfrm>
            <a:off x="929211" y="3393068"/>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err="1">
                <a:solidFill>
                  <a:schemeClr val="bg1"/>
                </a:solidFill>
              </a:rPr>
              <a:t>Hemoptysis</a:t>
            </a:r>
            <a:endParaRPr lang="en-GB" sz="1400" b="1" dirty="0">
              <a:solidFill>
                <a:schemeClr val="bg1"/>
              </a:solidFill>
            </a:endParaRPr>
          </a:p>
        </p:txBody>
      </p:sp>
      <p:sp>
        <p:nvSpPr>
          <p:cNvPr id="27" name="Rounded Rectangle 26"/>
          <p:cNvSpPr/>
          <p:nvPr/>
        </p:nvSpPr>
        <p:spPr>
          <a:xfrm>
            <a:off x="929211" y="3650762"/>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a:solidFill>
                  <a:schemeClr val="bg1"/>
                </a:solidFill>
              </a:rPr>
              <a:t>Fatigue</a:t>
            </a:r>
          </a:p>
        </p:txBody>
      </p:sp>
      <p:sp>
        <p:nvSpPr>
          <p:cNvPr id="28" name="Rounded Rectangle 27"/>
          <p:cNvSpPr/>
          <p:nvPr/>
        </p:nvSpPr>
        <p:spPr>
          <a:xfrm>
            <a:off x="929211" y="3908460"/>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a:solidFill>
                  <a:schemeClr val="bg1"/>
                </a:solidFill>
              </a:rPr>
              <a:t>Constant chest pain</a:t>
            </a:r>
          </a:p>
        </p:txBody>
      </p:sp>
      <p:sp>
        <p:nvSpPr>
          <p:cNvPr id="29" name="Rounded Rectangle 28"/>
          <p:cNvSpPr/>
          <p:nvPr/>
        </p:nvSpPr>
        <p:spPr>
          <a:xfrm>
            <a:off x="929211" y="4166154"/>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fontAlgn="auto">
              <a:spcBef>
                <a:spcPts val="0"/>
              </a:spcBef>
              <a:spcAft>
                <a:spcPts val="0"/>
              </a:spcAft>
              <a:defRPr/>
            </a:pPr>
            <a:r>
              <a:rPr lang="en-GB" sz="1400" b="1" dirty="0">
                <a:solidFill>
                  <a:schemeClr val="bg1"/>
                </a:solidFill>
              </a:rPr>
              <a:t>Recurrent bronchitis</a:t>
            </a:r>
          </a:p>
        </p:txBody>
      </p:sp>
      <p:sp>
        <p:nvSpPr>
          <p:cNvPr id="30" name="Arc 29"/>
          <p:cNvSpPr/>
          <p:nvPr/>
        </p:nvSpPr>
        <p:spPr>
          <a:xfrm flipH="1">
            <a:off x="4902870" y="1701176"/>
            <a:ext cx="373529" cy="2585687"/>
          </a:xfrm>
          <a:prstGeom prst="arc">
            <a:avLst>
              <a:gd name="adj1" fmla="val 16200000"/>
              <a:gd name="adj2" fmla="val 5400394"/>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3175" algn="ctr"/>
            <a:endParaRPr lang="en-GB" dirty="0"/>
          </a:p>
        </p:txBody>
      </p:sp>
      <p:sp>
        <p:nvSpPr>
          <p:cNvPr id="31" name="Rounded Rectangle 30"/>
          <p:cNvSpPr/>
          <p:nvPr/>
        </p:nvSpPr>
        <p:spPr>
          <a:xfrm>
            <a:off x="5166034" y="1589194"/>
            <a:ext cx="3296746" cy="739109"/>
          </a:xfrm>
          <a:prstGeom prst="roundRect">
            <a:avLst>
              <a:gd name="adj" fmla="val 1096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algn="ctr" fontAlgn="auto">
              <a:spcBef>
                <a:spcPts val="0"/>
              </a:spcBef>
              <a:spcAft>
                <a:spcPts val="0"/>
              </a:spcAft>
              <a:buClr>
                <a:srgbClr val="A08264"/>
              </a:buClr>
              <a:defRPr/>
            </a:pPr>
            <a:r>
              <a:rPr lang="en-GB" sz="1400" b="1" dirty="0"/>
              <a:t>Lumps near the surface of the body (lymph nodes), often in the neck or above the collarbone</a:t>
            </a:r>
          </a:p>
        </p:txBody>
      </p:sp>
      <p:sp>
        <p:nvSpPr>
          <p:cNvPr id="32" name="Rectangle 31"/>
          <p:cNvSpPr/>
          <p:nvPr/>
        </p:nvSpPr>
        <p:spPr>
          <a:xfrm rot="16200000">
            <a:off x="3887474" y="2861848"/>
            <a:ext cx="2037737" cy="323165"/>
          </a:xfrm>
          <a:prstGeom prst="rect">
            <a:avLst/>
          </a:prstGeom>
          <a:solidFill>
            <a:schemeClr val="bg1"/>
          </a:solidFill>
        </p:spPr>
        <p:txBody>
          <a:bodyPr wrap="none">
            <a:spAutoFit/>
          </a:bodyPr>
          <a:lstStyle/>
          <a:p>
            <a:pPr marL="3175" algn="ctr"/>
            <a:r>
              <a:rPr lang="en-GB" sz="1500" b="1" dirty="0"/>
              <a:t>Common symptoms</a:t>
            </a:r>
          </a:p>
        </p:txBody>
      </p:sp>
      <p:sp>
        <p:nvSpPr>
          <p:cNvPr id="33" name="Rounded Rectangle 32"/>
          <p:cNvSpPr/>
          <p:nvPr/>
        </p:nvSpPr>
        <p:spPr>
          <a:xfrm>
            <a:off x="5166034" y="2370994"/>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a:r>
              <a:rPr lang="en-GB" sz="1400" b="1" dirty="0"/>
              <a:t>Jaundice</a:t>
            </a:r>
          </a:p>
        </p:txBody>
      </p:sp>
      <p:sp>
        <p:nvSpPr>
          <p:cNvPr id="34" name="Rounded Rectangle 33"/>
          <p:cNvSpPr/>
          <p:nvPr/>
        </p:nvSpPr>
        <p:spPr>
          <a:xfrm>
            <a:off x="5166034" y="2637406"/>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a:r>
              <a:rPr lang="en-GB" sz="1400" b="1" dirty="0"/>
              <a:t>Dizziness</a:t>
            </a:r>
          </a:p>
        </p:txBody>
      </p:sp>
      <p:sp>
        <p:nvSpPr>
          <p:cNvPr id="35" name="Rounded Rectangle 34"/>
          <p:cNvSpPr/>
          <p:nvPr/>
        </p:nvSpPr>
        <p:spPr>
          <a:xfrm>
            <a:off x="5166034" y="2903816"/>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a:r>
              <a:rPr lang="en-GB" sz="1400" b="1" dirty="0"/>
              <a:t>Seizures</a:t>
            </a:r>
          </a:p>
        </p:txBody>
      </p:sp>
      <p:sp>
        <p:nvSpPr>
          <p:cNvPr id="36" name="Rounded Rectangle 35"/>
          <p:cNvSpPr/>
          <p:nvPr/>
        </p:nvSpPr>
        <p:spPr>
          <a:xfrm>
            <a:off x="5166034" y="3170222"/>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a:r>
              <a:rPr lang="en-GB" sz="1400" b="1" dirty="0"/>
              <a:t>Headaches</a:t>
            </a:r>
          </a:p>
        </p:txBody>
      </p:sp>
      <p:sp>
        <p:nvSpPr>
          <p:cNvPr id="37" name="Rounded Rectangle 36"/>
          <p:cNvSpPr/>
          <p:nvPr/>
        </p:nvSpPr>
        <p:spPr>
          <a:xfrm>
            <a:off x="5166034" y="3436633"/>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a:r>
              <a:rPr lang="en-GB" sz="1400" b="1" dirty="0"/>
              <a:t>Bone pain</a:t>
            </a:r>
          </a:p>
        </p:txBody>
      </p:sp>
      <p:sp>
        <p:nvSpPr>
          <p:cNvPr id="38" name="Rounded Rectangle 37"/>
          <p:cNvSpPr/>
          <p:nvPr/>
        </p:nvSpPr>
        <p:spPr>
          <a:xfrm>
            <a:off x="5166034" y="3703046"/>
            <a:ext cx="3296746" cy="223717"/>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a:r>
              <a:rPr lang="en-GB" sz="1400" b="1" dirty="0"/>
              <a:t>Bleeding or blood clots</a:t>
            </a:r>
          </a:p>
        </p:txBody>
      </p:sp>
      <p:sp>
        <p:nvSpPr>
          <p:cNvPr id="39" name="Rounded Rectangle 38"/>
          <p:cNvSpPr/>
          <p:nvPr/>
        </p:nvSpPr>
        <p:spPr>
          <a:xfrm>
            <a:off x="5166034" y="3969454"/>
            <a:ext cx="3296746" cy="438912"/>
          </a:xfrm>
          <a:prstGeom prst="roundRect">
            <a:avLst>
              <a:gd name="adj" fmla="val 2535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anchor="ctr" anchorCtr="0"/>
          <a:lstStyle/>
          <a:p>
            <a:pPr marL="3175" lvl="1" algn="ctr"/>
            <a:r>
              <a:rPr lang="en-GB" sz="1400" b="1" dirty="0"/>
              <a:t>Weakness or numbness of the </a:t>
            </a:r>
            <a:br>
              <a:rPr lang="en-GB" sz="1400" b="1" dirty="0"/>
            </a:br>
            <a:r>
              <a:rPr lang="en-GB" sz="1400" b="1" dirty="0"/>
              <a:t>arms or legs</a:t>
            </a:r>
          </a:p>
        </p:txBody>
      </p:sp>
      <p:sp>
        <p:nvSpPr>
          <p:cNvPr id="41" name="Footer Placeholder 10">
            <a:extLst>
              <a:ext uri="{FF2B5EF4-FFF2-40B4-BE49-F238E27FC236}">
                <a16:creationId xmlns:a16="http://schemas.microsoft.com/office/drawing/2014/main" id="{D9B6E256-0CF6-6B44-8661-5D56370788C5}"/>
              </a:ext>
            </a:extLst>
          </p:cNvPr>
          <p:cNvSpPr>
            <a:spLocks noGrp="1"/>
          </p:cNvSpPr>
          <p:nvPr>
            <p:ph type="ftr" sz="quarter" idx="11"/>
          </p:nvPr>
        </p:nvSpPr>
        <p:spPr>
          <a:xfrm>
            <a:off x="593725" y="4752000"/>
            <a:ext cx="7970412" cy="363995"/>
          </a:xfrm>
        </p:spPr>
        <p:txBody>
          <a:bodyPr/>
          <a:lstStyle/>
          <a:p>
            <a:r>
              <a:rPr lang="en-US" dirty="0"/>
              <a:t>1. MedlinePlus Medical Encyclopedia. http://www.nlm.nih.gov/medlineplus/ency/article/007194.htm (Accessed: 07 December 2018). 2. Thomas KW. UpToDate. http://www.uptodate.com/contents/lung-cancer-risks-symptoms-and-diagnosis-beyond-the-basics (Accessed: 07 December 2018). 3. WebMD. http://www.webmd.com/lung-cancer/lung-cancer-symptoms (Accessed: 07 December 2018). </a:t>
            </a:r>
            <a:br>
              <a:rPr lang="en-US" dirty="0"/>
            </a:br>
            <a:r>
              <a:rPr lang="en-US" dirty="0"/>
              <a:t>4. American Cancer Society. http://www.cancer.org/cancer/lungcancer-non-smallcell/detailedguide/non-small-cell-lung-cancer-signs-symptoms (Accessed: 07 December 2018).</a:t>
            </a:r>
          </a:p>
        </p:txBody>
      </p:sp>
    </p:spTree>
    <p:extLst>
      <p:ext uri="{BB962C8B-B14F-4D97-AF65-F5344CB8AC3E}">
        <p14:creationId xmlns:p14="http://schemas.microsoft.com/office/powerpoint/2010/main" val="3255180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itel 1"/>
          <p:cNvSpPr>
            <a:spLocks noGrp="1"/>
          </p:cNvSpPr>
          <p:nvPr>
            <p:ph type="title"/>
          </p:nvPr>
        </p:nvSpPr>
        <p:spPr/>
        <p:txBody>
          <a:bodyPr anchor="ctr"/>
          <a:lstStyle/>
          <a:p>
            <a:r>
              <a:rPr lang="en-GB" altLang="en-US" noProof="0" dirty="0"/>
              <a:t>Diagnostic workup of NSCLC: </a:t>
            </a:r>
            <a:br>
              <a:rPr lang="en-GB" altLang="en-US" noProof="0" dirty="0"/>
            </a:br>
            <a:r>
              <a:rPr lang="en-GB" altLang="en-US" noProof="0" dirty="0"/>
              <a:t>laboratory evaluation and imaging</a:t>
            </a:r>
            <a:r>
              <a:rPr lang="en-GB" altLang="en-US" baseline="30000" noProof="0" dirty="0"/>
              <a:t>1</a:t>
            </a:r>
            <a:r>
              <a:rPr lang="en-GB" altLang="en-US" noProof="0" dirty="0"/>
              <a:t> 	</a:t>
            </a:r>
          </a:p>
        </p:txBody>
      </p:sp>
      <p:sp>
        <p:nvSpPr>
          <p:cNvPr id="5" name="Text Placeholder 4">
            <a:extLst>
              <a:ext uri="{FF2B5EF4-FFF2-40B4-BE49-F238E27FC236}">
                <a16:creationId xmlns:a16="http://schemas.microsoft.com/office/drawing/2014/main" id="{2F242C42-9873-8E46-B0D9-C4B15F47FD2B}"/>
              </a:ext>
            </a:extLst>
          </p:cNvPr>
          <p:cNvSpPr>
            <a:spLocks noGrp="1"/>
          </p:cNvSpPr>
          <p:nvPr>
            <p:ph type="body" sz="quarter" idx="12"/>
          </p:nvPr>
        </p:nvSpPr>
        <p:spPr/>
        <p:txBody>
          <a:bodyPr/>
          <a:lstStyle/>
          <a:p>
            <a:r>
              <a:rPr lang="en-US" dirty="0"/>
              <a:t>CNS, central nervous system; CT, computed tomography; FDG, fluorodeoxyglucose; MRI, magnetic resonance imaging; NSCLC, non-small cell lung cancer; PET, positron emission tomography.</a:t>
            </a:r>
          </a:p>
        </p:txBody>
      </p:sp>
      <p:sp>
        <p:nvSpPr>
          <p:cNvPr id="11" name="Rounded Rectangle 10"/>
          <p:cNvSpPr/>
          <p:nvPr/>
        </p:nvSpPr>
        <p:spPr>
          <a:xfrm>
            <a:off x="1909825" y="1128943"/>
            <a:ext cx="6657914" cy="548640"/>
          </a:xfrm>
          <a:prstGeom prst="roundRect">
            <a:avLst>
              <a:gd name="adj" fmla="val 1096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t" anchorCtr="0"/>
          <a:lstStyle/>
          <a:p>
            <a:pPr algn="ctr" fontAlgn="base"/>
            <a:r>
              <a:rPr lang="en-GB" sz="1400" dirty="0"/>
              <a:t>Standard tests, including routine </a:t>
            </a:r>
            <a:r>
              <a:rPr lang="en-GB" sz="1400" dirty="0" err="1"/>
              <a:t>hematology</a:t>
            </a:r>
            <a:r>
              <a:rPr lang="en-GB" sz="1400" dirty="0"/>
              <a:t>, renal and hepatic</a:t>
            </a:r>
          </a:p>
          <a:p>
            <a:pPr algn="ctr" fontAlgn="base"/>
            <a:r>
              <a:rPr lang="en-GB" sz="1400" dirty="0"/>
              <a:t>function, and bone biochemistry </a:t>
            </a:r>
          </a:p>
        </p:txBody>
      </p:sp>
      <p:sp>
        <p:nvSpPr>
          <p:cNvPr id="3" name="Rounded Rectangle 2"/>
          <p:cNvSpPr/>
          <p:nvPr/>
        </p:nvSpPr>
        <p:spPr>
          <a:xfrm>
            <a:off x="593723" y="1128943"/>
            <a:ext cx="1188777" cy="5486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noAutofit/>
          </a:bodyPr>
          <a:lstStyle/>
          <a:p>
            <a:pPr algn="ctr"/>
            <a:r>
              <a:rPr lang="en-GB" sz="1400" dirty="0"/>
              <a:t>Laboratory</a:t>
            </a:r>
          </a:p>
        </p:txBody>
      </p:sp>
      <p:sp>
        <p:nvSpPr>
          <p:cNvPr id="12" name="Rounded Rectangle 11"/>
          <p:cNvSpPr/>
          <p:nvPr/>
        </p:nvSpPr>
        <p:spPr>
          <a:xfrm>
            <a:off x="1909825" y="1777646"/>
            <a:ext cx="6657914" cy="548640"/>
          </a:xfrm>
          <a:prstGeom prst="roundRect">
            <a:avLst>
              <a:gd name="adj" fmla="val 1096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t" anchorCtr="0"/>
          <a:lstStyle/>
          <a:p>
            <a:pPr algn="ctr" fontAlgn="base"/>
            <a:r>
              <a:rPr lang="en-GB" sz="1400" dirty="0"/>
              <a:t>CT scan of chest and upper abdomen; complete assessment of liver, </a:t>
            </a:r>
            <a:br>
              <a:rPr lang="en-GB" sz="1400" dirty="0"/>
            </a:br>
            <a:r>
              <a:rPr lang="en-GB" sz="1400" dirty="0"/>
              <a:t>kidneys and adrenal glands</a:t>
            </a:r>
          </a:p>
        </p:txBody>
      </p:sp>
      <p:sp>
        <p:nvSpPr>
          <p:cNvPr id="13" name="Rounded Rectangle 12"/>
          <p:cNvSpPr/>
          <p:nvPr/>
        </p:nvSpPr>
        <p:spPr>
          <a:xfrm>
            <a:off x="593723" y="1777646"/>
            <a:ext cx="1188777" cy="5486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noAutofit/>
          </a:bodyPr>
          <a:lstStyle/>
          <a:p>
            <a:pPr algn="ctr"/>
            <a:r>
              <a:rPr lang="en-GB" sz="1400" dirty="0"/>
              <a:t>Radiology</a:t>
            </a:r>
          </a:p>
        </p:txBody>
      </p:sp>
      <p:sp>
        <p:nvSpPr>
          <p:cNvPr id="14" name="Rounded Rectangle 13"/>
          <p:cNvSpPr/>
          <p:nvPr/>
        </p:nvSpPr>
        <p:spPr>
          <a:xfrm>
            <a:off x="1909825" y="2426349"/>
            <a:ext cx="6657914" cy="548640"/>
          </a:xfrm>
          <a:prstGeom prst="roundRect">
            <a:avLst>
              <a:gd name="adj" fmla="val 1096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t" anchorCtr="0"/>
          <a:lstStyle/>
          <a:p>
            <a:pPr algn="ctr" fontAlgn="base"/>
            <a:r>
              <a:rPr lang="en-GB" sz="1400" dirty="0"/>
              <a:t>CNS imaging (MRI [more sensitive] or CT scan with iodine contrast) if available; required in patients with neurological symptoms </a:t>
            </a:r>
          </a:p>
        </p:txBody>
      </p:sp>
      <p:sp>
        <p:nvSpPr>
          <p:cNvPr id="15" name="Rounded Rectangle 14"/>
          <p:cNvSpPr/>
          <p:nvPr/>
        </p:nvSpPr>
        <p:spPr>
          <a:xfrm>
            <a:off x="1909825" y="3075052"/>
            <a:ext cx="6657914" cy="548640"/>
          </a:xfrm>
          <a:prstGeom prst="roundRect">
            <a:avLst>
              <a:gd name="adj" fmla="val 1096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t" anchorCtr="0"/>
          <a:lstStyle/>
          <a:p>
            <a:pPr algn="ctr" fontAlgn="base"/>
            <a:r>
              <a:rPr lang="en-GB" sz="1400" dirty="0"/>
              <a:t>If bone metastases suspected: PET, ideally coupled with CT, and bone scans. PET/CT is most sensitive for detecting bone metastases. MRI as needed</a:t>
            </a:r>
          </a:p>
        </p:txBody>
      </p:sp>
      <p:sp>
        <p:nvSpPr>
          <p:cNvPr id="16" name="Rounded Rectangle 15"/>
          <p:cNvSpPr/>
          <p:nvPr/>
        </p:nvSpPr>
        <p:spPr>
          <a:xfrm>
            <a:off x="1909825" y="3723757"/>
            <a:ext cx="6657914" cy="548640"/>
          </a:xfrm>
          <a:prstGeom prst="roundRect">
            <a:avLst>
              <a:gd name="adj" fmla="val 1096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t" anchorCtr="0"/>
          <a:lstStyle/>
          <a:p>
            <a:pPr algn="ctr" fontAlgn="base"/>
            <a:r>
              <a:rPr lang="en-GB" sz="1400" dirty="0"/>
              <a:t>Assessment of mediastinal lymph nodes and distant metastases:</a:t>
            </a:r>
          </a:p>
          <a:p>
            <a:pPr algn="ctr" fontAlgn="base"/>
            <a:r>
              <a:rPr lang="en-GB" sz="1400" dirty="0"/>
              <a:t>FDG–PET/CT scan offers highest sensitivity</a:t>
            </a:r>
          </a:p>
        </p:txBody>
      </p:sp>
      <p:sp>
        <p:nvSpPr>
          <p:cNvPr id="18" name="Footer Placeholder 10">
            <a:extLst>
              <a:ext uri="{FF2B5EF4-FFF2-40B4-BE49-F238E27FC236}">
                <a16:creationId xmlns:a16="http://schemas.microsoft.com/office/drawing/2014/main" id="{EB607E4B-1DF2-B148-8C15-E96DA2A08111}"/>
              </a:ext>
            </a:extLst>
          </p:cNvPr>
          <p:cNvSpPr>
            <a:spLocks noGrp="1"/>
          </p:cNvSpPr>
          <p:nvPr>
            <p:ph type="ftr" sz="quarter" idx="11"/>
          </p:nvPr>
        </p:nvSpPr>
        <p:spPr>
          <a:xfrm>
            <a:off x="593725" y="4752000"/>
            <a:ext cx="7970412" cy="363995"/>
          </a:xfrm>
        </p:spPr>
        <p:txBody>
          <a:bodyPr/>
          <a:lstStyle/>
          <a:p>
            <a:r>
              <a:rPr lang="en-US" dirty="0"/>
              <a:t>1. Planchard D, et al. Ann Oncol 2018;29(Suppl. 4):iv192–iv237.</a:t>
            </a:r>
          </a:p>
        </p:txBody>
      </p:sp>
    </p:spTree>
    <p:extLst>
      <p:ext uri="{BB962C8B-B14F-4D97-AF65-F5344CB8AC3E}">
        <p14:creationId xmlns:p14="http://schemas.microsoft.com/office/powerpoint/2010/main" val="1119005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el 1"/>
          <p:cNvSpPr>
            <a:spLocks noGrp="1"/>
          </p:cNvSpPr>
          <p:nvPr>
            <p:ph type="title"/>
          </p:nvPr>
        </p:nvSpPr>
        <p:spPr/>
        <p:txBody>
          <a:bodyPr/>
          <a:lstStyle/>
          <a:p>
            <a:r>
              <a:rPr lang="en-GB" altLang="en-US" noProof="0" dirty="0"/>
              <a:t>NSCLC is most often diagnosed </a:t>
            </a:r>
            <a:br>
              <a:rPr lang="en-GB" altLang="en-US" noProof="0" dirty="0"/>
            </a:br>
            <a:r>
              <a:rPr lang="en-GB" altLang="en-US" noProof="0" dirty="0"/>
              <a:t>at an advanced stage</a:t>
            </a:r>
          </a:p>
        </p:txBody>
      </p:sp>
      <p:sp>
        <p:nvSpPr>
          <p:cNvPr id="5" name="Text Placeholder 4">
            <a:extLst>
              <a:ext uri="{FF2B5EF4-FFF2-40B4-BE49-F238E27FC236}">
                <a16:creationId xmlns:a16="http://schemas.microsoft.com/office/drawing/2014/main" id="{75D36DFC-B449-B34A-9C4C-F1D3889DAD6A}"/>
              </a:ext>
            </a:extLst>
          </p:cNvPr>
          <p:cNvSpPr>
            <a:spLocks noGrp="1"/>
          </p:cNvSpPr>
          <p:nvPr>
            <p:ph type="body" sz="quarter" idx="12"/>
          </p:nvPr>
        </p:nvSpPr>
        <p:spPr/>
        <p:txBody>
          <a:bodyPr/>
          <a:lstStyle/>
          <a:p>
            <a:r>
              <a:rPr lang="en-US" dirty="0"/>
              <a:t>NSCLC, non-small cell lung cancer.</a:t>
            </a:r>
          </a:p>
        </p:txBody>
      </p:sp>
      <p:sp>
        <p:nvSpPr>
          <p:cNvPr id="33" name="Textfeld 32"/>
          <p:cNvSpPr txBox="1"/>
          <p:nvPr/>
        </p:nvSpPr>
        <p:spPr bwMode="auto">
          <a:xfrm>
            <a:off x="1276130" y="2470988"/>
            <a:ext cx="6465324" cy="584775"/>
          </a:xfrm>
          <a:prstGeom prst="rect">
            <a:avLst/>
          </a:prstGeom>
          <a:noFill/>
        </p:spPr>
        <p:txBody>
          <a:bodyPr wrap="square" anchor="ctr">
            <a:spAutoFit/>
          </a:bodyPr>
          <a:lstStyle/>
          <a:p>
            <a:pPr fontAlgn="auto">
              <a:spcBef>
                <a:spcPts val="0"/>
              </a:spcBef>
              <a:spcAft>
                <a:spcPts val="0"/>
              </a:spcAft>
              <a:defRPr/>
            </a:pPr>
            <a:r>
              <a:rPr lang="en-GB" sz="1600" dirty="0">
                <a:solidFill>
                  <a:srgbClr val="58595B"/>
                </a:solidFill>
                <a:latin typeface="Arial"/>
              </a:rPr>
              <a:t>Many of the symptoms that do appear with more advanced disease can be mistaken for other illnesses</a:t>
            </a:r>
            <a:r>
              <a:rPr lang="en-GB" sz="1600" baseline="30000" dirty="0">
                <a:solidFill>
                  <a:srgbClr val="58595B"/>
                </a:solidFill>
                <a:latin typeface="Arial"/>
              </a:rPr>
              <a:t>4</a:t>
            </a:r>
            <a:endParaRPr lang="en-GB" sz="1600" dirty="0">
              <a:solidFill>
                <a:srgbClr val="58595B"/>
              </a:solidFill>
              <a:latin typeface="Arial"/>
            </a:endParaRPr>
          </a:p>
        </p:txBody>
      </p:sp>
      <p:sp>
        <p:nvSpPr>
          <p:cNvPr id="15" name="Textfeld 32"/>
          <p:cNvSpPr txBox="1"/>
          <p:nvPr/>
        </p:nvSpPr>
        <p:spPr bwMode="auto">
          <a:xfrm>
            <a:off x="1921260" y="2169714"/>
            <a:ext cx="4751457" cy="338554"/>
          </a:xfrm>
          <a:prstGeom prst="rect">
            <a:avLst/>
          </a:prstGeom>
          <a:noFill/>
        </p:spPr>
        <p:txBody>
          <a:bodyPr wrap="square" anchor="ctr">
            <a:spAutoFit/>
          </a:bodyPr>
          <a:lstStyle/>
          <a:p>
            <a:pPr fontAlgn="auto">
              <a:spcBef>
                <a:spcPts val="0"/>
              </a:spcBef>
              <a:spcAft>
                <a:spcPts val="0"/>
              </a:spcAft>
              <a:defRPr/>
            </a:pPr>
            <a:r>
              <a:rPr lang="en-GB" sz="1600" b="1" dirty="0">
                <a:solidFill>
                  <a:srgbClr val="58595B"/>
                </a:solidFill>
                <a:latin typeface="Arial"/>
              </a:rPr>
              <a:t>develop</a:t>
            </a:r>
            <a:r>
              <a:rPr lang="en-GB" sz="1600" b="1" dirty="0">
                <a:solidFill>
                  <a:schemeClr val="bg1">
                    <a:lumMod val="50000"/>
                  </a:schemeClr>
                </a:solidFill>
                <a:latin typeface="Arial"/>
              </a:rPr>
              <a:t> </a:t>
            </a:r>
            <a:r>
              <a:rPr lang="en-GB" sz="1600" b="1" dirty="0">
                <a:solidFill>
                  <a:srgbClr val="0066CC"/>
                </a:solidFill>
                <a:latin typeface="Arial"/>
              </a:rPr>
              <a:t>some symptoms</a:t>
            </a:r>
            <a:r>
              <a:rPr lang="en-GB" sz="1600" b="1" baseline="30000" dirty="0">
                <a:latin typeface="Arial"/>
              </a:rPr>
              <a:t>3</a:t>
            </a:r>
          </a:p>
        </p:txBody>
      </p:sp>
      <p:sp>
        <p:nvSpPr>
          <p:cNvPr id="18" name="Rounded Rectangle 17"/>
          <p:cNvSpPr/>
          <p:nvPr/>
        </p:nvSpPr>
        <p:spPr>
          <a:xfrm>
            <a:off x="1105702" y="1405375"/>
            <a:ext cx="6400886" cy="316356"/>
          </a:xfrm>
          <a:prstGeom prst="roundRect">
            <a:avLst>
              <a:gd name="adj" fmla="val 28250"/>
            </a:avLst>
          </a:prstGeom>
          <a:solidFill>
            <a:srgbClr val="00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defRPr/>
            </a:pPr>
            <a:r>
              <a:rPr lang="en-GB" sz="1600" b="1" dirty="0">
                <a:solidFill>
                  <a:schemeClr val="bg2"/>
                </a:solidFill>
              </a:rPr>
              <a:t>Early lung cancer may not cause any symptoms</a:t>
            </a:r>
            <a:r>
              <a:rPr lang="en-GB" sz="1600" baseline="30000" dirty="0">
                <a:solidFill>
                  <a:schemeClr val="bg2"/>
                </a:solidFill>
              </a:rPr>
              <a:t>2</a:t>
            </a:r>
          </a:p>
        </p:txBody>
      </p:sp>
      <p:sp>
        <p:nvSpPr>
          <p:cNvPr id="19" name="Rounded Rectangle 18"/>
          <p:cNvSpPr/>
          <p:nvPr/>
        </p:nvSpPr>
        <p:spPr>
          <a:xfrm>
            <a:off x="618948" y="3336314"/>
            <a:ext cx="7987176" cy="316356"/>
          </a:xfrm>
          <a:prstGeom prst="roundRect">
            <a:avLst>
              <a:gd name="adj" fmla="val 28250"/>
            </a:avLst>
          </a:prstGeom>
          <a:solidFill>
            <a:srgbClr val="00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a:r>
              <a:rPr lang="en-GB" sz="1600" b="1" dirty="0">
                <a:solidFill>
                  <a:schemeClr val="bg2"/>
                </a:solidFill>
              </a:rPr>
              <a:t>Early symptoms that may be difficult to notice include:</a:t>
            </a:r>
          </a:p>
        </p:txBody>
      </p:sp>
      <p:sp>
        <p:nvSpPr>
          <p:cNvPr id="17" name="Textfeld 32"/>
          <p:cNvSpPr txBox="1"/>
          <p:nvPr/>
        </p:nvSpPr>
        <p:spPr bwMode="auto">
          <a:xfrm>
            <a:off x="1921260" y="1839560"/>
            <a:ext cx="5960128" cy="338554"/>
          </a:xfrm>
          <a:prstGeom prst="rect">
            <a:avLst/>
          </a:prstGeom>
          <a:noFill/>
        </p:spPr>
        <p:txBody>
          <a:bodyPr wrap="square" anchor="ctr">
            <a:spAutoFit/>
          </a:bodyPr>
          <a:lstStyle/>
          <a:p>
            <a:pPr fontAlgn="auto">
              <a:spcBef>
                <a:spcPts val="0"/>
              </a:spcBef>
              <a:spcAft>
                <a:spcPts val="0"/>
              </a:spcAft>
              <a:defRPr/>
            </a:pPr>
            <a:r>
              <a:rPr lang="en-GB" sz="1600" b="1" dirty="0">
                <a:solidFill>
                  <a:srgbClr val="58595B"/>
                </a:solidFill>
                <a:latin typeface="Arial"/>
              </a:rPr>
              <a:t>have</a:t>
            </a:r>
            <a:r>
              <a:rPr lang="en-GB" sz="1600" b="1" dirty="0">
                <a:solidFill>
                  <a:schemeClr val="bg1">
                    <a:lumMod val="50000"/>
                  </a:schemeClr>
                </a:solidFill>
                <a:latin typeface="Arial"/>
              </a:rPr>
              <a:t> </a:t>
            </a:r>
            <a:r>
              <a:rPr lang="en-GB" sz="1600" b="1" dirty="0">
                <a:solidFill>
                  <a:schemeClr val="accent1"/>
                </a:solidFill>
                <a:latin typeface="Arial"/>
              </a:rPr>
              <a:t>no symptoms </a:t>
            </a:r>
            <a:r>
              <a:rPr lang="en-GB" sz="1600" b="1" dirty="0">
                <a:solidFill>
                  <a:srgbClr val="58595B"/>
                </a:solidFill>
                <a:latin typeface="Arial"/>
              </a:rPr>
              <a:t>when lung cancer is diagnosed</a:t>
            </a:r>
            <a:endParaRPr lang="en-GB" sz="1600" b="1" baseline="30000" dirty="0">
              <a:solidFill>
                <a:srgbClr val="58595B"/>
              </a:solidFill>
              <a:latin typeface="Arial"/>
            </a:endParaRPr>
          </a:p>
        </p:txBody>
      </p:sp>
      <p:sp>
        <p:nvSpPr>
          <p:cNvPr id="21" name="Rectangle 20"/>
          <p:cNvSpPr/>
          <p:nvPr/>
        </p:nvSpPr>
        <p:spPr>
          <a:xfrm>
            <a:off x="1274004" y="1808782"/>
            <a:ext cx="768159" cy="400110"/>
          </a:xfrm>
          <a:prstGeom prst="rect">
            <a:avLst/>
          </a:prstGeom>
        </p:spPr>
        <p:txBody>
          <a:bodyPr wrap="none">
            <a:spAutoFit/>
          </a:bodyPr>
          <a:lstStyle/>
          <a:p>
            <a:pPr algn="r"/>
            <a:r>
              <a:rPr lang="en-GB" sz="2000" b="1" dirty="0">
                <a:solidFill>
                  <a:srgbClr val="0066CC"/>
                </a:solidFill>
              </a:rPr>
              <a:t>25% </a:t>
            </a:r>
            <a:endParaRPr lang="en-GB" sz="2000" b="1" dirty="0"/>
          </a:p>
        </p:txBody>
      </p:sp>
      <p:sp>
        <p:nvSpPr>
          <p:cNvPr id="22" name="Rectangle 21"/>
          <p:cNvSpPr/>
          <p:nvPr/>
        </p:nvSpPr>
        <p:spPr>
          <a:xfrm>
            <a:off x="1274004" y="2138936"/>
            <a:ext cx="768159" cy="400110"/>
          </a:xfrm>
          <a:prstGeom prst="rect">
            <a:avLst/>
          </a:prstGeom>
        </p:spPr>
        <p:txBody>
          <a:bodyPr wrap="none">
            <a:spAutoFit/>
          </a:bodyPr>
          <a:lstStyle/>
          <a:p>
            <a:pPr algn="r"/>
            <a:r>
              <a:rPr lang="en-GB" sz="2000" b="1" dirty="0">
                <a:solidFill>
                  <a:srgbClr val="0066CC"/>
                </a:solidFill>
              </a:rPr>
              <a:t>75% </a:t>
            </a:r>
            <a:endParaRPr lang="en-GB" sz="2000" b="1" dirty="0"/>
          </a:p>
        </p:txBody>
      </p:sp>
      <p:sp>
        <p:nvSpPr>
          <p:cNvPr id="26" name="Rounded Rectangle 25"/>
          <p:cNvSpPr/>
          <p:nvPr/>
        </p:nvSpPr>
        <p:spPr>
          <a:xfrm>
            <a:off x="618948" y="3751755"/>
            <a:ext cx="1290234" cy="553543"/>
          </a:xfrm>
          <a:prstGeom prst="roundRect">
            <a:avLst>
              <a:gd name="adj" fmla="val 12837"/>
            </a:avLst>
          </a:prstGeom>
          <a:solidFill>
            <a:srgbClr val="41B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GB" sz="1400" b="1" dirty="0"/>
              <a:t>Persistent </a:t>
            </a:r>
            <a:br>
              <a:rPr lang="en-GB" sz="1400" b="1" dirty="0"/>
            </a:br>
            <a:r>
              <a:rPr lang="en-GB" sz="1400" b="1" dirty="0"/>
              <a:t>cough</a:t>
            </a:r>
          </a:p>
        </p:txBody>
      </p:sp>
      <p:sp>
        <p:nvSpPr>
          <p:cNvPr id="28" name="Rounded Rectangle 27"/>
          <p:cNvSpPr/>
          <p:nvPr/>
        </p:nvSpPr>
        <p:spPr>
          <a:xfrm>
            <a:off x="2015054" y="3751756"/>
            <a:ext cx="1366162" cy="553543"/>
          </a:xfrm>
          <a:prstGeom prst="roundRect">
            <a:avLst>
              <a:gd name="adj" fmla="val 12837"/>
            </a:avLst>
          </a:prstGeom>
          <a:solidFill>
            <a:srgbClr val="41B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GB" sz="1400" b="1" dirty="0"/>
              <a:t>Shortness </a:t>
            </a:r>
            <a:br>
              <a:rPr lang="en-GB" sz="1400" b="1" dirty="0"/>
            </a:br>
            <a:r>
              <a:rPr lang="en-GB" sz="1400" b="1" dirty="0"/>
              <a:t>of breath</a:t>
            </a:r>
          </a:p>
        </p:txBody>
      </p:sp>
      <p:sp>
        <p:nvSpPr>
          <p:cNvPr id="29" name="Rounded Rectangle 28"/>
          <p:cNvSpPr/>
          <p:nvPr/>
        </p:nvSpPr>
        <p:spPr>
          <a:xfrm>
            <a:off x="3487088" y="3751756"/>
            <a:ext cx="2149813" cy="553543"/>
          </a:xfrm>
          <a:prstGeom prst="roundRect">
            <a:avLst>
              <a:gd name="adj" fmla="val 12837"/>
            </a:avLst>
          </a:prstGeom>
          <a:solidFill>
            <a:srgbClr val="41B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GB" sz="1400" b="1" dirty="0"/>
              <a:t>Dull and persistent pain in the chest</a:t>
            </a:r>
          </a:p>
        </p:txBody>
      </p:sp>
      <p:sp>
        <p:nvSpPr>
          <p:cNvPr id="30" name="Rounded Rectangle 29"/>
          <p:cNvSpPr/>
          <p:nvPr/>
        </p:nvSpPr>
        <p:spPr>
          <a:xfrm>
            <a:off x="5742774" y="3751756"/>
            <a:ext cx="2863350" cy="553543"/>
          </a:xfrm>
          <a:prstGeom prst="roundRect">
            <a:avLst>
              <a:gd name="adj" fmla="val 12837"/>
            </a:avLst>
          </a:prstGeom>
          <a:solidFill>
            <a:srgbClr val="41B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GB" sz="1400" b="1" dirty="0"/>
              <a:t>Repeat infections, such as bronchitis or pneumonia</a:t>
            </a:r>
          </a:p>
        </p:txBody>
      </p:sp>
      <p:sp>
        <p:nvSpPr>
          <p:cNvPr id="16" name="Textfeld 32"/>
          <p:cNvSpPr txBox="1"/>
          <p:nvPr/>
        </p:nvSpPr>
        <p:spPr bwMode="auto">
          <a:xfrm>
            <a:off x="596900" y="957382"/>
            <a:ext cx="8001000" cy="400110"/>
          </a:xfrm>
          <a:prstGeom prst="rect">
            <a:avLst/>
          </a:prstGeom>
          <a:noFill/>
        </p:spPr>
        <p:txBody>
          <a:bodyPr wrap="square" lIns="0" tIns="0" rIns="0" bIns="0" anchor="ctr">
            <a:noAutofit/>
          </a:bodyPr>
          <a:lstStyle/>
          <a:p>
            <a:r>
              <a:rPr lang="en-GB" altLang="de-DE" sz="1600" b="1" dirty="0">
                <a:ea typeface="ＭＳ Ｐゴシック" pitchFamily="34" charset="-128"/>
              </a:rPr>
              <a:t>Almost </a:t>
            </a:r>
            <a:r>
              <a:rPr lang="en-GB" altLang="de-DE" sz="2000" b="1" dirty="0">
                <a:solidFill>
                  <a:schemeClr val="accent1"/>
                </a:solidFill>
                <a:ea typeface="ＭＳ Ｐゴシック" pitchFamily="34" charset="-128"/>
              </a:rPr>
              <a:t>60%</a:t>
            </a:r>
            <a:r>
              <a:rPr lang="en-GB" altLang="de-DE" sz="1600" b="1" dirty="0">
                <a:ea typeface="ＭＳ Ｐゴシック" pitchFamily="34" charset="-128"/>
              </a:rPr>
              <a:t> of patients with lung cancer have </a:t>
            </a:r>
            <a:r>
              <a:rPr lang="en-GB" altLang="de-DE" sz="1600" b="1" dirty="0">
                <a:solidFill>
                  <a:schemeClr val="accent1"/>
                </a:solidFill>
                <a:ea typeface="ＭＳ Ｐゴシック" pitchFamily="34" charset="-128"/>
              </a:rPr>
              <a:t>late-stage disease at diagnosis</a:t>
            </a:r>
            <a:r>
              <a:rPr lang="en-GB" altLang="de-DE" sz="1600" b="1" baseline="30000" dirty="0">
                <a:solidFill>
                  <a:schemeClr val="accent1"/>
                </a:solidFill>
                <a:ea typeface="ＭＳ Ｐゴシック" pitchFamily="34" charset="-128"/>
              </a:rPr>
              <a:t>1</a:t>
            </a:r>
            <a:endParaRPr lang="en-GB" sz="1600" b="1" dirty="0">
              <a:solidFill>
                <a:schemeClr val="accent1"/>
              </a:solidFill>
            </a:endParaRPr>
          </a:p>
        </p:txBody>
      </p:sp>
      <p:sp>
        <p:nvSpPr>
          <p:cNvPr id="23" name="Footer Placeholder 10">
            <a:extLst>
              <a:ext uri="{FF2B5EF4-FFF2-40B4-BE49-F238E27FC236}">
                <a16:creationId xmlns:a16="http://schemas.microsoft.com/office/drawing/2014/main" id="{D9F38C19-B079-394E-9BA8-420B8D6D3DFD}"/>
              </a:ext>
            </a:extLst>
          </p:cNvPr>
          <p:cNvSpPr>
            <a:spLocks noGrp="1"/>
          </p:cNvSpPr>
          <p:nvPr>
            <p:ph type="ftr" sz="quarter" idx="11"/>
          </p:nvPr>
        </p:nvSpPr>
        <p:spPr>
          <a:xfrm>
            <a:off x="593725" y="4752000"/>
            <a:ext cx="7970412" cy="363995"/>
          </a:xfrm>
        </p:spPr>
        <p:txBody>
          <a:bodyPr/>
          <a:lstStyle/>
          <a:p>
            <a:r>
              <a:rPr lang="en-US" sz="650" dirty="0"/>
              <a:t>1. National Cancer Institute Surveillance, Epidemiology, and End Results (SEER). https://seer.cancer.gov/statfacts/html/lungb.html (Accessed: </a:t>
            </a:r>
            <a:r>
              <a:rPr lang="en-US" sz="600" dirty="0"/>
              <a:t>07 December 2018</a:t>
            </a:r>
            <a:r>
              <a:rPr lang="en-US" sz="650" dirty="0"/>
              <a:t>). 2. MedlinePlus Medical Encyclopedia. http://www.nlm.nih.gov/medlineplus/ency/article/007194.htm (Accessed: </a:t>
            </a:r>
            <a:r>
              <a:rPr lang="en-US" sz="600" dirty="0"/>
              <a:t>07 December 2018</a:t>
            </a:r>
            <a:r>
              <a:rPr lang="en-US" sz="650" dirty="0"/>
              <a:t>). 3. WebMD. http://www.webmd.com/lung-cancer/lung-cancer-symptoms (Accessed: </a:t>
            </a:r>
            <a:r>
              <a:rPr lang="en-US" sz="600" dirty="0"/>
              <a:t>07 December 2018</a:t>
            </a:r>
            <a:r>
              <a:rPr lang="en-US" sz="650" dirty="0"/>
              <a:t>). 4. American Cancer Society. http://www.cancer.org/cancer/lungcancer-non-smallcell/moreinformation/lungcancerpreventionandearlydetection/lung-cancer-prevention-and-early-detection-early-detection (Accessed: </a:t>
            </a:r>
            <a:r>
              <a:rPr lang="en-US" sz="600" dirty="0"/>
              <a:t>07 December 2018</a:t>
            </a:r>
            <a:r>
              <a:rPr lang="en-US" sz="650" dirty="0"/>
              <a:t>). </a:t>
            </a:r>
            <a:endParaRPr lang="en-US" dirty="0"/>
          </a:p>
        </p:txBody>
      </p:sp>
    </p:spTree>
    <p:extLst>
      <p:ext uri="{BB962C8B-B14F-4D97-AF65-F5344CB8AC3E}">
        <p14:creationId xmlns:p14="http://schemas.microsoft.com/office/powerpoint/2010/main" val="4138715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noProof="0" dirty="0"/>
              <a:t>Lung cancer staging and </a:t>
            </a:r>
            <a:br>
              <a:rPr lang="en-GB" noProof="0" dirty="0"/>
            </a:br>
            <a:r>
              <a:rPr lang="en-GB" noProof="0" dirty="0"/>
              <a:t>TNM classification</a:t>
            </a:r>
            <a:r>
              <a:rPr lang="en-GB" baseline="30000" noProof="0" dirty="0"/>
              <a:t>1</a:t>
            </a:r>
          </a:p>
        </p:txBody>
      </p:sp>
      <p:sp>
        <p:nvSpPr>
          <p:cNvPr id="12" name="Content Placeholder 11"/>
          <p:cNvSpPr>
            <a:spLocks noGrp="1"/>
          </p:cNvSpPr>
          <p:nvPr>
            <p:ph idx="1"/>
          </p:nvPr>
        </p:nvSpPr>
        <p:spPr>
          <a:xfrm>
            <a:off x="593727" y="968010"/>
            <a:ext cx="4664073" cy="3424504"/>
          </a:xfrm>
        </p:spPr>
        <p:txBody>
          <a:bodyPr/>
          <a:lstStyle/>
          <a:p>
            <a:r>
              <a:rPr lang="en-GB" sz="1300" noProof="0" dirty="0"/>
              <a:t>The most frequently used system to stage lung cancer is the American Joint Committee on Cancer TNM system, which is based on:</a:t>
            </a:r>
            <a:endParaRPr lang="en-GB" sz="1300" baseline="30000" noProof="0" dirty="0"/>
          </a:p>
          <a:p>
            <a:pPr lvl="1"/>
            <a:r>
              <a:rPr lang="en-GB" sz="1300" noProof="0" dirty="0"/>
              <a:t>The size and extent of the primary </a:t>
            </a:r>
            <a:r>
              <a:rPr lang="en-GB" sz="1300" noProof="0" dirty="0" err="1"/>
              <a:t>tumor</a:t>
            </a:r>
            <a:r>
              <a:rPr lang="en-GB" sz="1300" noProof="0" dirty="0"/>
              <a:t> (T)</a:t>
            </a:r>
          </a:p>
          <a:p>
            <a:pPr lvl="1"/>
            <a:r>
              <a:rPr lang="en-GB" sz="1300" noProof="0" dirty="0"/>
              <a:t>Whether the cancer has spread to nearby (regional)</a:t>
            </a:r>
            <a:br>
              <a:rPr lang="en-GB" sz="1300" noProof="0" dirty="0"/>
            </a:br>
            <a:r>
              <a:rPr lang="en-GB" sz="1300" noProof="0" dirty="0"/>
              <a:t>lymph nodes (N)</a:t>
            </a:r>
          </a:p>
          <a:p>
            <a:pPr lvl="1"/>
            <a:r>
              <a:rPr lang="en-GB" sz="1300" noProof="0" dirty="0"/>
              <a:t>Whether the cancer has metastasized (M) to other </a:t>
            </a:r>
            <a:br>
              <a:rPr lang="en-GB" sz="1300" noProof="0" dirty="0"/>
            </a:br>
            <a:r>
              <a:rPr lang="en-GB" sz="1300" noProof="0" dirty="0"/>
              <a:t>organs of the body</a:t>
            </a:r>
          </a:p>
          <a:p>
            <a:r>
              <a:rPr lang="en-GB" sz="1300" noProof="0" dirty="0"/>
              <a:t>Once the T, N and M categories have been defined, </a:t>
            </a:r>
            <a:br>
              <a:rPr lang="en-GB" sz="1300" noProof="0" dirty="0"/>
            </a:br>
            <a:r>
              <a:rPr lang="en-GB" sz="1300" noProof="0" dirty="0"/>
              <a:t>this information is combined to assign an overall stage </a:t>
            </a:r>
            <a:br>
              <a:rPr lang="en-GB" sz="1300" noProof="0" dirty="0"/>
            </a:br>
            <a:r>
              <a:rPr lang="en-GB" sz="1300" noProof="0" dirty="0"/>
              <a:t>of 0, I, II, III or IV</a:t>
            </a:r>
            <a:endParaRPr lang="en-GB" sz="1300" baseline="30000" noProof="0" dirty="0"/>
          </a:p>
          <a:p>
            <a:r>
              <a:rPr lang="en-GB" sz="1300" noProof="0" dirty="0"/>
              <a:t>This process is called stage grouping</a:t>
            </a:r>
            <a:endParaRPr lang="en-GB" sz="1300" baseline="30000" noProof="0" dirty="0"/>
          </a:p>
          <a:p>
            <a:r>
              <a:rPr lang="en-GB" sz="1300" noProof="0" dirty="0"/>
              <a:t>It produces a range of anatomical stage or prognostic </a:t>
            </a:r>
            <a:br>
              <a:rPr lang="en-GB" sz="1300" noProof="0" dirty="0"/>
            </a:br>
            <a:r>
              <a:rPr lang="en-GB" sz="1300" noProof="0" dirty="0"/>
              <a:t>groups (right)</a:t>
            </a:r>
          </a:p>
        </p:txBody>
      </p:sp>
      <p:sp>
        <p:nvSpPr>
          <p:cNvPr id="6" name="Text Placeholder 5">
            <a:extLst>
              <a:ext uri="{FF2B5EF4-FFF2-40B4-BE49-F238E27FC236}">
                <a16:creationId xmlns:a16="http://schemas.microsoft.com/office/drawing/2014/main" id="{36ADFB94-00BF-7149-A5B2-E285D11F752A}"/>
              </a:ext>
            </a:extLst>
          </p:cNvPr>
          <p:cNvSpPr>
            <a:spLocks noGrp="1"/>
          </p:cNvSpPr>
          <p:nvPr>
            <p:ph type="body" sz="quarter" idx="12"/>
          </p:nvPr>
        </p:nvSpPr>
        <p:spPr/>
        <p:txBody>
          <a:bodyPr/>
          <a:lstStyle/>
          <a:p>
            <a:r>
              <a:rPr lang="en-US" dirty="0"/>
              <a:t>T1mi, minimally invasive adenocarcinoma; Tis, tumor </a:t>
            </a:r>
            <a:r>
              <a:rPr lang="en-US" i="1" dirty="0"/>
              <a:t>in situ</a:t>
            </a:r>
            <a:r>
              <a:rPr lang="en-US" dirty="0"/>
              <a:t>; TNM, </a:t>
            </a:r>
            <a:r>
              <a:rPr lang="en-US" dirty="0" err="1"/>
              <a:t>tumur</a:t>
            </a:r>
            <a:r>
              <a:rPr lang="en-US" dirty="0"/>
              <a:t>, node, metastasis.</a:t>
            </a:r>
          </a:p>
        </p:txBody>
      </p:sp>
      <p:sp>
        <p:nvSpPr>
          <p:cNvPr id="13" name="Footer Placeholder 10">
            <a:extLst>
              <a:ext uri="{FF2B5EF4-FFF2-40B4-BE49-F238E27FC236}">
                <a16:creationId xmlns:a16="http://schemas.microsoft.com/office/drawing/2014/main" id="{8BE62287-8D64-0740-BE94-6B11E360D6C0}"/>
              </a:ext>
            </a:extLst>
          </p:cNvPr>
          <p:cNvSpPr>
            <a:spLocks noGrp="1"/>
          </p:cNvSpPr>
          <p:nvPr>
            <p:ph type="ftr" sz="quarter" idx="11"/>
          </p:nvPr>
        </p:nvSpPr>
        <p:spPr>
          <a:xfrm>
            <a:off x="593725" y="4752000"/>
            <a:ext cx="7970412" cy="363995"/>
          </a:xfrm>
        </p:spPr>
        <p:txBody>
          <a:bodyPr/>
          <a:lstStyle/>
          <a:p>
            <a:r>
              <a:rPr lang="en-US" dirty="0"/>
              <a:t>1. American Joint Committee on Cancer. Lung cancer staging. 8th ed. 2017. https://cancerstaging.org/references-tools/Pages/Cancer-Staging-Resources.aspx (Accessed: April 2020).</a:t>
            </a:r>
          </a:p>
          <a:p>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7123" y="540616"/>
            <a:ext cx="2493058" cy="3876736"/>
          </a:xfrm>
          <a:prstGeom prst="rect">
            <a:avLst/>
          </a:prstGeom>
        </p:spPr>
      </p:pic>
    </p:spTree>
    <p:extLst>
      <p:ext uri="{BB962C8B-B14F-4D97-AF65-F5344CB8AC3E}">
        <p14:creationId xmlns:p14="http://schemas.microsoft.com/office/powerpoint/2010/main" val="3134409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93725" y="274066"/>
            <a:ext cx="7298418" cy="583901"/>
          </a:xfrm>
        </p:spPr>
        <p:txBody>
          <a:bodyPr/>
          <a:lstStyle/>
          <a:p>
            <a:r>
              <a:rPr lang="en-GB" noProof="0" dirty="0"/>
              <a:t>Lung cancer TNM classification explained</a:t>
            </a:r>
            <a:r>
              <a:rPr lang="en-GB" baseline="30000" noProof="0" dirty="0"/>
              <a:t>1</a:t>
            </a:r>
          </a:p>
        </p:txBody>
      </p:sp>
      <p:sp>
        <p:nvSpPr>
          <p:cNvPr id="11" name="Text Placeholder 10">
            <a:extLst>
              <a:ext uri="{FF2B5EF4-FFF2-40B4-BE49-F238E27FC236}">
                <a16:creationId xmlns:a16="http://schemas.microsoft.com/office/drawing/2014/main" id="{35FFF47B-EBB2-1841-9A37-5800F0C0BDC6}"/>
              </a:ext>
            </a:extLst>
          </p:cNvPr>
          <p:cNvSpPr>
            <a:spLocks noGrp="1"/>
          </p:cNvSpPr>
          <p:nvPr>
            <p:ph type="body" sz="quarter" idx="12"/>
          </p:nvPr>
        </p:nvSpPr>
        <p:spPr/>
        <p:txBody>
          <a:bodyPr/>
          <a:lstStyle/>
          <a:p>
            <a:r>
              <a:rPr lang="en-US" dirty="0"/>
              <a:t>*There is no designation of MX. The absence of any clinical history or physical findings suggestive of metastases in a patient who has not undergone any imaging is sufficient to assign the clinical M0 category. There is no designation of pM0. Biopsy or other pathological information is required to assign the pathological M1 category. Patients with a negative biopsy of a suspected metastatic site are classified as clinical M0 (cM0).</a:t>
            </a:r>
            <a:br>
              <a:rPr lang="en-US" dirty="0"/>
            </a:br>
            <a:r>
              <a:rPr lang="en-US" dirty="0"/>
              <a:t>cM, clinical metastasis; pM, pathological metastasis; TNM, tumor, node, metastasis.</a:t>
            </a:r>
          </a:p>
        </p:txBody>
      </p:sp>
      <p:sp>
        <p:nvSpPr>
          <p:cNvPr id="13" name="Footer Placeholder 10">
            <a:extLst>
              <a:ext uri="{FF2B5EF4-FFF2-40B4-BE49-F238E27FC236}">
                <a16:creationId xmlns:a16="http://schemas.microsoft.com/office/drawing/2014/main" id="{CDB01950-1C7E-C542-B873-8B78C9356261}"/>
              </a:ext>
            </a:extLst>
          </p:cNvPr>
          <p:cNvSpPr>
            <a:spLocks noGrp="1"/>
          </p:cNvSpPr>
          <p:nvPr>
            <p:ph type="ftr" sz="quarter" idx="11"/>
          </p:nvPr>
        </p:nvSpPr>
        <p:spPr>
          <a:xfrm>
            <a:off x="593725" y="4752000"/>
            <a:ext cx="7970412" cy="363995"/>
          </a:xfrm>
        </p:spPr>
        <p:txBody>
          <a:bodyPr/>
          <a:lstStyle/>
          <a:p>
            <a:r>
              <a:rPr lang="en-US" dirty="0"/>
              <a:t>1. American Joint Committee on Cancer. Lung cancer staging. 8th ed. 2017. https://cancerstaging.org/references-tools/Pages/Cancer-Staging-Resources.aspx (Accessed: April 2020). </a:t>
            </a:r>
            <a:br>
              <a:rPr lang="en-US" dirty="0"/>
            </a:b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887327425"/>
              </p:ext>
            </p:extLst>
          </p:nvPr>
        </p:nvGraphicFramePr>
        <p:xfrm>
          <a:off x="593725" y="933450"/>
          <a:ext cx="7974014" cy="3176916"/>
        </p:xfrm>
        <a:graphic>
          <a:graphicData uri="http://schemas.openxmlformats.org/drawingml/2006/table">
            <a:tbl>
              <a:tblPr firstRow="1" bandRow="1">
                <a:tableStyleId>{00A15C55-8517-42AA-B614-E9B94910E393}</a:tableStyleId>
              </a:tblPr>
              <a:tblGrid>
                <a:gridCol w="1620740">
                  <a:extLst>
                    <a:ext uri="{9D8B030D-6E8A-4147-A177-3AD203B41FA5}">
                      <a16:colId xmlns:a16="http://schemas.microsoft.com/office/drawing/2014/main" val="20000"/>
                    </a:ext>
                  </a:extLst>
                </a:gridCol>
                <a:gridCol w="6353274">
                  <a:extLst>
                    <a:ext uri="{9D8B030D-6E8A-4147-A177-3AD203B41FA5}">
                      <a16:colId xmlns:a16="http://schemas.microsoft.com/office/drawing/2014/main" val="20001"/>
                    </a:ext>
                  </a:extLst>
                </a:gridCol>
              </a:tblGrid>
              <a:tr h="142596">
                <a:tc>
                  <a:txBody>
                    <a:bodyPr/>
                    <a:lstStyle/>
                    <a:p>
                      <a:r>
                        <a:rPr lang="en-GB" sz="800" dirty="0" err="1"/>
                        <a:t>Tumor</a:t>
                      </a:r>
                      <a:r>
                        <a:rPr lang="en-GB" sz="800" dirty="0"/>
                        <a:t> category</a:t>
                      </a:r>
                    </a:p>
                  </a:txBody>
                  <a:tcPr marT="34290" marB="34290" anchor="ctr"/>
                </a:tc>
                <a:tc>
                  <a:txBody>
                    <a:bodyPr/>
                    <a:lstStyle/>
                    <a:p>
                      <a:r>
                        <a:rPr lang="en-GB" sz="800" dirty="0"/>
                        <a:t>Is assigned when</a:t>
                      </a:r>
                      <a:r>
                        <a:rPr lang="en-GB" sz="800" baseline="0" dirty="0"/>
                        <a:t> there is:</a:t>
                      </a:r>
                      <a:endParaRPr lang="en-GB" sz="800" dirty="0"/>
                    </a:p>
                  </a:txBody>
                  <a:tcPr marT="34290" marB="34290" anchor="ctr"/>
                </a:tc>
                <a:extLst>
                  <a:ext uri="{0D108BD9-81ED-4DB2-BD59-A6C34878D82A}">
                    <a16:rowId xmlns:a16="http://schemas.microsoft.com/office/drawing/2014/main" val="10000"/>
                  </a:ext>
                </a:extLst>
              </a:tr>
              <a:tr h="233857">
                <a:tc>
                  <a:txBody>
                    <a:bodyPr/>
                    <a:lstStyle/>
                    <a:p>
                      <a:r>
                        <a:rPr lang="en-GB" sz="700" dirty="0">
                          <a:solidFill>
                            <a:schemeClr val="tx1"/>
                          </a:solidFill>
                        </a:rPr>
                        <a:t>TX</a:t>
                      </a:r>
                    </a:p>
                  </a:txBody>
                  <a:tcPr marT="34290" marB="34290" anchor="ctr"/>
                </a:tc>
                <a:tc>
                  <a:txBody>
                    <a:bodyPr/>
                    <a:lstStyle/>
                    <a:p>
                      <a:r>
                        <a:rPr lang="en-GB" sz="700" dirty="0">
                          <a:solidFill>
                            <a:schemeClr val="tx1"/>
                          </a:solidFill>
                        </a:rPr>
                        <a:t>No information</a:t>
                      </a:r>
                      <a:r>
                        <a:rPr lang="en-GB" sz="700" baseline="0" dirty="0">
                          <a:solidFill>
                            <a:schemeClr val="tx1"/>
                          </a:solidFill>
                        </a:rPr>
                        <a:t> about the T category for the p</a:t>
                      </a:r>
                      <a:r>
                        <a:rPr lang="en-GB" sz="700" dirty="0">
                          <a:solidFill>
                            <a:schemeClr val="tx1"/>
                          </a:solidFill>
                        </a:rPr>
                        <a:t>rimary </a:t>
                      </a:r>
                      <a:r>
                        <a:rPr lang="en-GB" sz="700" dirty="0" err="1">
                          <a:solidFill>
                            <a:schemeClr val="tx1"/>
                          </a:solidFill>
                        </a:rPr>
                        <a:t>tumor</a:t>
                      </a:r>
                      <a:r>
                        <a:rPr lang="en-GB" sz="700" dirty="0">
                          <a:solidFill>
                            <a:schemeClr val="tx1"/>
                          </a:solidFill>
                        </a:rPr>
                        <a:t>, or it</a:t>
                      </a:r>
                      <a:r>
                        <a:rPr lang="en-GB" sz="700" baseline="0" dirty="0">
                          <a:solidFill>
                            <a:schemeClr val="tx1"/>
                          </a:solidFill>
                        </a:rPr>
                        <a:t> is unknown</a:t>
                      </a:r>
                      <a:r>
                        <a:rPr lang="en-GB" sz="700" dirty="0">
                          <a:solidFill>
                            <a:schemeClr val="tx1"/>
                          </a:solidFill>
                        </a:rPr>
                        <a:t> or cannot be assessed (note:</a:t>
                      </a:r>
                      <a:r>
                        <a:rPr lang="en-GB" sz="700" baseline="0" dirty="0">
                          <a:solidFill>
                            <a:schemeClr val="tx1"/>
                          </a:solidFill>
                        </a:rPr>
                        <a:t> use of the TX category should be minimized)</a:t>
                      </a:r>
                      <a:endParaRPr lang="en-GB" sz="700" dirty="0">
                        <a:solidFill>
                          <a:schemeClr val="tx1"/>
                        </a:solidFill>
                      </a:endParaRPr>
                    </a:p>
                  </a:txBody>
                  <a:tcPr marT="34290" marB="34290" anchor="ctr"/>
                </a:tc>
                <a:extLst>
                  <a:ext uri="{0D108BD9-81ED-4DB2-BD59-A6C34878D82A}">
                    <a16:rowId xmlns:a16="http://schemas.microsoft.com/office/drawing/2014/main" val="10001"/>
                  </a:ext>
                </a:extLst>
              </a:tr>
              <a:tr h="142596">
                <a:tc>
                  <a:txBody>
                    <a:bodyPr/>
                    <a:lstStyle/>
                    <a:p>
                      <a:r>
                        <a:rPr lang="en-GB" sz="700" dirty="0">
                          <a:solidFill>
                            <a:schemeClr val="tx1"/>
                          </a:solidFill>
                        </a:rPr>
                        <a:t>T0</a:t>
                      </a:r>
                    </a:p>
                  </a:txBody>
                  <a:tcPr marT="34290" marB="34290" anchor="ctr"/>
                </a:tc>
                <a:tc>
                  <a:txBody>
                    <a:bodyPr/>
                    <a:lstStyle/>
                    <a:p>
                      <a:r>
                        <a:rPr lang="en-GB" sz="700" dirty="0">
                          <a:solidFill>
                            <a:schemeClr val="tx1"/>
                          </a:solidFill>
                        </a:rPr>
                        <a:t>No evidence of a primary </a:t>
                      </a:r>
                      <a:r>
                        <a:rPr lang="en-GB" sz="700" dirty="0" err="1">
                          <a:solidFill>
                            <a:schemeClr val="tx1"/>
                          </a:solidFill>
                        </a:rPr>
                        <a:t>tumor</a:t>
                      </a:r>
                      <a:r>
                        <a:rPr lang="en-GB" sz="700" dirty="0">
                          <a:solidFill>
                            <a:schemeClr val="tx1"/>
                          </a:solidFill>
                        </a:rPr>
                        <a:t> </a:t>
                      </a:r>
                    </a:p>
                  </a:txBody>
                  <a:tcPr marT="34290" marB="34290" anchor="ctr"/>
                </a:tc>
                <a:extLst>
                  <a:ext uri="{0D108BD9-81ED-4DB2-BD59-A6C34878D82A}">
                    <a16:rowId xmlns:a16="http://schemas.microsoft.com/office/drawing/2014/main" val="10002"/>
                  </a:ext>
                </a:extLst>
              </a:tr>
              <a:tr h="233857">
                <a:tc>
                  <a:txBody>
                    <a:bodyPr/>
                    <a:lstStyle/>
                    <a:p>
                      <a:r>
                        <a:rPr lang="en-GB" sz="700" dirty="0">
                          <a:solidFill>
                            <a:schemeClr val="tx1"/>
                          </a:solidFill>
                        </a:rPr>
                        <a:t>Tis</a:t>
                      </a:r>
                    </a:p>
                  </a:txBody>
                  <a:tcPr marT="34290" marB="34290" anchor="ctr"/>
                </a:tc>
                <a:tc>
                  <a:txBody>
                    <a:bodyPr/>
                    <a:lstStyle/>
                    <a:p>
                      <a:r>
                        <a:rPr lang="en-GB" sz="700" dirty="0">
                          <a:solidFill>
                            <a:schemeClr val="tx1"/>
                          </a:solidFill>
                        </a:rPr>
                        <a:t>Carcinoma </a:t>
                      </a:r>
                      <a:r>
                        <a:rPr lang="en-GB" sz="700" i="1" dirty="0">
                          <a:solidFill>
                            <a:schemeClr val="tx1"/>
                          </a:solidFill>
                        </a:rPr>
                        <a:t>in situ</a:t>
                      </a:r>
                      <a:r>
                        <a:rPr lang="en-GB" sz="700" i="0" dirty="0">
                          <a:solidFill>
                            <a:schemeClr val="tx1"/>
                          </a:solidFill>
                        </a:rPr>
                        <a:t> </a:t>
                      </a:r>
                      <a:r>
                        <a:rPr lang="en-US" sz="700" i="0" dirty="0">
                          <a:solidFill>
                            <a:schemeClr val="tx1"/>
                          </a:solidFill>
                        </a:rPr>
                        <a:t>(examples of exceptions include: Tis for </a:t>
                      </a:r>
                      <a:r>
                        <a:rPr lang="en-US" sz="700" i="1" dirty="0">
                          <a:solidFill>
                            <a:schemeClr val="tx1"/>
                          </a:solidFill>
                        </a:rPr>
                        <a:t>in situ </a:t>
                      </a:r>
                      <a:r>
                        <a:rPr lang="en-US" sz="700" i="0" dirty="0">
                          <a:solidFill>
                            <a:schemeClr val="tx1"/>
                          </a:solidFill>
                        </a:rPr>
                        <a:t>melanoma of the skin, germ cell neoplasia </a:t>
                      </a:r>
                      <a:r>
                        <a:rPr lang="en-US" sz="700" i="1" dirty="0">
                          <a:solidFill>
                            <a:schemeClr val="tx1"/>
                          </a:solidFill>
                        </a:rPr>
                        <a:t>in situ </a:t>
                      </a:r>
                      <a:r>
                        <a:rPr lang="en-US" sz="700" i="0" dirty="0">
                          <a:solidFill>
                            <a:schemeClr val="tx1"/>
                          </a:solidFill>
                        </a:rPr>
                        <a:t>for testis, and high-grade dysplasia in colorectal carcinoma)</a:t>
                      </a:r>
                      <a:endParaRPr lang="en-GB" sz="700" dirty="0">
                        <a:solidFill>
                          <a:schemeClr val="tx1"/>
                        </a:solidFill>
                      </a:endParaRPr>
                    </a:p>
                  </a:txBody>
                  <a:tcPr marT="34290" marB="34290" anchor="ctr"/>
                </a:tc>
                <a:extLst>
                  <a:ext uri="{0D108BD9-81ED-4DB2-BD59-A6C34878D82A}">
                    <a16:rowId xmlns:a16="http://schemas.microsoft.com/office/drawing/2014/main" val="10003"/>
                  </a:ext>
                </a:extLst>
              </a:tr>
              <a:tr h="416379">
                <a:tc>
                  <a:txBody>
                    <a:bodyPr/>
                    <a:lstStyle/>
                    <a:p>
                      <a:r>
                        <a:rPr lang="en-GB" sz="700" dirty="0">
                          <a:solidFill>
                            <a:schemeClr val="tx1"/>
                          </a:solidFill>
                        </a:rPr>
                        <a:t>T1, T2,</a:t>
                      </a:r>
                      <a:r>
                        <a:rPr lang="en-GB" sz="700" baseline="0" dirty="0">
                          <a:solidFill>
                            <a:schemeClr val="tx1"/>
                          </a:solidFill>
                        </a:rPr>
                        <a:t> T3, or T4</a:t>
                      </a:r>
                      <a:endParaRPr lang="en-GB" sz="700" dirty="0">
                        <a:solidFill>
                          <a:schemeClr val="tx1"/>
                        </a:solidFill>
                      </a:endParaRPr>
                    </a:p>
                  </a:txBody>
                  <a:tcPr marT="34290" marB="34290" anchor="ctr"/>
                </a:tc>
                <a:tc>
                  <a:txBody>
                    <a:bodyPr/>
                    <a:lstStyle/>
                    <a:p>
                      <a:r>
                        <a:rPr lang="en-US" sz="700" dirty="0">
                          <a:solidFill>
                            <a:schemeClr val="tx1"/>
                          </a:solidFill>
                        </a:rPr>
                        <a:t>Primary invasive tumor, for which a higher category generally means:</a:t>
                      </a:r>
                    </a:p>
                    <a:p>
                      <a:r>
                        <a:rPr lang="en-US" sz="700" dirty="0">
                          <a:solidFill>
                            <a:schemeClr val="tx1"/>
                          </a:solidFill>
                        </a:rPr>
                        <a:t>• An increasing size</a:t>
                      </a:r>
                    </a:p>
                    <a:p>
                      <a:r>
                        <a:rPr lang="en-US" sz="700" dirty="0">
                          <a:solidFill>
                            <a:schemeClr val="tx1"/>
                          </a:solidFill>
                        </a:rPr>
                        <a:t>• An increasing local extension, or</a:t>
                      </a:r>
                    </a:p>
                    <a:p>
                      <a:r>
                        <a:rPr lang="en-US" sz="700" dirty="0">
                          <a:solidFill>
                            <a:schemeClr val="tx1"/>
                          </a:solidFill>
                        </a:rPr>
                        <a:t>• Both</a:t>
                      </a:r>
                      <a:endParaRPr lang="en-GB" sz="700" dirty="0">
                        <a:solidFill>
                          <a:schemeClr val="tx1"/>
                        </a:solidFill>
                      </a:endParaRPr>
                    </a:p>
                  </a:txBody>
                  <a:tcPr marT="34290" marB="34290" anchor="ctr"/>
                </a:tc>
                <a:extLst>
                  <a:ext uri="{0D108BD9-81ED-4DB2-BD59-A6C34878D82A}">
                    <a16:rowId xmlns:a16="http://schemas.microsoft.com/office/drawing/2014/main" val="10004"/>
                  </a:ext>
                </a:extLst>
              </a:tr>
              <a:tr h="199740">
                <a:tc>
                  <a:txBody>
                    <a:bodyPr/>
                    <a:lstStyle/>
                    <a:p>
                      <a:r>
                        <a:rPr lang="en-GB" sz="800" b="1" dirty="0">
                          <a:solidFill>
                            <a:schemeClr val="bg1"/>
                          </a:solidFill>
                        </a:rPr>
                        <a:t>Regional node category</a:t>
                      </a:r>
                    </a:p>
                  </a:txBody>
                  <a:tcPr marT="34290" marB="34290" anchor="ctr">
                    <a:solidFill>
                      <a:schemeClr val="accent4"/>
                    </a:solidFill>
                  </a:tcPr>
                </a:tc>
                <a:tc>
                  <a:txBody>
                    <a:bodyPr/>
                    <a:lstStyle/>
                    <a:p>
                      <a:r>
                        <a:rPr lang="en-US" sz="800" b="1" dirty="0">
                          <a:solidFill>
                            <a:schemeClr val="bg1"/>
                          </a:solidFill>
                        </a:rPr>
                        <a:t>Is assigned when there is:</a:t>
                      </a:r>
                      <a:endParaRPr lang="en-GB" sz="800" b="1" dirty="0">
                        <a:solidFill>
                          <a:schemeClr val="bg1"/>
                        </a:solidFill>
                      </a:endParaRPr>
                    </a:p>
                  </a:txBody>
                  <a:tcPr marT="34290" marB="34290" anchor="ctr">
                    <a:solidFill>
                      <a:schemeClr val="accent4"/>
                    </a:solidFill>
                  </a:tcPr>
                </a:tc>
                <a:extLst>
                  <a:ext uri="{0D108BD9-81ED-4DB2-BD59-A6C34878D82A}">
                    <a16:rowId xmlns:a16="http://schemas.microsoft.com/office/drawing/2014/main" val="10005"/>
                  </a:ext>
                </a:extLst>
              </a:tr>
              <a:tr h="233857">
                <a:tc>
                  <a:txBody>
                    <a:bodyPr/>
                    <a:lstStyle/>
                    <a:p>
                      <a:r>
                        <a:rPr lang="en-GB" sz="700" dirty="0">
                          <a:solidFill>
                            <a:schemeClr val="tx1"/>
                          </a:solidFill>
                        </a:rPr>
                        <a:t>NX</a:t>
                      </a:r>
                    </a:p>
                  </a:txBody>
                  <a:tcPr marT="34290" marB="34290" anchor="ctr"/>
                </a:tc>
                <a:tc>
                  <a:txBody>
                    <a:bodyPr/>
                    <a:lstStyle/>
                    <a:p>
                      <a:r>
                        <a:rPr lang="en-US" sz="700" dirty="0">
                          <a:solidFill>
                            <a:schemeClr val="tx1"/>
                          </a:solidFill>
                        </a:rPr>
                        <a:t>No information about the N category for the regional lymph nodes, or it is unknown or cannot be assessed (note: use of NX should be</a:t>
                      </a:r>
                      <a:r>
                        <a:rPr lang="en-US" sz="700" baseline="0" dirty="0">
                          <a:solidFill>
                            <a:schemeClr val="tx1"/>
                          </a:solidFill>
                        </a:rPr>
                        <a:t> m</a:t>
                      </a:r>
                      <a:r>
                        <a:rPr lang="en-US" sz="700" dirty="0">
                          <a:solidFill>
                            <a:schemeClr val="tx1"/>
                          </a:solidFill>
                        </a:rPr>
                        <a:t>inimized)</a:t>
                      </a:r>
                      <a:endParaRPr lang="en-GB" sz="700" dirty="0">
                        <a:solidFill>
                          <a:schemeClr val="tx1"/>
                        </a:solidFill>
                      </a:endParaRPr>
                    </a:p>
                  </a:txBody>
                  <a:tcPr marT="34290" marB="34290" anchor="ctr"/>
                </a:tc>
                <a:extLst>
                  <a:ext uri="{0D108BD9-81ED-4DB2-BD59-A6C34878D82A}">
                    <a16:rowId xmlns:a16="http://schemas.microsoft.com/office/drawing/2014/main" val="10006"/>
                  </a:ext>
                </a:extLst>
              </a:tr>
              <a:tr h="194741">
                <a:tc>
                  <a:txBody>
                    <a:bodyPr/>
                    <a:lstStyle/>
                    <a:p>
                      <a:r>
                        <a:rPr lang="en-GB" sz="700" dirty="0">
                          <a:solidFill>
                            <a:schemeClr val="tx1"/>
                          </a:solidFill>
                        </a:rPr>
                        <a:t>N0</a:t>
                      </a:r>
                    </a:p>
                  </a:txBody>
                  <a:tcPr marT="34290" marB="34290" anchor="ctr"/>
                </a:tc>
                <a:tc>
                  <a:txBody>
                    <a:bodyPr/>
                    <a:lstStyle/>
                    <a:p>
                      <a:r>
                        <a:rPr lang="en-US" sz="700" dirty="0">
                          <a:solidFill>
                            <a:schemeClr val="tx1"/>
                          </a:solidFill>
                        </a:rPr>
                        <a:t>No regional lymph node involvement with cancer and for some disease sites, non-nodal regional disease as noted earlier</a:t>
                      </a:r>
                      <a:endParaRPr lang="en-GB" sz="700" dirty="0">
                        <a:solidFill>
                          <a:schemeClr val="tx1"/>
                        </a:solidFill>
                      </a:endParaRPr>
                    </a:p>
                  </a:txBody>
                  <a:tcPr marT="34290" marB="34290" anchor="ctr"/>
                </a:tc>
                <a:extLst>
                  <a:ext uri="{0D108BD9-81ED-4DB2-BD59-A6C34878D82A}">
                    <a16:rowId xmlns:a16="http://schemas.microsoft.com/office/drawing/2014/main" val="10007"/>
                  </a:ext>
                </a:extLst>
              </a:tr>
              <a:tr h="507640">
                <a:tc>
                  <a:txBody>
                    <a:bodyPr/>
                    <a:lstStyle/>
                    <a:p>
                      <a:r>
                        <a:rPr lang="en-GB" sz="700" dirty="0">
                          <a:solidFill>
                            <a:schemeClr val="tx1"/>
                          </a:solidFill>
                        </a:rPr>
                        <a:t>N1, N2, or N3</a:t>
                      </a:r>
                    </a:p>
                  </a:txBody>
                  <a:tcPr marT="34290" marB="34290" anchor="ctr"/>
                </a:tc>
                <a:tc>
                  <a:txBody>
                    <a:bodyPr/>
                    <a:lstStyle/>
                    <a:p>
                      <a:r>
                        <a:rPr lang="en-US" sz="700" dirty="0">
                          <a:solidFill>
                            <a:schemeClr val="tx1"/>
                          </a:solidFill>
                        </a:rPr>
                        <a:t>Evidence of regional node(s) containing cancer, with: </a:t>
                      </a:r>
                    </a:p>
                    <a:p>
                      <a:r>
                        <a:rPr lang="en-US" sz="700" dirty="0">
                          <a:solidFill>
                            <a:schemeClr val="tx1"/>
                          </a:solidFill>
                        </a:rPr>
                        <a:t>• an increasing number, and/or</a:t>
                      </a:r>
                    </a:p>
                    <a:p>
                      <a:r>
                        <a:rPr lang="en-US" sz="700" dirty="0">
                          <a:solidFill>
                            <a:schemeClr val="tx1"/>
                          </a:solidFill>
                        </a:rPr>
                        <a:t>• regional nodal group involvement, and/or</a:t>
                      </a:r>
                    </a:p>
                    <a:p>
                      <a:r>
                        <a:rPr lang="en-US" sz="700" dirty="0">
                          <a:solidFill>
                            <a:schemeClr val="tx1"/>
                          </a:solidFill>
                        </a:rPr>
                        <a:t>• size of the nodal metastatic cancer deposit, or</a:t>
                      </a:r>
                    </a:p>
                    <a:p>
                      <a:r>
                        <a:rPr lang="en-US" sz="700" dirty="0">
                          <a:solidFill>
                            <a:schemeClr val="tx1"/>
                          </a:solidFill>
                        </a:rPr>
                        <a:t>• non-nodal regional disease as noted earlier for melanoma and Merkel cell carcinoma, and for colorectal carcinoma</a:t>
                      </a:r>
                      <a:endParaRPr lang="en-GB" sz="700" dirty="0">
                        <a:solidFill>
                          <a:schemeClr val="tx1"/>
                        </a:solidFill>
                      </a:endParaRPr>
                    </a:p>
                  </a:txBody>
                  <a:tcPr marT="34290" marB="34290" anchor="ctr"/>
                </a:tc>
                <a:extLst>
                  <a:ext uri="{0D108BD9-81ED-4DB2-BD59-A6C34878D82A}">
                    <a16:rowId xmlns:a16="http://schemas.microsoft.com/office/drawing/2014/main" val="10008"/>
                  </a:ext>
                </a:extLst>
              </a:tr>
              <a:tr h="199740">
                <a:tc>
                  <a:txBody>
                    <a:bodyPr/>
                    <a:lstStyle/>
                    <a:p>
                      <a:r>
                        <a:rPr lang="en-GB" sz="800" b="1" dirty="0">
                          <a:solidFill>
                            <a:schemeClr val="bg1"/>
                          </a:solidFill>
                        </a:rPr>
                        <a:t>Distant metastasis category*</a:t>
                      </a:r>
                    </a:p>
                  </a:txBody>
                  <a:tcPr marT="34290" marB="34290" anchor="ctr">
                    <a:solidFill>
                      <a:schemeClr val="accent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bg1"/>
                          </a:solidFill>
                        </a:rPr>
                        <a:t>Is assigned when there is:</a:t>
                      </a:r>
                      <a:endParaRPr lang="en-GB" sz="800" b="1" dirty="0">
                        <a:solidFill>
                          <a:schemeClr val="bg1"/>
                        </a:solidFill>
                      </a:endParaRPr>
                    </a:p>
                  </a:txBody>
                  <a:tcPr marT="34290" marB="34290" anchor="ctr">
                    <a:solidFill>
                      <a:schemeClr val="accent4"/>
                    </a:solidFill>
                  </a:tcPr>
                </a:tc>
                <a:extLst>
                  <a:ext uri="{0D108BD9-81ED-4DB2-BD59-A6C34878D82A}">
                    <a16:rowId xmlns:a16="http://schemas.microsoft.com/office/drawing/2014/main" val="10009"/>
                  </a:ext>
                </a:extLst>
              </a:tr>
              <a:tr h="194741">
                <a:tc>
                  <a:txBody>
                    <a:bodyPr/>
                    <a:lstStyle/>
                    <a:p>
                      <a:r>
                        <a:rPr lang="en-GB" sz="700" dirty="0">
                          <a:solidFill>
                            <a:schemeClr val="tx1"/>
                          </a:solidFill>
                        </a:rPr>
                        <a:t>M0</a:t>
                      </a:r>
                    </a:p>
                  </a:txBody>
                  <a:tcPr marT="34290" marB="34290" anchor="ctr"/>
                </a:tc>
                <a:tc>
                  <a:txBody>
                    <a:bodyPr/>
                    <a:lstStyle/>
                    <a:p>
                      <a:r>
                        <a:rPr lang="en-GB" sz="700" dirty="0">
                          <a:solidFill>
                            <a:schemeClr val="tx1"/>
                          </a:solidFill>
                        </a:rPr>
                        <a:t>No evidence of distant metastasis</a:t>
                      </a:r>
                    </a:p>
                  </a:txBody>
                  <a:tcPr marT="34290" marB="34290" anchor="ctr"/>
                </a:tc>
                <a:extLst>
                  <a:ext uri="{0D108BD9-81ED-4DB2-BD59-A6C34878D82A}">
                    <a16:rowId xmlns:a16="http://schemas.microsoft.com/office/drawing/2014/main" val="10010"/>
                  </a:ext>
                </a:extLst>
              </a:tr>
              <a:tr h="142596">
                <a:tc>
                  <a:txBody>
                    <a:bodyPr/>
                    <a:lstStyle/>
                    <a:p>
                      <a:r>
                        <a:rPr lang="en-GB" sz="700" dirty="0">
                          <a:solidFill>
                            <a:schemeClr val="tx1"/>
                          </a:solidFill>
                        </a:rPr>
                        <a:t>M1</a:t>
                      </a:r>
                    </a:p>
                  </a:txBody>
                  <a:tcPr marT="34290" marB="34290" anchor="ctr"/>
                </a:tc>
                <a:tc>
                  <a:txBody>
                    <a:bodyPr/>
                    <a:lstStyle/>
                    <a:p>
                      <a:r>
                        <a:rPr lang="en-GB" sz="700" dirty="0">
                          <a:solidFill>
                            <a:schemeClr val="tx1"/>
                          </a:solidFill>
                        </a:rPr>
                        <a:t>Distant metastasis</a:t>
                      </a:r>
                    </a:p>
                  </a:txBody>
                  <a:tcPr marT="34290" marB="3429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019370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endParaRPr lang="en-US" dirty="0"/>
          </a:p>
        </p:txBody>
      </p:sp>
      <p:sp>
        <p:nvSpPr>
          <p:cNvPr id="3" name="Content Placeholder 2"/>
          <p:cNvSpPr>
            <a:spLocks noGrp="1"/>
          </p:cNvSpPr>
          <p:nvPr>
            <p:ph idx="1"/>
          </p:nvPr>
        </p:nvSpPr>
        <p:spPr>
          <a:xfrm>
            <a:off x="593726" y="968010"/>
            <a:ext cx="8397874" cy="3424504"/>
          </a:xfrm>
        </p:spPr>
        <p:txBody>
          <a:bodyPr/>
          <a:lstStyle/>
          <a:p>
            <a:r>
              <a:rPr lang="en-GB" dirty="0"/>
              <a:t>Lung cancer is one of the most common cancers, with </a:t>
            </a:r>
            <a:r>
              <a:rPr lang="en-GB" b="1" dirty="0">
                <a:solidFill>
                  <a:schemeClr val="accent1"/>
                </a:solidFill>
              </a:rPr>
              <a:t>2.2 million new cases </a:t>
            </a:r>
            <a:r>
              <a:rPr lang="en-GB" dirty="0"/>
              <a:t>worldwide in 2020</a:t>
            </a:r>
            <a:r>
              <a:rPr lang="en-GB" baseline="30000" dirty="0"/>
              <a:t>1</a:t>
            </a:r>
            <a:endParaRPr lang="en-GB" dirty="0"/>
          </a:p>
          <a:p>
            <a:r>
              <a:rPr lang="en-GB" dirty="0"/>
              <a:t>There are </a:t>
            </a:r>
            <a:r>
              <a:rPr lang="en-GB" b="1" dirty="0">
                <a:solidFill>
                  <a:schemeClr val="accent1"/>
                </a:solidFill>
              </a:rPr>
              <a:t>two main types </a:t>
            </a:r>
            <a:r>
              <a:rPr lang="en-GB" dirty="0"/>
              <a:t>of lung cancer: SCLC and NSCLC</a:t>
            </a:r>
            <a:r>
              <a:rPr lang="en-GB" baseline="30000" dirty="0"/>
              <a:t>2,3</a:t>
            </a:r>
            <a:endParaRPr lang="en-GB" dirty="0"/>
          </a:p>
          <a:p>
            <a:pPr lvl="1"/>
            <a:r>
              <a:rPr lang="en-US" sz="1400" dirty="0"/>
              <a:t>NSCLC usually grows and spreads more slowly than SCLC</a:t>
            </a:r>
          </a:p>
          <a:p>
            <a:r>
              <a:rPr lang="en-GB" dirty="0"/>
              <a:t>NSCLC comprises </a:t>
            </a:r>
            <a:r>
              <a:rPr lang="en-GB" b="1" dirty="0">
                <a:solidFill>
                  <a:schemeClr val="accent1"/>
                </a:solidFill>
              </a:rPr>
              <a:t>adenocarcinoma </a:t>
            </a:r>
            <a:r>
              <a:rPr lang="en-GB" dirty="0"/>
              <a:t>and </a:t>
            </a:r>
            <a:r>
              <a:rPr lang="en-GB" b="1" dirty="0">
                <a:solidFill>
                  <a:schemeClr val="accent1"/>
                </a:solidFill>
              </a:rPr>
              <a:t>squamous cell carcinoma</a:t>
            </a:r>
            <a:r>
              <a:rPr lang="en-GB" baseline="30000" dirty="0"/>
              <a:t>4</a:t>
            </a:r>
            <a:endParaRPr lang="en-GB" dirty="0"/>
          </a:p>
          <a:p>
            <a:pPr lvl="1"/>
            <a:r>
              <a:rPr lang="en-GB" dirty="0"/>
              <a:t>Major driver mutations in adenocarcinoma include </a:t>
            </a:r>
            <a:r>
              <a:rPr lang="en-GB" b="1" i="1" dirty="0">
                <a:solidFill>
                  <a:schemeClr val="accent1"/>
                </a:solidFill>
              </a:rPr>
              <a:t>EGFR</a:t>
            </a:r>
            <a:r>
              <a:rPr lang="en-GB" i="1" dirty="0"/>
              <a:t> </a:t>
            </a:r>
            <a:r>
              <a:rPr lang="en-GB" dirty="0"/>
              <a:t>and </a:t>
            </a:r>
            <a:r>
              <a:rPr lang="en-GB" b="1" i="1" dirty="0">
                <a:solidFill>
                  <a:schemeClr val="accent1"/>
                </a:solidFill>
              </a:rPr>
              <a:t>KRAS</a:t>
            </a:r>
          </a:p>
          <a:p>
            <a:r>
              <a:rPr lang="en-GB" dirty="0"/>
              <a:t>The majority of patients with lung cancer have </a:t>
            </a:r>
            <a:r>
              <a:rPr lang="en-GB" b="1" dirty="0">
                <a:solidFill>
                  <a:schemeClr val="accent1"/>
                </a:solidFill>
              </a:rPr>
              <a:t>late-stage disease </a:t>
            </a:r>
            <a:r>
              <a:rPr lang="en-GB" dirty="0"/>
              <a:t>at the time </a:t>
            </a:r>
            <a:br>
              <a:rPr lang="en-GB" dirty="0"/>
            </a:br>
            <a:r>
              <a:rPr lang="en-GB" dirty="0"/>
              <a:t>of diagnosis</a:t>
            </a:r>
            <a:r>
              <a:rPr lang="en-GB" baseline="30000" dirty="0"/>
              <a:t>5–7</a:t>
            </a:r>
            <a:endParaRPr lang="en-GB" dirty="0"/>
          </a:p>
          <a:p>
            <a:pPr lvl="1"/>
            <a:r>
              <a:rPr lang="en-GB" dirty="0"/>
              <a:t>The TNM system, is used for staging, taking into account the size and extent of the primary </a:t>
            </a:r>
            <a:r>
              <a:rPr lang="en-GB" dirty="0" err="1"/>
              <a:t>tumor</a:t>
            </a:r>
            <a:r>
              <a:rPr lang="en-GB" dirty="0"/>
              <a:t> (T), whether it has spread via the lymph nodes (N) or metastasized (M)</a:t>
            </a:r>
          </a:p>
          <a:p>
            <a:pPr lvl="1"/>
            <a:r>
              <a:rPr lang="en-GB" dirty="0"/>
              <a:t>The 5-year lung cancer survival rate is low in patients with late-stage disease</a:t>
            </a:r>
            <a:endParaRPr lang="en-US" i="1" dirty="0"/>
          </a:p>
        </p:txBody>
      </p:sp>
      <p:sp>
        <p:nvSpPr>
          <p:cNvPr id="5" name="Text Placeholder 4"/>
          <p:cNvSpPr>
            <a:spLocks noGrp="1"/>
          </p:cNvSpPr>
          <p:nvPr>
            <p:ph type="body" sz="quarter" idx="12"/>
          </p:nvPr>
        </p:nvSpPr>
        <p:spPr/>
        <p:txBody>
          <a:bodyPr/>
          <a:lstStyle/>
          <a:p>
            <a:r>
              <a:rPr lang="en-US" dirty="0"/>
              <a:t>NSCLC, non-small cell lung cancer; SCLC, small cell lung cancer; TNM, tumor, node, metastasis.</a:t>
            </a:r>
          </a:p>
        </p:txBody>
      </p:sp>
      <p:sp>
        <p:nvSpPr>
          <p:cNvPr id="6" name="Footer Placeholder 10">
            <a:extLst>
              <a:ext uri="{FF2B5EF4-FFF2-40B4-BE49-F238E27FC236}">
                <a16:creationId xmlns:a16="http://schemas.microsoft.com/office/drawing/2014/main" id="{CDB01950-1C7E-C542-B873-8B78C9356261}"/>
              </a:ext>
            </a:extLst>
          </p:cNvPr>
          <p:cNvSpPr>
            <a:spLocks noGrp="1"/>
          </p:cNvSpPr>
          <p:nvPr>
            <p:ph type="ftr" sz="quarter" idx="11"/>
          </p:nvPr>
        </p:nvSpPr>
        <p:spPr>
          <a:xfrm>
            <a:off x="593725" y="4752000"/>
            <a:ext cx="7970412" cy="363995"/>
          </a:xfrm>
        </p:spPr>
        <p:txBody>
          <a:bodyPr/>
          <a:lstStyle/>
          <a:p>
            <a:r>
              <a:rPr lang="en-US" sz="600" dirty="0"/>
              <a:t>1. Sung H, et al. CA Cancer J Clin. 2021;71(3):209-249. 2. Zappa C &amp; Mousa SA. Transl Lung Cancer Res 2016;5(3):288–300. 3. Lozić AA, et al. Coll Antropol 2010;34(2):609–12. 4. Li T, et al. J Clin Oncol 2013;31(8):1039–49. 5. National Cancer Institute Surveillance, Epidemiology, and End Results (SEER). https://seer.cancer.gov/statfacts/html/lungb.html (Accessed: 19 January 2023). 6. American Joint Committee on Cancer. Lung cancer staging. 8th ed. 2017. https://cancerstaging.org/references-tools/Pages/Cancer-Staging-Resources.aspx (Accessed: April 2020). 7. Ridge CA, et al. Semin Intervent Radiol 2013;30(2):93–8.</a:t>
            </a:r>
          </a:p>
        </p:txBody>
      </p:sp>
    </p:spTree>
    <p:extLst>
      <p:ext uri="{BB962C8B-B14F-4D97-AF65-F5344CB8AC3E}">
        <p14:creationId xmlns:p14="http://schemas.microsoft.com/office/powerpoint/2010/main" val="150832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el 1"/>
          <p:cNvSpPr>
            <a:spLocks noGrp="1"/>
          </p:cNvSpPr>
          <p:nvPr>
            <p:ph type="title"/>
          </p:nvPr>
        </p:nvSpPr>
        <p:spPr/>
        <p:txBody>
          <a:bodyPr anchor="ctr"/>
          <a:lstStyle/>
          <a:p>
            <a:r>
              <a:rPr lang="en-GB" altLang="de-DE" noProof="0" dirty="0"/>
              <a:t>Lung cancer incidence and mortality</a:t>
            </a:r>
            <a:endParaRPr lang="en-GB" altLang="de-DE" baseline="30000" noProof="0" dirty="0"/>
          </a:p>
        </p:txBody>
      </p:sp>
      <p:sp>
        <p:nvSpPr>
          <p:cNvPr id="11" name="Footer Placeholder 10">
            <a:extLst>
              <a:ext uri="{FF2B5EF4-FFF2-40B4-BE49-F238E27FC236}">
                <a16:creationId xmlns:a16="http://schemas.microsoft.com/office/drawing/2014/main" id="{7C7E2DCD-50E7-B940-88C3-940BED015683}"/>
              </a:ext>
            </a:extLst>
          </p:cNvPr>
          <p:cNvSpPr>
            <a:spLocks noGrp="1"/>
          </p:cNvSpPr>
          <p:nvPr>
            <p:ph type="ftr" sz="quarter" idx="11"/>
          </p:nvPr>
        </p:nvSpPr>
        <p:spPr/>
        <p:txBody>
          <a:bodyPr/>
          <a:lstStyle/>
          <a:p>
            <a:r>
              <a:rPr lang="en-US" dirty="0"/>
              <a:t>Sung H, et al. CA Cancer J Clin. 2021;71(3):209-249.</a:t>
            </a:r>
          </a:p>
        </p:txBody>
      </p:sp>
      <p:sp>
        <p:nvSpPr>
          <p:cNvPr id="35" name="TextBox 34">
            <a:extLst>
              <a:ext uri="{FF2B5EF4-FFF2-40B4-BE49-F238E27FC236}">
                <a16:creationId xmlns:a16="http://schemas.microsoft.com/office/drawing/2014/main" id="{0FDEBFB0-A363-4C9F-85A3-F52712F106AB}"/>
              </a:ext>
            </a:extLst>
          </p:cNvPr>
          <p:cNvSpPr txBox="1"/>
          <p:nvPr/>
        </p:nvSpPr>
        <p:spPr>
          <a:xfrm rot="16200000">
            <a:off x="-843775" y="2898290"/>
            <a:ext cx="2502175" cy="261610"/>
          </a:xfrm>
          <a:prstGeom prst="rect">
            <a:avLst/>
          </a:prstGeom>
          <a:noFill/>
          <a:ln w="12700">
            <a:noFill/>
          </a:ln>
        </p:spPr>
        <p:txBody>
          <a:bodyPr wrap="square" lIns="45720" rIns="45720" rtlCol="0">
            <a:spAutoFit/>
          </a:bodyPr>
          <a:lstStyle/>
          <a:p>
            <a:pPr algn="ctr"/>
            <a:r>
              <a:rPr lang="en-US" sz="1100" b="1" dirty="0">
                <a:cs typeface="Arial" pitchFamily="34" charset="0"/>
              </a:rPr>
              <a:t>Estimated new cases (thousands)</a:t>
            </a:r>
            <a:endParaRPr lang="en-PH" sz="1100" b="1" dirty="0" err="1">
              <a:cs typeface="Arial" pitchFamily="34" charset="0"/>
            </a:endParaRPr>
          </a:p>
        </p:txBody>
      </p:sp>
      <p:graphicFrame>
        <p:nvGraphicFramePr>
          <p:cNvPr id="22" name="Chart 21">
            <a:extLst>
              <a:ext uri="{FF2B5EF4-FFF2-40B4-BE49-F238E27FC236}">
                <a16:creationId xmlns:a16="http://schemas.microsoft.com/office/drawing/2014/main" id="{F3C6BA1A-7E5D-4285-825D-A2C55D74E561}"/>
              </a:ext>
            </a:extLst>
          </p:cNvPr>
          <p:cNvGraphicFramePr/>
          <p:nvPr>
            <p:extLst>
              <p:ext uri="{D42A27DB-BD31-4B8C-83A1-F6EECF244321}">
                <p14:modId xmlns:p14="http://schemas.microsoft.com/office/powerpoint/2010/main" val="3741699994"/>
              </p:ext>
            </p:extLst>
          </p:nvPr>
        </p:nvGraphicFramePr>
        <p:xfrm>
          <a:off x="853107" y="2207858"/>
          <a:ext cx="3383611" cy="206626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9E3934BA-9306-4735-B0A4-DD391A3202F1}"/>
              </a:ext>
            </a:extLst>
          </p:cNvPr>
          <p:cNvSpPr txBox="1"/>
          <p:nvPr/>
        </p:nvSpPr>
        <p:spPr>
          <a:xfrm>
            <a:off x="584205" y="3524576"/>
            <a:ext cx="383474" cy="261610"/>
          </a:xfrm>
          <a:prstGeom prst="rect">
            <a:avLst/>
          </a:prstGeom>
          <a:noFill/>
          <a:ln w="12700">
            <a:noFill/>
          </a:ln>
        </p:spPr>
        <p:txBody>
          <a:bodyPr wrap="square" lIns="45720" rIns="45720" rtlCol="0">
            <a:spAutoFit/>
          </a:bodyPr>
          <a:lstStyle/>
          <a:p>
            <a:pPr algn="r"/>
            <a:r>
              <a:rPr lang="en-US" sz="1100" dirty="0">
                <a:cs typeface="Arial" pitchFamily="34" charset="0"/>
              </a:rPr>
              <a:t>500</a:t>
            </a:r>
            <a:endParaRPr lang="en-PH" sz="1100" dirty="0" err="1">
              <a:cs typeface="Arial" pitchFamily="34" charset="0"/>
            </a:endParaRPr>
          </a:p>
        </p:txBody>
      </p:sp>
      <p:cxnSp>
        <p:nvCxnSpPr>
          <p:cNvPr id="15" name="Straight Connector 14">
            <a:extLst>
              <a:ext uri="{FF2B5EF4-FFF2-40B4-BE49-F238E27FC236}">
                <a16:creationId xmlns:a16="http://schemas.microsoft.com/office/drawing/2014/main" id="{5EA93FC2-A048-4F3D-9826-0D9AB11365AA}"/>
              </a:ext>
            </a:extLst>
          </p:cNvPr>
          <p:cNvCxnSpPr/>
          <p:nvPr/>
        </p:nvCxnSpPr>
        <p:spPr>
          <a:xfrm>
            <a:off x="967679" y="2004247"/>
            <a:ext cx="0" cy="19205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552DFE5-8432-4B9D-AD4E-544B5DE52689}"/>
              </a:ext>
            </a:extLst>
          </p:cNvPr>
          <p:cNvCxnSpPr>
            <a:cxnSpLocks/>
          </p:cNvCxnSpPr>
          <p:nvPr/>
        </p:nvCxnSpPr>
        <p:spPr>
          <a:xfrm>
            <a:off x="967679" y="3919788"/>
            <a:ext cx="31958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9DE695E7-23BF-4CD6-8D04-0F9F171331AA}"/>
              </a:ext>
            </a:extLst>
          </p:cNvPr>
          <p:cNvSpPr txBox="1"/>
          <p:nvPr/>
        </p:nvSpPr>
        <p:spPr>
          <a:xfrm>
            <a:off x="538119" y="3249467"/>
            <a:ext cx="429558" cy="261610"/>
          </a:xfrm>
          <a:prstGeom prst="rect">
            <a:avLst/>
          </a:prstGeom>
          <a:noFill/>
          <a:ln w="12700">
            <a:noFill/>
          </a:ln>
        </p:spPr>
        <p:txBody>
          <a:bodyPr wrap="square" lIns="45720" rIns="45720" rtlCol="0">
            <a:spAutoFit/>
          </a:bodyPr>
          <a:lstStyle/>
          <a:p>
            <a:pPr algn="r"/>
            <a:r>
              <a:rPr lang="en-US" sz="1100" dirty="0">
                <a:cs typeface="Arial" pitchFamily="34" charset="0"/>
              </a:rPr>
              <a:t>1000</a:t>
            </a:r>
            <a:endParaRPr lang="en-PH" sz="1100" dirty="0" err="1">
              <a:cs typeface="Arial" pitchFamily="34" charset="0"/>
            </a:endParaRPr>
          </a:p>
        </p:txBody>
      </p:sp>
      <p:sp>
        <p:nvSpPr>
          <p:cNvPr id="31" name="TextBox 30">
            <a:extLst>
              <a:ext uri="{FF2B5EF4-FFF2-40B4-BE49-F238E27FC236}">
                <a16:creationId xmlns:a16="http://schemas.microsoft.com/office/drawing/2014/main" id="{FB37E1B3-CC49-48E2-8800-8B340A3E2FD0}"/>
              </a:ext>
            </a:extLst>
          </p:cNvPr>
          <p:cNvSpPr txBox="1"/>
          <p:nvPr/>
        </p:nvSpPr>
        <p:spPr>
          <a:xfrm>
            <a:off x="538119" y="2976994"/>
            <a:ext cx="429559" cy="261610"/>
          </a:xfrm>
          <a:prstGeom prst="rect">
            <a:avLst/>
          </a:prstGeom>
          <a:noFill/>
          <a:ln w="12700">
            <a:noFill/>
          </a:ln>
        </p:spPr>
        <p:txBody>
          <a:bodyPr wrap="square" lIns="45720" rIns="45720" rtlCol="0">
            <a:spAutoFit/>
          </a:bodyPr>
          <a:lstStyle/>
          <a:p>
            <a:pPr algn="r"/>
            <a:r>
              <a:rPr lang="en-US" sz="1100" dirty="0">
                <a:cs typeface="Arial" pitchFamily="34" charset="0"/>
              </a:rPr>
              <a:t>1500</a:t>
            </a:r>
            <a:endParaRPr lang="en-PH" sz="1100" dirty="0" err="1">
              <a:cs typeface="Arial" pitchFamily="34" charset="0"/>
            </a:endParaRPr>
          </a:p>
        </p:txBody>
      </p:sp>
      <p:sp>
        <p:nvSpPr>
          <p:cNvPr id="32" name="TextBox 31">
            <a:extLst>
              <a:ext uri="{FF2B5EF4-FFF2-40B4-BE49-F238E27FC236}">
                <a16:creationId xmlns:a16="http://schemas.microsoft.com/office/drawing/2014/main" id="{61D285B3-9146-4BBC-9FB5-D761C93B7651}"/>
              </a:ext>
            </a:extLst>
          </p:cNvPr>
          <p:cNvSpPr txBox="1"/>
          <p:nvPr/>
        </p:nvSpPr>
        <p:spPr>
          <a:xfrm>
            <a:off x="520700" y="2701885"/>
            <a:ext cx="446976" cy="261610"/>
          </a:xfrm>
          <a:prstGeom prst="rect">
            <a:avLst/>
          </a:prstGeom>
          <a:noFill/>
          <a:ln w="12700">
            <a:noFill/>
          </a:ln>
        </p:spPr>
        <p:txBody>
          <a:bodyPr wrap="square" lIns="45720" rIns="45720" rtlCol="0">
            <a:spAutoFit/>
          </a:bodyPr>
          <a:lstStyle/>
          <a:p>
            <a:pPr algn="r"/>
            <a:r>
              <a:rPr lang="en-US" sz="1100" dirty="0">
                <a:cs typeface="Arial" pitchFamily="34" charset="0"/>
              </a:rPr>
              <a:t>2000</a:t>
            </a:r>
            <a:endParaRPr lang="en-PH" sz="1100" dirty="0" err="1">
              <a:cs typeface="Arial" pitchFamily="34" charset="0"/>
            </a:endParaRPr>
          </a:p>
        </p:txBody>
      </p:sp>
      <p:sp>
        <p:nvSpPr>
          <p:cNvPr id="33" name="TextBox 32">
            <a:extLst>
              <a:ext uri="{FF2B5EF4-FFF2-40B4-BE49-F238E27FC236}">
                <a16:creationId xmlns:a16="http://schemas.microsoft.com/office/drawing/2014/main" id="{90879EB8-26C8-4B2F-BF4B-6CF34875E625}"/>
              </a:ext>
            </a:extLst>
          </p:cNvPr>
          <p:cNvSpPr txBox="1"/>
          <p:nvPr/>
        </p:nvSpPr>
        <p:spPr>
          <a:xfrm>
            <a:off x="538120" y="2443720"/>
            <a:ext cx="429557" cy="261610"/>
          </a:xfrm>
          <a:prstGeom prst="rect">
            <a:avLst/>
          </a:prstGeom>
          <a:noFill/>
          <a:ln w="12700">
            <a:noFill/>
          </a:ln>
        </p:spPr>
        <p:txBody>
          <a:bodyPr wrap="square" lIns="45720" rIns="45720" rtlCol="0">
            <a:spAutoFit/>
          </a:bodyPr>
          <a:lstStyle/>
          <a:p>
            <a:pPr algn="r"/>
            <a:r>
              <a:rPr lang="en-US" sz="1100" dirty="0">
                <a:cs typeface="Arial" pitchFamily="34" charset="0"/>
              </a:rPr>
              <a:t>2500</a:t>
            </a:r>
            <a:endParaRPr lang="en-PH" sz="1100" dirty="0" err="1">
              <a:cs typeface="Arial" pitchFamily="34" charset="0"/>
            </a:endParaRPr>
          </a:p>
        </p:txBody>
      </p:sp>
      <p:sp>
        <p:nvSpPr>
          <p:cNvPr id="34" name="TextBox 33">
            <a:extLst>
              <a:ext uri="{FF2B5EF4-FFF2-40B4-BE49-F238E27FC236}">
                <a16:creationId xmlns:a16="http://schemas.microsoft.com/office/drawing/2014/main" id="{BFBF39BE-968F-4D66-91E1-F229E8F6F202}"/>
              </a:ext>
            </a:extLst>
          </p:cNvPr>
          <p:cNvSpPr txBox="1"/>
          <p:nvPr/>
        </p:nvSpPr>
        <p:spPr>
          <a:xfrm>
            <a:off x="520701" y="2168611"/>
            <a:ext cx="446975" cy="261610"/>
          </a:xfrm>
          <a:prstGeom prst="rect">
            <a:avLst/>
          </a:prstGeom>
          <a:noFill/>
          <a:ln w="12700">
            <a:noFill/>
          </a:ln>
        </p:spPr>
        <p:txBody>
          <a:bodyPr wrap="square" lIns="45720" rIns="45720" rtlCol="0">
            <a:spAutoFit/>
          </a:bodyPr>
          <a:lstStyle/>
          <a:p>
            <a:pPr algn="r"/>
            <a:r>
              <a:rPr lang="en-US" sz="1100" dirty="0">
                <a:cs typeface="Arial" pitchFamily="34" charset="0"/>
              </a:rPr>
              <a:t>3000</a:t>
            </a:r>
            <a:endParaRPr lang="en-PH" sz="1100" dirty="0" err="1">
              <a:cs typeface="Arial" pitchFamily="34" charset="0"/>
            </a:endParaRPr>
          </a:p>
        </p:txBody>
      </p:sp>
      <p:sp>
        <p:nvSpPr>
          <p:cNvPr id="38" name="TextBox 37">
            <a:extLst>
              <a:ext uri="{FF2B5EF4-FFF2-40B4-BE49-F238E27FC236}">
                <a16:creationId xmlns:a16="http://schemas.microsoft.com/office/drawing/2014/main" id="{4A3AF0DD-896C-484E-8FA0-0F37EDB0DE11}"/>
              </a:ext>
            </a:extLst>
          </p:cNvPr>
          <p:cNvSpPr txBox="1"/>
          <p:nvPr/>
        </p:nvSpPr>
        <p:spPr>
          <a:xfrm>
            <a:off x="606747" y="3782488"/>
            <a:ext cx="343513" cy="261610"/>
          </a:xfrm>
          <a:prstGeom prst="rect">
            <a:avLst/>
          </a:prstGeom>
          <a:noFill/>
          <a:ln w="12700">
            <a:noFill/>
          </a:ln>
        </p:spPr>
        <p:txBody>
          <a:bodyPr wrap="square" lIns="45720" rIns="45720" rtlCol="0">
            <a:spAutoFit/>
          </a:bodyPr>
          <a:lstStyle/>
          <a:p>
            <a:pPr algn="r"/>
            <a:r>
              <a:rPr lang="en-US" sz="1100" dirty="0">
                <a:cs typeface="Arial" pitchFamily="34" charset="0"/>
              </a:rPr>
              <a:t>0</a:t>
            </a:r>
            <a:endParaRPr lang="en-PH" sz="1100" dirty="0" err="1">
              <a:cs typeface="Arial" pitchFamily="34" charset="0"/>
            </a:endParaRPr>
          </a:p>
        </p:txBody>
      </p:sp>
      <p:sp>
        <p:nvSpPr>
          <p:cNvPr id="40" name="Rounded Rectangle 4">
            <a:extLst>
              <a:ext uri="{FF2B5EF4-FFF2-40B4-BE49-F238E27FC236}">
                <a16:creationId xmlns:a16="http://schemas.microsoft.com/office/drawing/2014/main" id="{EA2A69B5-20A7-4FE8-A782-50AF945B4379}"/>
              </a:ext>
            </a:extLst>
          </p:cNvPr>
          <p:cNvSpPr/>
          <p:nvPr/>
        </p:nvSpPr>
        <p:spPr>
          <a:xfrm>
            <a:off x="1054061" y="1073722"/>
            <a:ext cx="3286781" cy="611981"/>
          </a:xfrm>
          <a:prstGeom prst="roundRect">
            <a:avLst/>
          </a:prstGeom>
          <a:solidFill>
            <a:schemeClr val="bg2">
              <a:lumMod val="95000"/>
            </a:schemeClr>
          </a:solidFill>
          <a:ln w="12700" cmpd="sng">
            <a:solidFill>
              <a:srgbClr val="9E9FA2"/>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noAutofit/>
          </a:bodyPr>
          <a:lstStyle/>
          <a:p>
            <a:pPr algn="ctr" fontAlgn="auto">
              <a:spcBef>
                <a:spcPts val="0"/>
              </a:spcBef>
              <a:spcAft>
                <a:spcPts val="0"/>
              </a:spcAft>
              <a:defRPr/>
            </a:pPr>
            <a:r>
              <a:rPr lang="en-GB" sz="1300" dirty="0">
                <a:solidFill>
                  <a:schemeClr val="tx1"/>
                </a:solidFill>
              </a:rPr>
              <a:t>One of the most common cancers, with </a:t>
            </a:r>
            <a:r>
              <a:rPr lang="en-GB" sz="1300" b="1" dirty="0">
                <a:solidFill>
                  <a:schemeClr val="accent1"/>
                </a:solidFill>
              </a:rPr>
              <a:t>2.2 million new cases</a:t>
            </a:r>
            <a:r>
              <a:rPr lang="en-GB" sz="1300" b="1" dirty="0">
                <a:solidFill>
                  <a:schemeClr val="tx1"/>
                </a:solidFill>
              </a:rPr>
              <a:t> </a:t>
            </a:r>
            <a:r>
              <a:rPr lang="en-GB" sz="1300" dirty="0">
                <a:solidFill>
                  <a:schemeClr val="tx1"/>
                </a:solidFill>
              </a:rPr>
              <a:t>worldwide in 2020</a:t>
            </a:r>
          </a:p>
        </p:txBody>
      </p:sp>
      <p:sp>
        <p:nvSpPr>
          <p:cNvPr id="66" name="TextBox 65">
            <a:extLst>
              <a:ext uri="{FF2B5EF4-FFF2-40B4-BE49-F238E27FC236}">
                <a16:creationId xmlns:a16="http://schemas.microsoft.com/office/drawing/2014/main" id="{45F0A1FD-AFEC-41D8-AB43-3BC26D7149BD}"/>
              </a:ext>
            </a:extLst>
          </p:cNvPr>
          <p:cNvSpPr txBox="1"/>
          <p:nvPr/>
        </p:nvSpPr>
        <p:spPr>
          <a:xfrm rot="16200000">
            <a:off x="3505069" y="2898290"/>
            <a:ext cx="2502175" cy="261610"/>
          </a:xfrm>
          <a:prstGeom prst="rect">
            <a:avLst/>
          </a:prstGeom>
          <a:noFill/>
          <a:ln w="12700">
            <a:noFill/>
          </a:ln>
        </p:spPr>
        <p:txBody>
          <a:bodyPr wrap="square" lIns="45720" rIns="45720" rtlCol="0">
            <a:spAutoFit/>
          </a:bodyPr>
          <a:lstStyle/>
          <a:p>
            <a:pPr algn="ctr"/>
            <a:r>
              <a:rPr lang="en-US" sz="1100" b="1" dirty="0">
                <a:cs typeface="Arial" pitchFamily="34" charset="0"/>
              </a:rPr>
              <a:t>Estimated deaths (thousands)</a:t>
            </a:r>
            <a:endParaRPr lang="en-PH" sz="1100" b="1" dirty="0" err="1">
              <a:cs typeface="Arial" pitchFamily="34" charset="0"/>
            </a:endParaRPr>
          </a:p>
        </p:txBody>
      </p:sp>
      <p:graphicFrame>
        <p:nvGraphicFramePr>
          <p:cNvPr id="67" name="Chart 66">
            <a:extLst>
              <a:ext uri="{FF2B5EF4-FFF2-40B4-BE49-F238E27FC236}">
                <a16:creationId xmlns:a16="http://schemas.microsoft.com/office/drawing/2014/main" id="{AC8AB167-6B4A-4C2E-A59E-43669FD6F863}"/>
              </a:ext>
            </a:extLst>
          </p:cNvPr>
          <p:cNvGraphicFramePr/>
          <p:nvPr>
            <p:extLst>
              <p:ext uri="{D42A27DB-BD31-4B8C-83A1-F6EECF244321}">
                <p14:modId xmlns:p14="http://schemas.microsoft.com/office/powerpoint/2010/main" val="2624463543"/>
              </p:ext>
            </p:extLst>
          </p:nvPr>
        </p:nvGraphicFramePr>
        <p:xfrm>
          <a:off x="5201951" y="2207858"/>
          <a:ext cx="3383611" cy="2066260"/>
        </p:xfrm>
        <a:graphic>
          <a:graphicData uri="http://schemas.openxmlformats.org/drawingml/2006/chart">
            <c:chart xmlns:c="http://schemas.openxmlformats.org/drawingml/2006/chart" xmlns:r="http://schemas.openxmlformats.org/officeDocument/2006/relationships" r:id="rId4"/>
          </a:graphicData>
        </a:graphic>
      </p:graphicFrame>
      <p:sp>
        <p:nvSpPr>
          <p:cNvPr id="68" name="TextBox 67">
            <a:extLst>
              <a:ext uri="{FF2B5EF4-FFF2-40B4-BE49-F238E27FC236}">
                <a16:creationId xmlns:a16="http://schemas.microsoft.com/office/drawing/2014/main" id="{5EC6B264-C36D-49C7-B339-AE28A4D064AB}"/>
              </a:ext>
            </a:extLst>
          </p:cNvPr>
          <p:cNvSpPr txBox="1"/>
          <p:nvPr/>
        </p:nvSpPr>
        <p:spPr>
          <a:xfrm>
            <a:off x="4933049" y="3524576"/>
            <a:ext cx="383474" cy="261610"/>
          </a:xfrm>
          <a:prstGeom prst="rect">
            <a:avLst/>
          </a:prstGeom>
          <a:noFill/>
          <a:ln w="12700">
            <a:noFill/>
          </a:ln>
        </p:spPr>
        <p:txBody>
          <a:bodyPr wrap="square" lIns="45720" rIns="45720" rtlCol="0">
            <a:spAutoFit/>
          </a:bodyPr>
          <a:lstStyle/>
          <a:p>
            <a:pPr algn="r"/>
            <a:r>
              <a:rPr lang="en-US" sz="1100" dirty="0">
                <a:cs typeface="Arial" pitchFamily="34" charset="0"/>
              </a:rPr>
              <a:t>500</a:t>
            </a:r>
            <a:endParaRPr lang="en-PH" sz="1100" dirty="0" err="1">
              <a:cs typeface="Arial" pitchFamily="34" charset="0"/>
            </a:endParaRPr>
          </a:p>
        </p:txBody>
      </p:sp>
      <p:cxnSp>
        <p:nvCxnSpPr>
          <p:cNvPr id="69" name="Straight Connector 68">
            <a:extLst>
              <a:ext uri="{FF2B5EF4-FFF2-40B4-BE49-F238E27FC236}">
                <a16:creationId xmlns:a16="http://schemas.microsoft.com/office/drawing/2014/main" id="{B9E6CC3E-57AF-4C89-A41D-6FB9CA00D7B2}"/>
              </a:ext>
            </a:extLst>
          </p:cNvPr>
          <p:cNvCxnSpPr/>
          <p:nvPr/>
        </p:nvCxnSpPr>
        <p:spPr>
          <a:xfrm>
            <a:off x="5316523" y="2004247"/>
            <a:ext cx="0" cy="19205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0A1D667-2474-4D36-997A-60DDAC864752}"/>
              </a:ext>
            </a:extLst>
          </p:cNvPr>
          <p:cNvCxnSpPr>
            <a:cxnSpLocks/>
          </p:cNvCxnSpPr>
          <p:nvPr/>
        </p:nvCxnSpPr>
        <p:spPr>
          <a:xfrm>
            <a:off x="5316523" y="3919788"/>
            <a:ext cx="31958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A4876C8C-8FD3-4AE4-AA1D-678CE9930B20}"/>
              </a:ext>
            </a:extLst>
          </p:cNvPr>
          <p:cNvSpPr txBox="1"/>
          <p:nvPr/>
        </p:nvSpPr>
        <p:spPr>
          <a:xfrm>
            <a:off x="4886963" y="3249467"/>
            <a:ext cx="429558" cy="261610"/>
          </a:xfrm>
          <a:prstGeom prst="rect">
            <a:avLst/>
          </a:prstGeom>
          <a:noFill/>
          <a:ln w="12700">
            <a:noFill/>
          </a:ln>
        </p:spPr>
        <p:txBody>
          <a:bodyPr wrap="square" lIns="45720" rIns="45720" rtlCol="0">
            <a:spAutoFit/>
          </a:bodyPr>
          <a:lstStyle/>
          <a:p>
            <a:pPr algn="r"/>
            <a:r>
              <a:rPr lang="en-US" sz="1100" dirty="0">
                <a:cs typeface="Arial" pitchFamily="34" charset="0"/>
              </a:rPr>
              <a:t>1000</a:t>
            </a:r>
            <a:endParaRPr lang="en-PH" sz="1100" dirty="0" err="1">
              <a:cs typeface="Arial" pitchFamily="34" charset="0"/>
            </a:endParaRPr>
          </a:p>
        </p:txBody>
      </p:sp>
      <p:sp>
        <p:nvSpPr>
          <p:cNvPr id="72" name="TextBox 71">
            <a:extLst>
              <a:ext uri="{FF2B5EF4-FFF2-40B4-BE49-F238E27FC236}">
                <a16:creationId xmlns:a16="http://schemas.microsoft.com/office/drawing/2014/main" id="{28433E65-86F8-4908-9D62-B75C9B6DDDE6}"/>
              </a:ext>
            </a:extLst>
          </p:cNvPr>
          <p:cNvSpPr txBox="1"/>
          <p:nvPr/>
        </p:nvSpPr>
        <p:spPr>
          <a:xfrm>
            <a:off x="4886963" y="2976994"/>
            <a:ext cx="429559" cy="261610"/>
          </a:xfrm>
          <a:prstGeom prst="rect">
            <a:avLst/>
          </a:prstGeom>
          <a:noFill/>
          <a:ln w="12700">
            <a:noFill/>
          </a:ln>
        </p:spPr>
        <p:txBody>
          <a:bodyPr wrap="square" lIns="45720" rIns="45720" rtlCol="0">
            <a:spAutoFit/>
          </a:bodyPr>
          <a:lstStyle/>
          <a:p>
            <a:pPr algn="r"/>
            <a:r>
              <a:rPr lang="en-US" sz="1100" dirty="0">
                <a:cs typeface="Arial" pitchFamily="34" charset="0"/>
              </a:rPr>
              <a:t>1500</a:t>
            </a:r>
            <a:endParaRPr lang="en-PH" sz="1100" dirty="0" err="1">
              <a:cs typeface="Arial" pitchFamily="34" charset="0"/>
            </a:endParaRPr>
          </a:p>
        </p:txBody>
      </p:sp>
      <p:sp>
        <p:nvSpPr>
          <p:cNvPr id="73" name="TextBox 72">
            <a:extLst>
              <a:ext uri="{FF2B5EF4-FFF2-40B4-BE49-F238E27FC236}">
                <a16:creationId xmlns:a16="http://schemas.microsoft.com/office/drawing/2014/main" id="{89B4C169-CAB7-43C9-A32E-82AD9F6E671F}"/>
              </a:ext>
            </a:extLst>
          </p:cNvPr>
          <p:cNvSpPr txBox="1"/>
          <p:nvPr/>
        </p:nvSpPr>
        <p:spPr>
          <a:xfrm>
            <a:off x="4869544" y="2701885"/>
            <a:ext cx="446976" cy="261610"/>
          </a:xfrm>
          <a:prstGeom prst="rect">
            <a:avLst/>
          </a:prstGeom>
          <a:noFill/>
          <a:ln w="12700">
            <a:noFill/>
          </a:ln>
        </p:spPr>
        <p:txBody>
          <a:bodyPr wrap="square" lIns="45720" rIns="45720" rtlCol="0">
            <a:spAutoFit/>
          </a:bodyPr>
          <a:lstStyle/>
          <a:p>
            <a:pPr algn="r"/>
            <a:r>
              <a:rPr lang="en-US" sz="1100" dirty="0">
                <a:cs typeface="Arial" pitchFamily="34" charset="0"/>
              </a:rPr>
              <a:t>2000</a:t>
            </a:r>
            <a:endParaRPr lang="en-PH" sz="1100" dirty="0" err="1">
              <a:cs typeface="Arial" pitchFamily="34" charset="0"/>
            </a:endParaRPr>
          </a:p>
        </p:txBody>
      </p:sp>
      <p:sp>
        <p:nvSpPr>
          <p:cNvPr id="74" name="TextBox 73">
            <a:extLst>
              <a:ext uri="{FF2B5EF4-FFF2-40B4-BE49-F238E27FC236}">
                <a16:creationId xmlns:a16="http://schemas.microsoft.com/office/drawing/2014/main" id="{2C128153-A66C-4A65-AC19-D26533A197CA}"/>
              </a:ext>
            </a:extLst>
          </p:cNvPr>
          <p:cNvSpPr txBox="1"/>
          <p:nvPr/>
        </p:nvSpPr>
        <p:spPr>
          <a:xfrm>
            <a:off x="4886964" y="2443720"/>
            <a:ext cx="429557" cy="261610"/>
          </a:xfrm>
          <a:prstGeom prst="rect">
            <a:avLst/>
          </a:prstGeom>
          <a:noFill/>
          <a:ln w="12700">
            <a:noFill/>
          </a:ln>
        </p:spPr>
        <p:txBody>
          <a:bodyPr wrap="square" lIns="45720" rIns="45720" rtlCol="0">
            <a:spAutoFit/>
          </a:bodyPr>
          <a:lstStyle/>
          <a:p>
            <a:pPr algn="r"/>
            <a:r>
              <a:rPr lang="en-US" sz="1100" dirty="0">
                <a:cs typeface="Arial" pitchFamily="34" charset="0"/>
              </a:rPr>
              <a:t>2500</a:t>
            </a:r>
            <a:endParaRPr lang="en-PH" sz="1100" dirty="0" err="1">
              <a:cs typeface="Arial" pitchFamily="34" charset="0"/>
            </a:endParaRPr>
          </a:p>
        </p:txBody>
      </p:sp>
      <p:sp>
        <p:nvSpPr>
          <p:cNvPr id="75" name="TextBox 74">
            <a:extLst>
              <a:ext uri="{FF2B5EF4-FFF2-40B4-BE49-F238E27FC236}">
                <a16:creationId xmlns:a16="http://schemas.microsoft.com/office/drawing/2014/main" id="{313A573E-85B4-4CB0-AD02-5C2D14E6CFAD}"/>
              </a:ext>
            </a:extLst>
          </p:cNvPr>
          <p:cNvSpPr txBox="1"/>
          <p:nvPr/>
        </p:nvSpPr>
        <p:spPr>
          <a:xfrm>
            <a:off x="4869545" y="2168611"/>
            <a:ext cx="446975" cy="261610"/>
          </a:xfrm>
          <a:prstGeom prst="rect">
            <a:avLst/>
          </a:prstGeom>
          <a:noFill/>
          <a:ln w="12700">
            <a:noFill/>
          </a:ln>
        </p:spPr>
        <p:txBody>
          <a:bodyPr wrap="square" lIns="45720" rIns="45720" rtlCol="0">
            <a:spAutoFit/>
          </a:bodyPr>
          <a:lstStyle/>
          <a:p>
            <a:pPr algn="r"/>
            <a:r>
              <a:rPr lang="en-US" sz="1100" dirty="0">
                <a:cs typeface="Arial" pitchFamily="34" charset="0"/>
              </a:rPr>
              <a:t>3000</a:t>
            </a:r>
            <a:endParaRPr lang="en-PH" sz="1100" dirty="0" err="1">
              <a:cs typeface="Arial" pitchFamily="34" charset="0"/>
            </a:endParaRPr>
          </a:p>
        </p:txBody>
      </p:sp>
      <p:sp>
        <p:nvSpPr>
          <p:cNvPr id="76" name="TextBox 75">
            <a:extLst>
              <a:ext uri="{FF2B5EF4-FFF2-40B4-BE49-F238E27FC236}">
                <a16:creationId xmlns:a16="http://schemas.microsoft.com/office/drawing/2014/main" id="{07245F50-7BCA-499D-BFB6-1A601CE755C1}"/>
              </a:ext>
            </a:extLst>
          </p:cNvPr>
          <p:cNvSpPr txBox="1"/>
          <p:nvPr/>
        </p:nvSpPr>
        <p:spPr>
          <a:xfrm>
            <a:off x="4955591" y="3782488"/>
            <a:ext cx="343513" cy="261610"/>
          </a:xfrm>
          <a:prstGeom prst="rect">
            <a:avLst/>
          </a:prstGeom>
          <a:noFill/>
          <a:ln w="12700">
            <a:noFill/>
          </a:ln>
        </p:spPr>
        <p:txBody>
          <a:bodyPr wrap="square" lIns="45720" rIns="45720" rtlCol="0">
            <a:spAutoFit/>
          </a:bodyPr>
          <a:lstStyle/>
          <a:p>
            <a:pPr algn="r"/>
            <a:r>
              <a:rPr lang="en-US" sz="1100" dirty="0">
                <a:cs typeface="Arial" pitchFamily="34" charset="0"/>
              </a:rPr>
              <a:t>0</a:t>
            </a:r>
            <a:endParaRPr lang="en-PH" sz="1100" dirty="0" err="1">
              <a:cs typeface="Arial" pitchFamily="34" charset="0"/>
            </a:endParaRPr>
          </a:p>
        </p:txBody>
      </p:sp>
      <p:sp>
        <p:nvSpPr>
          <p:cNvPr id="77" name="Rounded Rectangle 4">
            <a:extLst>
              <a:ext uri="{FF2B5EF4-FFF2-40B4-BE49-F238E27FC236}">
                <a16:creationId xmlns:a16="http://schemas.microsoft.com/office/drawing/2014/main" id="{2616F2AA-C849-408A-A9FA-4BDF20F108EA}"/>
              </a:ext>
            </a:extLst>
          </p:cNvPr>
          <p:cNvSpPr/>
          <p:nvPr/>
        </p:nvSpPr>
        <p:spPr>
          <a:xfrm>
            <a:off x="5299105" y="927689"/>
            <a:ext cx="3520140" cy="758016"/>
          </a:xfrm>
          <a:prstGeom prst="roundRect">
            <a:avLst/>
          </a:prstGeom>
          <a:solidFill>
            <a:schemeClr val="bg2">
              <a:lumMod val="95000"/>
            </a:schemeClr>
          </a:solidFill>
          <a:ln w="12700" cmpd="sng">
            <a:solidFill>
              <a:srgbClr val="9E9FA2"/>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noAutofit/>
          </a:bodyPr>
          <a:lstStyle/>
          <a:p>
            <a:pPr algn="ctr"/>
            <a:r>
              <a:rPr lang="en-GB" sz="1300" dirty="0">
                <a:solidFill>
                  <a:schemeClr val="tx1"/>
                </a:solidFill>
              </a:rPr>
              <a:t>The</a:t>
            </a:r>
            <a:r>
              <a:rPr lang="en-GB" sz="1300" b="1" dirty="0">
                <a:solidFill>
                  <a:srgbClr val="0066CC"/>
                </a:solidFill>
              </a:rPr>
              <a:t> </a:t>
            </a:r>
            <a:r>
              <a:rPr lang="en-GB" sz="1300" dirty="0">
                <a:solidFill>
                  <a:schemeClr val="tx1"/>
                </a:solidFill>
              </a:rPr>
              <a:t>most common cause of cancer death, causing </a:t>
            </a:r>
            <a:r>
              <a:rPr lang="en-GB" sz="1300" b="1" dirty="0">
                <a:solidFill>
                  <a:schemeClr val="accent2"/>
                </a:solidFill>
              </a:rPr>
              <a:t>nearly</a:t>
            </a:r>
            <a:r>
              <a:rPr lang="en-GB" sz="1300" dirty="0">
                <a:solidFill>
                  <a:schemeClr val="tx1"/>
                </a:solidFill>
              </a:rPr>
              <a:t> </a:t>
            </a:r>
            <a:r>
              <a:rPr lang="en-GB" sz="1300" b="1" dirty="0">
                <a:solidFill>
                  <a:schemeClr val="accent2"/>
                </a:solidFill>
              </a:rPr>
              <a:t>one in five </a:t>
            </a:r>
            <a:r>
              <a:rPr lang="en-GB" sz="1300" dirty="0">
                <a:solidFill>
                  <a:schemeClr val="tx1"/>
                </a:solidFill>
              </a:rPr>
              <a:t>of all </a:t>
            </a:r>
            <a:br>
              <a:rPr lang="en-GB" sz="1300" dirty="0">
                <a:solidFill>
                  <a:schemeClr val="tx1"/>
                </a:solidFill>
              </a:rPr>
            </a:br>
            <a:r>
              <a:rPr lang="en-GB" sz="1300" b="1" dirty="0">
                <a:solidFill>
                  <a:schemeClr val="accent2"/>
                </a:solidFill>
              </a:rPr>
              <a:t>cancer deaths </a:t>
            </a:r>
            <a:r>
              <a:rPr lang="en-GB" sz="1300" dirty="0">
                <a:solidFill>
                  <a:schemeClr val="tx1"/>
                </a:solidFill>
              </a:rPr>
              <a:t>worldwide in 2020</a:t>
            </a:r>
          </a:p>
        </p:txBody>
      </p:sp>
      <p:cxnSp>
        <p:nvCxnSpPr>
          <p:cNvPr id="78" name="Straight Arrow Connector 77">
            <a:extLst>
              <a:ext uri="{FF2B5EF4-FFF2-40B4-BE49-F238E27FC236}">
                <a16:creationId xmlns:a16="http://schemas.microsoft.com/office/drawing/2014/main" id="{064A1FE5-353E-4AFB-97A9-0B561A488785}"/>
              </a:ext>
            </a:extLst>
          </p:cNvPr>
          <p:cNvCxnSpPr>
            <a:cxnSpLocks/>
          </p:cNvCxnSpPr>
          <p:nvPr/>
        </p:nvCxnSpPr>
        <p:spPr>
          <a:xfrm>
            <a:off x="1320800" y="1685703"/>
            <a:ext cx="0" cy="101618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D39FE77F-A643-420E-A920-EB2982A3AE7E}"/>
              </a:ext>
            </a:extLst>
          </p:cNvPr>
          <p:cNvCxnSpPr>
            <a:cxnSpLocks/>
          </p:cNvCxnSpPr>
          <p:nvPr/>
        </p:nvCxnSpPr>
        <p:spPr>
          <a:xfrm>
            <a:off x="5648960" y="1685703"/>
            <a:ext cx="0" cy="1245022"/>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484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Titel 1"/>
          <p:cNvSpPr>
            <a:spLocks noGrp="1"/>
          </p:cNvSpPr>
          <p:nvPr>
            <p:ph type="title"/>
          </p:nvPr>
        </p:nvSpPr>
        <p:spPr/>
        <p:txBody>
          <a:bodyPr anchor="ctr"/>
          <a:lstStyle/>
          <a:p>
            <a:r>
              <a:rPr lang="en-GB" altLang="de-DE"/>
              <a:t>Global distribution of lung cancer</a:t>
            </a:r>
            <a:endParaRPr lang="en-GB" altLang="de-DE" noProof="0" dirty="0"/>
          </a:p>
        </p:txBody>
      </p:sp>
      <p:sp>
        <p:nvSpPr>
          <p:cNvPr id="13" name="Content Placeholder 12"/>
          <p:cNvSpPr>
            <a:spLocks noGrp="1"/>
          </p:cNvSpPr>
          <p:nvPr>
            <p:ph sz="half" idx="2"/>
          </p:nvPr>
        </p:nvSpPr>
        <p:spPr>
          <a:xfrm>
            <a:off x="4810205" y="1229347"/>
            <a:ext cx="3941909" cy="3427178"/>
          </a:xfrm>
        </p:spPr>
        <p:txBody>
          <a:bodyPr/>
          <a:lstStyle/>
          <a:p>
            <a:pPr>
              <a:lnSpc>
                <a:spcPct val="110000"/>
              </a:lnSpc>
            </a:pPr>
            <a:r>
              <a:rPr lang="en-US" sz="1500" dirty="0"/>
              <a:t>In 2020, there were approximately </a:t>
            </a:r>
            <a:r>
              <a:rPr lang="en-US" sz="1500" b="1" dirty="0">
                <a:solidFill>
                  <a:schemeClr val="accent1"/>
                </a:solidFill>
              </a:rPr>
              <a:t>2,207,000 new cases </a:t>
            </a:r>
            <a:r>
              <a:rPr lang="en-US" sz="1500" dirty="0"/>
              <a:t>of lung cancer worldwide</a:t>
            </a:r>
            <a:r>
              <a:rPr lang="en-US" sz="1500" baseline="30000" dirty="0"/>
              <a:t>2</a:t>
            </a:r>
            <a:r>
              <a:rPr lang="en-US" sz="1500" dirty="0"/>
              <a:t>; incidence is estimated to </a:t>
            </a:r>
            <a:r>
              <a:rPr lang="en-US" sz="1500" b="1" dirty="0">
                <a:solidFill>
                  <a:schemeClr val="accent1"/>
                </a:solidFill>
              </a:rPr>
              <a:t>increase by 31% by 2030</a:t>
            </a:r>
            <a:r>
              <a:rPr lang="en-US" sz="1500" baseline="30000" dirty="0"/>
              <a:t>3</a:t>
            </a:r>
          </a:p>
          <a:p>
            <a:pPr>
              <a:lnSpc>
                <a:spcPct val="110000"/>
              </a:lnSpc>
            </a:pPr>
            <a:r>
              <a:rPr lang="en-US" sz="1500" dirty="0"/>
              <a:t>The geographical pattern of </a:t>
            </a:r>
            <a:r>
              <a:rPr lang="en-US" sz="1500" b="1" dirty="0">
                <a:solidFill>
                  <a:schemeClr val="accent1"/>
                </a:solidFill>
              </a:rPr>
              <a:t>lung cancer incidence</a:t>
            </a:r>
            <a:r>
              <a:rPr lang="en-US" sz="1500" dirty="0"/>
              <a:t> generally reflects historical patterns in tobacco use</a:t>
            </a:r>
            <a:r>
              <a:rPr lang="en-US" sz="1500" baseline="30000" dirty="0"/>
              <a:t>4</a:t>
            </a:r>
            <a:r>
              <a:rPr lang="en-US" sz="1500" dirty="0"/>
              <a:t> </a:t>
            </a:r>
          </a:p>
          <a:p>
            <a:pPr>
              <a:lnSpc>
                <a:spcPct val="110000"/>
              </a:lnSpc>
            </a:pPr>
            <a:r>
              <a:rPr lang="en-US" sz="1500" dirty="0"/>
              <a:t>Temporal and geographical patterns of </a:t>
            </a:r>
            <a:r>
              <a:rPr lang="en-US" sz="1500" b="1" dirty="0">
                <a:solidFill>
                  <a:schemeClr val="accent1"/>
                </a:solidFill>
              </a:rPr>
              <a:t>mortality mirror those of incidence</a:t>
            </a:r>
            <a:r>
              <a:rPr lang="en-US" sz="1500" dirty="0"/>
              <a:t> </a:t>
            </a:r>
            <a:br>
              <a:rPr lang="en-US" sz="1500" dirty="0"/>
            </a:br>
            <a:r>
              <a:rPr lang="en-US" sz="1500" dirty="0"/>
              <a:t>owing to lung cancer’s high fatality rate </a:t>
            </a:r>
            <a:br>
              <a:rPr lang="en-US" sz="1500" dirty="0"/>
            </a:br>
            <a:r>
              <a:rPr lang="en-US" sz="1500" dirty="0"/>
              <a:t>(mortality-to-incidence ratio: 0.87)</a:t>
            </a:r>
            <a:r>
              <a:rPr lang="en-US" sz="1500" baseline="30000" dirty="0"/>
              <a:t>4,5</a:t>
            </a:r>
          </a:p>
        </p:txBody>
      </p:sp>
      <p:sp>
        <p:nvSpPr>
          <p:cNvPr id="45" name="Footer Placeholder 10">
            <a:extLst>
              <a:ext uri="{FF2B5EF4-FFF2-40B4-BE49-F238E27FC236}">
                <a16:creationId xmlns:a16="http://schemas.microsoft.com/office/drawing/2014/main" id="{BE06AB35-B9A2-E14E-8AD5-A0D97D13FDA8}"/>
              </a:ext>
            </a:extLst>
          </p:cNvPr>
          <p:cNvSpPr>
            <a:spLocks noGrp="1"/>
          </p:cNvSpPr>
          <p:nvPr>
            <p:ph type="ftr" sz="quarter" idx="11"/>
          </p:nvPr>
        </p:nvSpPr>
        <p:spPr>
          <a:xfrm>
            <a:off x="593725" y="4614840"/>
            <a:ext cx="7970412" cy="363995"/>
          </a:xfrm>
        </p:spPr>
        <p:txBody>
          <a:bodyPr anchor="ctr"/>
          <a:lstStyle/>
          <a:p>
            <a:r>
              <a:rPr lang="en-US" dirty="0"/>
              <a:t>ASR = age-standardized rate.</a:t>
            </a:r>
          </a:p>
          <a:p>
            <a:r>
              <a:rPr lang="en-US" dirty="0"/>
              <a:t>1. International Agency for Research on Cancer, World Health Organization. http://gco.iarc.fr/today/data/factsheets/cancers/15-Lung-fact-sheet.pdf (Accessed: 19 January 2023). 2. Sung H, et al. CA Cancer J Clin. 2021;71(3):209-249; 3. International Agency for Research on Cancer, World Health Organization. http://gco.iarc.fr/tomorrow/graphic-isotype (Accessed 19 January 2023); 4. International Agency for Research on Cancer, World Health Organization. http://gco.iarc.fr/today/data/pdf/fact-sheets/cancers/cancer-fact-sheets-11.pdf (Accessed 19 January 2023). 5. Wong MC, et al. Sci Rep. 2017;7(1):14300. </a:t>
            </a:r>
          </a:p>
        </p:txBody>
      </p:sp>
      <p:sp>
        <p:nvSpPr>
          <p:cNvPr id="3" name="TextBox 2"/>
          <p:cNvSpPr txBox="1"/>
          <p:nvPr/>
        </p:nvSpPr>
        <p:spPr>
          <a:xfrm>
            <a:off x="365761" y="896681"/>
            <a:ext cx="4206240" cy="277556"/>
          </a:xfrm>
          <a:prstGeom prst="rect">
            <a:avLst/>
          </a:prstGeom>
          <a:noFill/>
          <a:ln w="12700">
            <a:noFill/>
          </a:ln>
        </p:spPr>
        <p:txBody>
          <a:bodyPr wrap="square" lIns="0" tIns="0" rIns="0" bIns="0" rtlCol="0">
            <a:noAutofit/>
          </a:bodyPr>
          <a:lstStyle/>
          <a:p>
            <a:pPr algn="ctr"/>
            <a:r>
              <a:rPr lang="en-GB" sz="1200" b="1" dirty="0">
                <a:cs typeface="Arial" pitchFamily="34" charset="0"/>
              </a:rPr>
              <a:t>Global incidence and mortality rates</a:t>
            </a:r>
            <a:r>
              <a:rPr lang="en-GB" sz="1200" b="1" baseline="30000" dirty="0">
                <a:cs typeface="Arial" pitchFamily="34" charset="0"/>
              </a:rPr>
              <a:t>1</a:t>
            </a:r>
            <a:r>
              <a:rPr lang="en-GB" sz="1200" b="1" dirty="0">
                <a:cs typeface="Arial" pitchFamily="34" charset="0"/>
              </a:rPr>
              <a:t> </a:t>
            </a:r>
          </a:p>
        </p:txBody>
      </p:sp>
      <p:pic>
        <p:nvPicPr>
          <p:cNvPr id="6" name="Picture 5">
            <a:extLst>
              <a:ext uri="{FF2B5EF4-FFF2-40B4-BE49-F238E27FC236}">
                <a16:creationId xmlns:a16="http://schemas.microsoft.com/office/drawing/2014/main" id="{0C52985F-DAB6-413F-801B-E79402581A0B}"/>
              </a:ext>
            </a:extLst>
          </p:cNvPr>
          <p:cNvPicPr>
            <a:picLocks noChangeAspect="1"/>
          </p:cNvPicPr>
          <p:nvPr/>
        </p:nvPicPr>
        <p:blipFill>
          <a:blip r:embed="rId3"/>
          <a:stretch>
            <a:fillRect/>
          </a:stretch>
        </p:blipFill>
        <p:spPr>
          <a:xfrm>
            <a:off x="186778" y="1229347"/>
            <a:ext cx="4305305" cy="3165128"/>
          </a:xfrm>
          <a:prstGeom prst="rect">
            <a:avLst/>
          </a:prstGeom>
        </p:spPr>
      </p:pic>
    </p:spTree>
    <p:extLst>
      <p:ext uri="{BB962C8B-B14F-4D97-AF65-F5344CB8AC3E}">
        <p14:creationId xmlns:p14="http://schemas.microsoft.com/office/powerpoint/2010/main" val="4096649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1"/>
          <p:cNvGraphicFramePr>
            <a:graphicFrameLocks/>
          </p:cNvGraphicFramePr>
          <p:nvPr>
            <p:extLst>
              <p:ext uri="{D42A27DB-BD31-4B8C-83A1-F6EECF244321}">
                <p14:modId xmlns:p14="http://schemas.microsoft.com/office/powerpoint/2010/main" val="1939673667"/>
              </p:ext>
            </p:extLst>
          </p:nvPr>
        </p:nvGraphicFramePr>
        <p:xfrm>
          <a:off x="1044084" y="1320244"/>
          <a:ext cx="5895503" cy="2127805"/>
        </p:xfrm>
        <a:graphic>
          <a:graphicData uri="http://schemas.openxmlformats.org/drawingml/2006/chart">
            <c:chart xmlns:c="http://schemas.openxmlformats.org/drawingml/2006/chart" xmlns:r="http://schemas.openxmlformats.org/officeDocument/2006/relationships" r:id="rId3"/>
          </a:graphicData>
        </a:graphic>
      </p:graphicFrame>
      <p:sp>
        <p:nvSpPr>
          <p:cNvPr id="38917" name="Textfeld 69"/>
          <p:cNvSpPr txBox="1">
            <a:spLocks noChangeArrowheads="1"/>
          </p:cNvSpPr>
          <p:nvPr/>
        </p:nvSpPr>
        <p:spPr bwMode="auto">
          <a:xfrm>
            <a:off x="1489421" y="926447"/>
            <a:ext cx="616515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GB" altLang="de-DE" sz="1600" b="1" dirty="0">
                <a:solidFill>
                  <a:srgbClr val="58595B"/>
                </a:solidFill>
              </a:rPr>
              <a:t>5-year survival trends for various cancers</a:t>
            </a:r>
            <a:r>
              <a:rPr lang="en-GB" altLang="de-DE" sz="1600" b="1" baseline="30000" dirty="0">
                <a:solidFill>
                  <a:srgbClr val="58595B"/>
                </a:solidFill>
              </a:rPr>
              <a:t>1</a:t>
            </a:r>
          </a:p>
        </p:txBody>
      </p:sp>
      <p:sp>
        <p:nvSpPr>
          <p:cNvPr id="38976" name="Rectangle 220"/>
          <p:cNvSpPr>
            <a:spLocks noChangeArrowheads="1"/>
          </p:cNvSpPr>
          <p:nvPr/>
        </p:nvSpPr>
        <p:spPr bwMode="auto">
          <a:xfrm>
            <a:off x="6515968" y="1467941"/>
            <a:ext cx="74895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r>
              <a:rPr lang="en-GB" altLang="de-DE" sz="1400" b="1" dirty="0">
                <a:solidFill>
                  <a:schemeClr val="accent1"/>
                </a:solidFill>
              </a:rPr>
              <a:t>Breast</a:t>
            </a:r>
          </a:p>
        </p:txBody>
      </p:sp>
      <p:sp>
        <p:nvSpPr>
          <p:cNvPr id="38989" name="Rectangle 233"/>
          <p:cNvSpPr>
            <a:spLocks noChangeArrowheads="1"/>
          </p:cNvSpPr>
          <p:nvPr/>
        </p:nvSpPr>
        <p:spPr bwMode="auto">
          <a:xfrm>
            <a:off x="6515968" y="1881603"/>
            <a:ext cx="97057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GB" altLang="de-DE" sz="1400" b="1" dirty="0">
                <a:solidFill>
                  <a:srgbClr val="41B9FF"/>
                </a:solidFill>
                <a:latin typeface="Arial" pitchFamily="34" charset="0"/>
                <a:ea typeface="ＭＳ Ｐゴシック" pitchFamily="34" charset="-128"/>
              </a:rPr>
              <a:t>Colorectal</a:t>
            </a:r>
          </a:p>
        </p:txBody>
      </p:sp>
      <p:sp>
        <p:nvSpPr>
          <p:cNvPr id="38999" name="Rectangle 243"/>
          <p:cNvSpPr>
            <a:spLocks noChangeArrowheads="1"/>
          </p:cNvSpPr>
          <p:nvPr/>
        </p:nvSpPr>
        <p:spPr bwMode="auto">
          <a:xfrm>
            <a:off x="6515968" y="2663161"/>
            <a:ext cx="5436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GB" altLang="de-DE" sz="1400" b="1" dirty="0">
                <a:solidFill>
                  <a:schemeClr val="accent2"/>
                </a:solidFill>
                <a:latin typeface="Arial" pitchFamily="34" charset="0"/>
                <a:ea typeface="ＭＳ Ｐゴシック" pitchFamily="34" charset="-128"/>
              </a:rPr>
              <a:t>Lung</a:t>
            </a:r>
          </a:p>
        </p:txBody>
      </p:sp>
      <p:sp>
        <p:nvSpPr>
          <p:cNvPr id="38919" name="Titel 1"/>
          <p:cNvSpPr>
            <a:spLocks noGrp="1"/>
          </p:cNvSpPr>
          <p:nvPr>
            <p:ph type="title"/>
          </p:nvPr>
        </p:nvSpPr>
        <p:spPr/>
        <p:txBody>
          <a:bodyPr anchor="ctr"/>
          <a:lstStyle/>
          <a:p>
            <a:r>
              <a:rPr lang="en-GB" altLang="de-DE" noProof="0" dirty="0"/>
              <a:t>Survival rates for lung cancer are generally low </a:t>
            </a:r>
          </a:p>
        </p:txBody>
      </p:sp>
      <p:sp>
        <p:nvSpPr>
          <p:cNvPr id="16" name="Text Placeholder 15">
            <a:extLst>
              <a:ext uri="{FF2B5EF4-FFF2-40B4-BE49-F238E27FC236}">
                <a16:creationId xmlns:a16="http://schemas.microsoft.com/office/drawing/2014/main" id="{58FB6B84-5905-434B-8FA1-5CF4B32B2435}"/>
              </a:ext>
            </a:extLst>
          </p:cNvPr>
          <p:cNvSpPr>
            <a:spLocks noGrp="1"/>
          </p:cNvSpPr>
          <p:nvPr>
            <p:ph type="body" sz="quarter" idx="12"/>
          </p:nvPr>
        </p:nvSpPr>
        <p:spPr/>
        <p:txBody>
          <a:bodyPr/>
          <a:lstStyle/>
          <a:p>
            <a:r>
              <a:rPr lang="en-US" dirty="0"/>
              <a:t>*Data for 2015 are predicted based on the modelled trend..</a:t>
            </a:r>
          </a:p>
        </p:txBody>
      </p:sp>
      <p:sp>
        <p:nvSpPr>
          <p:cNvPr id="38921" name="Rectangle 4"/>
          <p:cNvSpPr>
            <a:spLocks noChangeArrowheads="1"/>
          </p:cNvSpPr>
          <p:nvPr/>
        </p:nvSpPr>
        <p:spPr bwMode="auto">
          <a:xfrm rot="-5400000">
            <a:off x="392144" y="2127793"/>
            <a:ext cx="120257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GB" altLang="de-DE" sz="1050" b="1" dirty="0">
                <a:solidFill>
                  <a:srgbClr val="58595B"/>
                </a:solidFill>
              </a:rPr>
              <a:t>Percentage (%)</a:t>
            </a:r>
          </a:p>
        </p:txBody>
      </p:sp>
      <p:sp>
        <p:nvSpPr>
          <p:cNvPr id="161" name="Rectangle 205"/>
          <p:cNvSpPr>
            <a:spLocks noChangeArrowheads="1"/>
          </p:cNvSpPr>
          <p:nvPr/>
        </p:nvSpPr>
        <p:spPr bwMode="auto">
          <a:xfrm>
            <a:off x="7467224" y="1841382"/>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endParaRPr lang="en-GB" altLang="de-DE" sz="1800" dirty="0"/>
          </a:p>
        </p:txBody>
      </p:sp>
      <p:sp>
        <p:nvSpPr>
          <p:cNvPr id="169" name="Rectangle 213"/>
          <p:cNvSpPr>
            <a:spLocks noChangeArrowheads="1"/>
          </p:cNvSpPr>
          <p:nvPr/>
        </p:nvSpPr>
        <p:spPr bwMode="auto">
          <a:xfrm>
            <a:off x="6515968" y="1309434"/>
            <a:ext cx="76765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r>
              <a:rPr lang="en-GB" altLang="de-DE" sz="1400" b="1" dirty="0">
                <a:solidFill>
                  <a:srgbClr val="00456C"/>
                </a:solidFill>
              </a:rPr>
              <a:t>Prostate</a:t>
            </a:r>
          </a:p>
        </p:txBody>
      </p:sp>
      <p:grpSp>
        <p:nvGrpSpPr>
          <p:cNvPr id="11" name="Group 10"/>
          <p:cNvGrpSpPr/>
          <p:nvPr/>
        </p:nvGrpSpPr>
        <p:grpSpPr>
          <a:xfrm>
            <a:off x="7417123" y="1059845"/>
            <a:ext cx="457200" cy="457200"/>
            <a:chOff x="4229996" y="2462213"/>
            <a:chExt cx="646113" cy="649288"/>
          </a:xfrm>
        </p:grpSpPr>
        <p:sp>
          <p:nvSpPr>
            <p:cNvPr id="151" name="Freeform 169"/>
            <p:cNvSpPr>
              <a:spLocks/>
            </p:cNvSpPr>
            <p:nvPr/>
          </p:nvSpPr>
          <p:spPr bwMode="auto">
            <a:xfrm>
              <a:off x="4309371" y="2508251"/>
              <a:ext cx="566738" cy="603250"/>
            </a:xfrm>
            <a:custGeom>
              <a:avLst/>
              <a:gdLst>
                <a:gd name="T0" fmla="*/ 55057 w 100"/>
                <a:gd name="T1" fmla="*/ 16487 h 106"/>
                <a:gd name="T2" fmla="*/ 41091 w 100"/>
                <a:gd name="T3" fmla="*/ 0 h 106"/>
                <a:gd name="T4" fmla="*/ 4052 w 100"/>
                <a:gd name="T5" fmla="*/ 24919 h 106"/>
                <a:gd name="T6" fmla="*/ 5187 w 100"/>
                <a:gd name="T7" fmla="*/ 43259 h 106"/>
                <a:gd name="T8" fmla="*/ 5876 w 100"/>
                <a:gd name="T9" fmla="*/ 56301 h 106"/>
                <a:gd name="T10" fmla="*/ 25029 w 100"/>
                <a:gd name="T11" fmla="*/ 62754 h 106"/>
                <a:gd name="T12" fmla="*/ 46456 w 100"/>
                <a:gd name="T13" fmla="*/ 54505 h 106"/>
                <a:gd name="T14" fmla="*/ 46953 w 100"/>
                <a:gd name="T15" fmla="*/ 37821 h 106"/>
                <a:gd name="T16" fmla="*/ 55057 w 100"/>
                <a:gd name="T17" fmla="*/ 1648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 h="106">
                  <a:moveTo>
                    <a:pt x="95" y="28"/>
                  </a:moveTo>
                  <a:cubicBezTo>
                    <a:pt x="91" y="16"/>
                    <a:pt x="82" y="6"/>
                    <a:pt x="71" y="0"/>
                  </a:cubicBezTo>
                  <a:cubicBezTo>
                    <a:pt x="7" y="42"/>
                    <a:pt x="7" y="42"/>
                    <a:pt x="7" y="42"/>
                  </a:cubicBezTo>
                  <a:cubicBezTo>
                    <a:pt x="7" y="42"/>
                    <a:pt x="0" y="64"/>
                    <a:pt x="9" y="73"/>
                  </a:cubicBezTo>
                  <a:cubicBezTo>
                    <a:pt x="9" y="73"/>
                    <a:pt x="9" y="85"/>
                    <a:pt x="10" y="95"/>
                  </a:cubicBezTo>
                  <a:cubicBezTo>
                    <a:pt x="19" y="102"/>
                    <a:pt x="31" y="106"/>
                    <a:pt x="43" y="106"/>
                  </a:cubicBezTo>
                  <a:cubicBezTo>
                    <a:pt x="57" y="106"/>
                    <a:pt x="70" y="101"/>
                    <a:pt x="80" y="92"/>
                  </a:cubicBezTo>
                  <a:cubicBezTo>
                    <a:pt x="80" y="82"/>
                    <a:pt x="81" y="68"/>
                    <a:pt x="81" y="64"/>
                  </a:cubicBezTo>
                  <a:cubicBezTo>
                    <a:pt x="81" y="64"/>
                    <a:pt x="100" y="57"/>
                    <a:pt x="95"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52" name="Freeform 170"/>
            <p:cNvSpPr>
              <a:spLocks/>
            </p:cNvSpPr>
            <p:nvPr/>
          </p:nvSpPr>
          <p:spPr bwMode="auto">
            <a:xfrm>
              <a:off x="4274446" y="2468563"/>
              <a:ext cx="550863" cy="528638"/>
            </a:xfrm>
            <a:custGeom>
              <a:avLst/>
              <a:gdLst>
                <a:gd name="T0" fmla="*/ 5899 w 97"/>
                <a:gd name="T1" fmla="*/ 25988 h 93"/>
                <a:gd name="T2" fmla="*/ 1138 w 97"/>
                <a:gd name="T3" fmla="*/ 41271 h 93"/>
                <a:gd name="T4" fmla="*/ 1138 w 97"/>
                <a:gd name="T5" fmla="*/ 43566 h 93"/>
                <a:gd name="T6" fmla="*/ 1138 w 97"/>
                <a:gd name="T7" fmla="*/ 46502 h 93"/>
                <a:gd name="T8" fmla="*/ 3431 w 97"/>
                <a:gd name="T9" fmla="*/ 50630 h 93"/>
                <a:gd name="T10" fmla="*/ 5899 w 97"/>
                <a:gd name="T11" fmla="*/ 50630 h 93"/>
                <a:gd name="T12" fmla="*/ 8829 w 97"/>
                <a:gd name="T13" fmla="*/ 46502 h 93"/>
                <a:gd name="T14" fmla="*/ 8188 w 97"/>
                <a:gd name="T15" fmla="*/ 43566 h 93"/>
                <a:gd name="T16" fmla="*/ 9981 w 97"/>
                <a:gd name="T17" fmla="*/ 35348 h 93"/>
                <a:gd name="T18" fmla="*/ 11122 w 97"/>
                <a:gd name="T19" fmla="*/ 39437 h 93"/>
                <a:gd name="T20" fmla="*/ 14102 w 97"/>
                <a:gd name="T21" fmla="*/ 54078 h 93"/>
                <a:gd name="T22" fmla="*/ 18684 w 97"/>
                <a:gd name="T23" fmla="*/ 52424 h 93"/>
                <a:gd name="T24" fmla="*/ 18684 w 97"/>
                <a:gd name="T25" fmla="*/ 41732 h 93"/>
                <a:gd name="T26" fmla="*/ 22294 w 97"/>
                <a:gd name="T27" fmla="*/ 37643 h 93"/>
                <a:gd name="T28" fmla="*/ 35204 w 97"/>
                <a:gd name="T29" fmla="*/ 37142 h 93"/>
                <a:gd name="T30" fmla="*/ 37497 w 97"/>
                <a:gd name="T31" fmla="*/ 35846 h 93"/>
                <a:gd name="T32" fmla="*/ 49117 w 97"/>
                <a:gd name="T33" fmla="*/ 34707 h 93"/>
                <a:gd name="T34" fmla="*/ 55667 w 97"/>
                <a:gd name="T35" fmla="*/ 13499 h 93"/>
                <a:gd name="T36" fmla="*/ 31137 w 97"/>
                <a:gd name="T37" fmla="*/ 0 h 93"/>
                <a:gd name="T38" fmla="*/ 26376 w 97"/>
                <a:gd name="T39" fmla="*/ 0 h 93"/>
                <a:gd name="T40" fmla="*/ 3431 w 97"/>
                <a:gd name="T41" fmla="*/ 11154 h 93"/>
                <a:gd name="T42" fmla="*/ 4761 w 97"/>
                <a:gd name="T43" fmla="*/ 13499 h 93"/>
                <a:gd name="T44" fmla="*/ 5899 w 97"/>
                <a:gd name="T45" fmla="*/ 25988 h 9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7" h="93">
                  <a:moveTo>
                    <a:pt x="10" y="44"/>
                  </a:moveTo>
                  <a:cubicBezTo>
                    <a:pt x="7" y="50"/>
                    <a:pt x="2" y="57"/>
                    <a:pt x="2" y="70"/>
                  </a:cubicBezTo>
                  <a:cubicBezTo>
                    <a:pt x="2" y="74"/>
                    <a:pt x="2" y="74"/>
                    <a:pt x="2" y="74"/>
                  </a:cubicBezTo>
                  <a:cubicBezTo>
                    <a:pt x="2" y="74"/>
                    <a:pt x="0" y="76"/>
                    <a:pt x="2" y="79"/>
                  </a:cubicBezTo>
                  <a:cubicBezTo>
                    <a:pt x="4" y="83"/>
                    <a:pt x="5" y="85"/>
                    <a:pt x="6" y="86"/>
                  </a:cubicBezTo>
                  <a:cubicBezTo>
                    <a:pt x="8" y="85"/>
                    <a:pt x="10" y="86"/>
                    <a:pt x="10" y="86"/>
                  </a:cubicBezTo>
                  <a:cubicBezTo>
                    <a:pt x="10" y="86"/>
                    <a:pt x="14" y="84"/>
                    <a:pt x="15" y="79"/>
                  </a:cubicBezTo>
                  <a:cubicBezTo>
                    <a:pt x="15" y="76"/>
                    <a:pt x="14" y="74"/>
                    <a:pt x="14" y="74"/>
                  </a:cubicBezTo>
                  <a:cubicBezTo>
                    <a:pt x="14" y="74"/>
                    <a:pt x="12" y="67"/>
                    <a:pt x="17" y="60"/>
                  </a:cubicBezTo>
                  <a:cubicBezTo>
                    <a:pt x="21" y="56"/>
                    <a:pt x="19" y="67"/>
                    <a:pt x="19" y="67"/>
                  </a:cubicBezTo>
                  <a:cubicBezTo>
                    <a:pt x="19" y="67"/>
                    <a:pt x="12" y="91"/>
                    <a:pt x="24" y="92"/>
                  </a:cubicBezTo>
                  <a:cubicBezTo>
                    <a:pt x="29" y="93"/>
                    <a:pt x="32" y="89"/>
                    <a:pt x="32" y="89"/>
                  </a:cubicBezTo>
                  <a:cubicBezTo>
                    <a:pt x="32" y="89"/>
                    <a:pt x="37" y="84"/>
                    <a:pt x="32" y="71"/>
                  </a:cubicBezTo>
                  <a:cubicBezTo>
                    <a:pt x="27" y="59"/>
                    <a:pt x="38" y="64"/>
                    <a:pt x="38" y="64"/>
                  </a:cubicBezTo>
                  <a:cubicBezTo>
                    <a:pt x="38" y="64"/>
                    <a:pt x="53" y="72"/>
                    <a:pt x="60" y="63"/>
                  </a:cubicBezTo>
                  <a:cubicBezTo>
                    <a:pt x="63" y="62"/>
                    <a:pt x="64" y="61"/>
                    <a:pt x="64" y="61"/>
                  </a:cubicBezTo>
                  <a:cubicBezTo>
                    <a:pt x="64" y="61"/>
                    <a:pt x="70" y="70"/>
                    <a:pt x="84" y="59"/>
                  </a:cubicBezTo>
                  <a:cubicBezTo>
                    <a:pt x="93" y="53"/>
                    <a:pt x="97" y="38"/>
                    <a:pt x="95" y="23"/>
                  </a:cubicBezTo>
                  <a:cubicBezTo>
                    <a:pt x="85" y="10"/>
                    <a:pt x="70" y="1"/>
                    <a:pt x="53" y="0"/>
                  </a:cubicBezTo>
                  <a:cubicBezTo>
                    <a:pt x="45" y="0"/>
                    <a:pt x="45" y="0"/>
                    <a:pt x="45" y="0"/>
                  </a:cubicBezTo>
                  <a:cubicBezTo>
                    <a:pt x="30" y="1"/>
                    <a:pt x="16" y="8"/>
                    <a:pt x="6" y="19"/>
                  </a:cubicBezTo>
                  <a:cubicBezTo>
                    <a:pt x="7" y="21"/>
                    <a:pt x="7" y="22"/>
                    <a:pt x="8" y="23"/>
                  </a:cubicBezTo>
                  <a:cubicBezTo>
                    <a:pt x="12" y="32"/>
                    <a:pt x="13" y="38"/>
                    <a:pt x="10" y="44"/>
                  </a:cubicBezTo>
                  <a:close/>
                </a:path>
              </a:pathLst>
            </a:custGeom>
            <a:solidFill>
              <a:schemeClr val="tx1"/>
            </a:solidFill>
            <a:ln>
              <a:noFill/>
            </a:ln>
          </p:spPr>
          <p:txBody>
            <a:bodyPr/>
            <a:lstStyle/>
            <a:p>
              <a:endParaRPr lang="en-GB" dirty="0"/>
            </a:p>
          </p:txBody>
        </p:sp>
        <p:sp>
          <p:nvSpPr>
            <p:cNvPr id="153" name="Freeform 171"/>
            <p:cNvSpPr>
              <a:spLocks/>
            </p:cNvSpPr>
            <p:nvPr/>
          </p:nvSpPr>
          <p:spPr bwMode="auto">
            <a:xfrm>
              <a:off x="4587184" y="2473326"/>
              <a:ext cx="147638" cy="352425"/>
            </a:xfrm>
            <a:custGeom>
              <a:avLst/>
              <a:gdLst>
                <a:gd name="T0" fmla="*/ 2930 w 26"/>
                <a:gd name="T1" fmla="*/ 36501 h 62"/>
                <a:gd name="T2" fmla="*/ 5219 w 26"/>
                <a:gd name="T3" fmla="*/ 35348 h 62"/>
                <a:gd name="T4" fmla="*/ 4761 w 26"/>
                <a:gd name="T5" fmla="*/ 34206 h 62"/>
                <a:gd name="T6" fmla="*/ 4067 w 26"/>
                <a:gd name="T7" fmla="*/ 33053 h 62"/>
                <a:gd name="T8" fmla="*/ 5219 w 26"/>
                <a:gd name="T9" fmla="*/ 31220 h 62"/>
                <a:gd name="T10" fmla="*/ 6410 w 26"/>
                <a:gd name="T11" fmla="*/ 28785 h 62"/>
                <a:gd name="T12" fmla="*/ 14547 w 26"/>
                <a:gd name="T13" fmla="*/ 21205 h 62"/>
                <a:gd name="T14" fmla="*/ 14100 w 26"/>
                <a:gd name="T15" fmla="*/ 17076 h 62"/>
                <a:gd name="T16" fmla="*/ 14547 w 26"/>
                <a:gd name="T17" fmla="*/ 11154 h 62"/>
                <a:gd name="T18" fmla="*/ 11811 w 26"/>
                <a:gd name="T19" fmla="*/ 4128 h 62"/>
                <a:gd name="T20" fmla="*/ 5898 w 26"/>
                <a:gd name="T21" fmla="*/ 0 h 62"/>
                <a:gd name="T22" fmla="*/ 2930 w 26"/>
                <a:gd name="T23" fmla="*/ 3448 h 62"/>
                <a:gd name="T24" fmla="*/ 2930 w 26"/>
                <a:gd name="T25" fmla="*/ 5922 h 62"/>
                <a:gd name="T26" fmla="*/ 5219 w 26"/>
                <a:gd name="T27" fmla="*/ 8859 h 62"/>
                <a:gd name="T28" fmla="*/ 7050 w 26"/>
                <a:gd name="T29" fmla="*/ 14781 h 62"/>
                <a:gd name="T30" fmla="*/ 5219 w 26"/>
                <a:gd name="T31" fmla="*/ 21720 h 62"/>
                <a:gd name="T32" fmla="*/ 0 w 26"/>
                <a:gd name="T33" fmla="*/ 30067 h 62"/>
                <a:gd name="T34" fmla="*/ 2289 w 26"/>
                <a:gd name="T35" fmla="*/ 33515 h 62"/>
                <a:gd name="T36" fmla="*/ 2930 w 26"/>
                <a:gd name="T37" fmla="*/ 34707 h 62"/>
                <a:gd name="T38" fmla="*/ 2930 w 26"/>
                <a:gd name="T39" fmla="*/ 36501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6" h="62">
                  <a:moveTo>
                    <a:pt x="5" y="62"/>
                  </a:moveTo>
                  <a:cubicBezTo>
                    <a:pt x="5" y="62"/>
                    <a:pt x="8" y="62"/>
                    <a:pt x="9" y="60"/>
                  </a:cubicBezTo>
                  <a:cubicBezTo>
                    <a:pt x="9" y="59"/>
                    <a:pt x="8" y="58"/>
                    <a:pt x="8" y="58"/>
                  </a:cubicBezTo>
                  <a:cubicBezTo>
                    <a:pt x="7" y="56"/>
                    <a:pt x="7" y="56"/>
                    <a:pt x="7" y="56"/>
                  </a:cubicBezTo>
                  <a:cubicBezTo>
                    <a:pt x="7" y="56"/>
                    <a:pt x="9" y="55"/>
                    <a:pt x="9" y="53"/>
                  </a:cubicBezTo>
                  <a:cubicBezTo>
                    <a:pt x="9" y="52"/>
                    <a:pt x="9" y="50"/>
                    <a:pt x="11" y="49"/>
                  </a:cubicBezTo>
                  <a:cubicBezTo>
                    <a:pt x="13" y="48"/>
                    <a:pt x="23" y="46"/>
                    <a:pt x="25" y="36"/>
                  </a:cubicBezTo>
                  <a:cubicBezTo>
                    <a:pt x="26" y="30"/>
                    <a:pt x="24" y="29"/>
                    <a:pt x="24" y="29"/>
                  </a:cubicBezTo>
                  <a:cubicBezTo>
                    <a:pt x="24" y="29"/>
                    <a:pt x="25" y="22"/>
                    <a:pt x="25" y="19"/>
                  </a:cubicBezTo>
                  <a:cubicBezTo>
                    <a:pt x="24" y="17"/>
                    <a:pt x="20" y="7"/>
                    <a:pt x="20" y="7"/>
                  </a:cubicBezTo>
                  <a:cubicBezTo>
                    <a:pt x="20" y="7"/>
                    <a:pt x="18" y="0"/>
                    <a:pt x="10" y="0"/>
                  </a:cubicBezTo>
                  <a:cubicBezTo>
                    <a:pt x="4" y="1"/>
                    <a:pt x="5" y="6"/>
                    <a:pt x="5" y="6"/>
                  </a:cubicBezTo>
                  <a:cubicBezTo>
                    <a:pt x="5" y="6"/>
                    <a:pt x="5" y="8"/>
                    <a:pt x="5" y="10"/>
                  </a:cubicBezTo>
                  <a:cubicBezTo>
                    <a:pt x="5" y="11"/>
                    <a:pt x="7" y="14"/>
                    <a:pt x="9" y="15"/>
                  </a:cubicBezTo>
                  <a:cubicBezTo>
                    <a:pt x="12" y="17"/>
                    <a:pt x="12" y="22"/>
                    <a:pt x="12" y="25"/>
                  </a:cubicBezTo>
                  <a:cubicBezTo>
                    <a:pt x="12" y="28"/>
                    <a:pt x="13" y="33"/>
                    <a:pt x="9" y="37"/>
                  </a:cubicBezTo>
                  <a:cubicBezTo>
                    <a:pt x="5" y="40"/>
                    <a:pt x="0" y="46"/>
                    <a:pt x="0" y="51"/>
                  </a:cubicBezTo>
                  <a:cubicBezTo>
                    <a:pt x="0" y="57"/>
                    <a:pt x="4" y="57"/>
                    <a:pt x="4" y="57"/>
                  </a:cubicBezTo>
                  <a:cubicBezTo>
                    <a:pt x="5" y="59"/>
                    <a:pt x="5" y="59"/>
                    <a:pt x="5" y="59"/>
                  </a:cubicBezTo>
                  <a:cubicBezTo>
                    <a:pt x="5" y="59"/>
                    <a:pt x="4" y="60"/>
                    <a:pt x="5" y="62"/>
                  </a:cubicBezTo>
                </a:path>
              </a:pathLst>
            </a:custGeom>
            <a:solidFill>
              <a:srgbClr val="9E9FA2"/>
            </a:solidFill>
            <a:ln>
              <a:noFill/>
            </a:ln>
          </p:spPr>
          <p:txBody>
            <a:bodyPr/>
            <a:lstStyle/>
            <a:p>
              <a:endParaRPr lang="en-GB" dirty="0"/>
            </a:p>
          </p:txBody>
        </p:sp>
        <p:sp>
          <p:nvSpPr>
            <p:cNvPr id="154" name="Freeform 172"/>
            <p:cNvSpPr>
              <a:spLocks noEditPoints="1"/>
            </p:cNvSpPr>
            <p:nvPr/>
          </p:nvSpPr>
          <p:spPr bwMode="auto">
            <a:xfrm>
              <a:off x="4285559" y="2468563"/>
              <a:ext cx="381000" cy="522288"/>
            </a:xfrm>
            <a:custGeom>
              <a:avLst/>
              <a:gdLst>
                <a:gd name="T0" fmla="*/ 28320 w 67"/>
                <a:gd name="T1" fmla="*/ 0 h 92"/>
                <a:gd name="T2" fmla="*/ 5928 w 67"/>
                <a:gd name="T3" fmla="*/ 7546 h 92"/>
                <a:gd name="T4" fmla="*/ 13010 w 67"/>
                <a:gd name="T5" fmla="*/ 10474 h 92"/>
                <a:gd name="T6" fmla="*/ 24226 w 67"/>
                <a:gd name="T7" fmla="*/ 9337 h 92"/>
                <a:gd name="T8" fmla="*/ 11857 w 67"/>
                <a:gd name="T9" fmla="*/ 14079 h 92"/>
                <a:gd name="T10" fmla="*/ 8224 w 67"/>
                <a:gd name="T11" fmla="*/ 18660 h 92"/>
                <a:gd name="T12" fmla="*/ 1153 w 67"/>
                <a:gd name="T13" fmla="*/ 36308 h 92"/>
                <a:gd name="T14" fmla="*/ 641 w 67"/>
                <a:gd name="T15" fmla="*/ 45642 h 92"/>
                <a:gd name="T16" fmla="*/ 2937 w 67"/>
                <a:gd name="T17" fmla="*/ 50348 h 92"/>
                <a:gd name="T18" fmla="*/ 4786 w 67"/>
                <a:gd name="T19" fmla="*/ 49067 h 92"/>
                <a:gd name="T20" fmla="*/ 5928 w 67"/>
                <a:gd name="T21" fmla="*/ 44951 h 92"/>
                <a:gd name="T22" fmla="*/ 13512 w 67"/>
                <a:gd name="T23" fmla="*/ 39233 h 92"/>
                <a:gd name="T24" fmla="*/ 14153 w 67"/>
                <a:gd name="T25" fmla="*/ 43353 h 92"/>
                <a:gd name="T26" fmla="*/ 10059 w 67"/>
                <a:gd name="T27" fmla="*/ 44951 h 92"/>
                <a:gd name="T28" fmla="*/ 14153 w 67"/>
                <a:gd name="T29" fmla="*/ 52686 h 92"/>
                <a:gd name="T30" fmla="*/ 17606 w 67"/>
                <a:gd name="T31" fmla="*/ 49708 h 92"/>
                <a:gd name="T32" fmla="*/ 16449 w 67"/>
                <a:gd name="T33" fmla="*/ 41526 h 92"/>
                <a:gd name="T34" fmla="*/ 16449 w 67"/>
                <a:gd name="T35" fmla="*/ 34527 h 92"/>
                <a:gd name="T36" fmla="*/ 20593 w 67"/>
                <a:gd name="T37" fmla="*/ 36308 h 92"/>
                <a:gd name="T38" fmla="*/ 27163 w 67"/>
                <a:gd name="T39" fmla="*/ 35167 h 92"/>
                <a:gd name="T40" fmla="*/ 26522 w 67"/>
                <a:gd name="T41" fmla="*/ 29274 h 92"/>
                <a:gd name="T42" fmla="*/ 33604 w 67"/>
                <a:gd name="T43" fmla="*/ 22225 h 92"/>
                <a:gd name="T44" fmla="*/ 37225 w 67"/>
                <a:gd name="T45" fmla="*/ 20448 h 92"/>
                <a:gd name="T46" fmla="*/ 37225 w 67"/>
                <a:gd name="T47" fmla="*/ 13403 h 92"/>
                <a:gd name="T48" fmla="*/ 37687 w 67"/>
                <a:gd name="T49" fmla="*/ 12252 h 92"/>
                <a:gd name="T50" fmla="*/ 33604 w 67"/>
                <a:gd name="T51" fmla="*/ 6355 h 92"/>
                <a:gd name="T52" fmla="*/ 34746 w 67"/>
                <a:gd name="T53" fmla="*/ 640 h 92"/>
                <a:gd name="T54" fmla="*/ 21876 w 67"/>
                <a:gd name="T55" fmla="*/ 29274 h 92"/>
                <a:gd name="T56" fmla="*/ 11857 w 67"/>
                <a:gd name="T57" fmla="*/ 26985 h 92"/>
                <a:gd name="T58" fmla="*/ 13010 w 67"/>
                <a:gd name="T59" fmla="*/ 15231 h 92"/>
                <a:gd name="T60" fmla="*/ 22377 w 67"/>
                <a:gd name="T61" fmla="*/ 22225 h 92"/>
                <a:gd name="T62" fmla="*/ 26010 w 67"/>
                <a:gd name="T63" fmla="*/ 29274 h 92"/>
                <a:gd name="T64" fmla="*/ 31297 w 67"/>
                <a:gd name="T65" fmla="*/ 22225 h 92"/>
                <a:gd name="T66" fmla="*/ 32450 w 67"/>
                <a:gd name="T67" fmla="*/ 19937 h 92"/>
                <a:gd name="T68" fmla="*/ 35387 w 67"/>
                <a:gd name="T69" fmla="*/ 18660 h 92"/>
                <a:gd name="T70" fmla="*/ 34248 w 67"/>
                <a:gd name="T71" fmla="*/ 20448 h 92"/>
                <a:gd name="T72" fmla="*/ 32450 w 67"/>
                <a:gd name="T73" fmla="*/ 21585 h 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7" h="92">
                  <a:moveTo>
                    <a:pt x="59" y="1"/>
                  </a:moveTo>
                  <a:cubicBezTo>
                    <a:pt x="56" y="0"/>
                    <a:pt x="52" y="0"/>
                    <a:pt x="48" y="0"/>
                  </a:cubicBezTo>
                  <a:cubicBezTo>
                    <a:pt x="47" y="0"/>
                    <a:pt x="47" y="0"/>
                    <a:pt x="46" y="0"/>
                  </a:cubicBezTo>
                  <a:cubicBezTo>
                    <a:pt x="32" y="0"/>
                    <a:pt x="20" y="5"/>
                    <a:pt x="10" y="13"/>
                  </a:cubicBezTo>
                  <a:cubicBezTo>
                    <a:pt x="11" y="16"/>
                    <a:pt x="14" y="20"/>
                    <a:pt x="16" y="20"/>
                  </a:cubicBezTo>
                  <a:cubicBezTo>
                    <a:pt x="21" y="20"/>
                    <a:pt x="22" y="18"/>
                    <a:pt x="22" y="18"/>
                  </a:cubicBezTo>
                  <a:cubicBezTo>
                    <a:pt x="22" y="18"/>
                    <a:pt x="26" y="15"/>
                    <a:pt x="41" y="15"/>
                  </a:cubicBezTo>
                  <a:cubicBezTo>
                    <a:pt x="41" y="16"/>
                    <a:pt x="41" y="16"/>
                    <a:pt x="41" y="16"/>
                  </a:cubicBezTo>
                  <a:cubicBezTo>
                    <a:pt x="41" y="16"/>
                    <a:pt x="28" y="15"/>
                    <a:pt x="23" y="19"/>
                  </a:cubicBezTo>
                  <a:cubicBezTo>
                    <a:pt x="16" y="21"/>
                    <a:pt x="20" y="24"/>
                    <a:pt x="20" y="24"/>
                  </a:cubicBezTo>
                  <a:cubicBezTo>
                    <a:pt x="21" y="25"/>
                    <a:pt x="21" y="25"/>
                    <a:pt x="21" y="25"/>
                  </a:cubicBezTo>
                  <a:cubicBezTo>
                    <a:pt x="21" y="25"/>
                    <a:pt x="15" y="28"/>
                    <a:pt x="14" y="32"/>
                  </a:cubicBezTo>
                  <a:cubicBezTo>
                    <a:pt x="14" y="36"/>
                    <a:pt x="17" y="46"/>
                    <a:pt x="17" y="46"/>
                  </a:cubicBezTo>
                  <a:cubicBezTo>
                    <a:pt x="17" y="46"/>
                    <a:pt x="4" y="48"/>
                    <a:pt x="2" y="62"/>
                  </a:cubicBezTo>
                  <a:cubicBezTo>
                    <a:pt x="2" y="71"/>
                    <a:pt x="2" y="75"/>
                    <a:pt x="2" y="75"/>
                  </a:cubicBezTo>
                  <a:cubicBezTo>
                    <a:pt x="2" y="75"/>
                    <a:pt x="0" y="74"/>
                    <a:pt x="1" y="78"/>
                  </a:cubicBezTo>
                  <a:cubicBezTo>
                    <a:pt x="2" y="83"/>
                    <a:pt x="5" y="84"/>
                    <a:pt x="5" y="84"/>
                  </a:cubicBezTo>
                  <a:cubicBezTo>
                    <a:pt x="5" y="86"/>
                    <a:pt x="5" y="86"/>
                    <a:pt x="5" y="86"/>
                  </a:cubicBezTo>
                  <a:cubicBezTo>
                    <a:pt x="5" y="86"/>
                    <a:pt x="6" y="85"/>
                    <a:pt x="8" y="86"/>
                  </a:cubicBezTo>
                  <a:cubicBezTo>
                    <a:pt x="8" y="84"/>
                    <a:pt x="8" y="84"/>
                    <a:pt x="8" y="84"/>
                  </a:cubicBezTo>
                  <a:cubicBezTo>
                    <a:pt x="8" y="84"/>
                    <a:pt x="12" y="83"/>
                    <a:pt x="12" y="79"/>
                  </a:cubicBezTo>
                  <a:cubicBezTo>
                    <a:pt x="12" y="77"/>
                    <a:pt x="10" y="77"/>
                    <a:pt x="10" y="77"/>
                  </a:cubicBezTo>
                  <a:cubicBezTo>
                    <a:pt x="10" y="77"/>
                    <a:pt x="7" y="56"/>
                    <a:pt x="20" y="57"/>
                  </a:cubicBezTo>
                  <a:cubicBezTo>
                    <a:pt x="20" y="57"/>
                    <a:pt x="20" y="63"/>
                    <a:pt x="23" y="67"/>
                  </a:cubicBezTo>
                  <a:cubicBezTo>
                    <a:pt x="26" y="71"/>
                    <a:pt x="27" y="73"/>
                    <a:pt x="28" y="76"/>
                  </a:cubicBezTo>
                  <a:cubicBezTo>
                    <a:pt x="26" y="74"/>
                    <a:pt x="24" y="74"/>
                    <a:pt x="24" y="74"/>
                  </a:cubicBezTo>
                  <a:cubicBezTo>
                    <a:pt x="24" y="74"/>
                    <a:pt x="22" y="73"/>
                    <a:pt x="22" y="74"/>
                  </a:cubicBezTo>
                  <a:cubicBezTo>
                    <a:pt x="20" y="74"/>
                    <a:pt x="17" y="77"/>
                    <a:pt x="17" y="77"/>
                  </a:cubicBezTo>
                  <a:cubicBezTo>
                    <a:pt x="17" y="77"/>
                    <a:pt x="16" y="79"/>
                    <a:pt x="17" y="80"/>
                  </a:cubicBezTo>
                  <a:cubicBezTo>
                    <a:pt x="17" y="80"/>
                    <a:pt x="14" y="91"/>
                    <a:pt x="24" y="90"/>
                  </a:cubicBezTo>
                  <a:cubicBezTo>
                    <a:pt x="25" y="92"/>
                    <a:pt x="28" y="89"/>
                    <a:pt x="28" y="89"/>
                  </a:cubicBezTo>
                  <a:cubicBezTo>
                    <a:pt x="28" y="89"/>
                    <a:pt x="30" y="87"/>
                    <a:pt x="30" y="85"/>
                  </a:cubicBezTo>
                  <a:cubicBezTo>
                    <a:pt x="30" y="83"/>
                    <a:pt x="30" y="82"/>
                    <a:pt x="30" y="81"/>
                  </a:cubicBezTo>
                  <a:cubicBezTo>
                    <a:pt x="30" y="80"/>
                    <a:pt x="31" y="75"/>
                    <a:pt x="28" y="71"/>
                  </a:cubicBezTo>
                  <a:cubicBezTo>
                    <a:pt x="26" y="67"/>
                    <a:pt x="23" y="65"/>
                    <a:pt x="23" y="57"/>
                  </a:cubicBezTo>
                  <a:cubicBezTo>
                    <a:pt x="26" y="57"/>
                    <a:pt x="28" y="59"/>
                    <a:pt x="28" y="59"/>
                  </a:cubicBezTo>
                  <a:cubicBezTo>
                    <a:pt x="28" y="59"/>
                    <a:pt x="30" y="61"/>
                    <a:pt x="32" y="61"/>
                  </a:cubicBezTo>
                  <a:cubicBezTo>
                    <a:pt x="34" y="61"/>
                    <a:pt x="35" y="62"/>
                    <a:pt x="35" y="62"/>
                  </a:cubicBezTo>
                  <a:cubicBezTo>
                    <a:pt x="35" y="62"/>
                    <a:pt x="38" y="64"/>
                    <a:pt x="38" y="62"/>
                  </a:cubicBezTo>
                  <a:cubicBezTo>
                    <a:pt x="41" y="62"/>
                    <a:pt x="45" y="63"/>
                    <a:pt x="46" y="60"/>
                  </a:cubicBezTo>
                  <a:cubicBezTo>
                    <a:pt x="47" y="56"/>
                    <a:pt x="43" y="55"/>
                    <a:pt x="43" y="55"/>
                  </a:cubicBezTo>
                  <a:cubicBezTo>
                    <a:pt x="43" y="55"/>
                    <a:pt x="46" y="53"/>
                    <a:pt x="45" y="50"/>
                  </a:cubicBezTo>
                  <a:cubicBezTo>
                    <a:pt x="55" y="49"/>
                    <a:pt x="54" y="40"/>
                    <a:pt x="54" y="40"/>
                  </a:cubicBezTo>
                  <a:cubicBezTo>
                    <a:pt x="54" y="40"/>
                    <a:pt x="55" y="38"/>
                    <a:pt x="57" y="38"/>
                  </a:cubicBezTo>
                  <a:cubicBezTo>
                    <a:pt x="59" y="39"/>
                    <a:pt x="59" y="39"/>
                    <a:pt x="60" y="38"/>
                  </a:cubicBezTo>
                  <a:cubicBezTo>
                    <a:pt x="62" y="37"/>
                    <a:pt x="63" y="35"/>
                    <a:pt x="63" y="35"/>
                  </a:cubicBezTo>
                  <a:cubicBezTo>
                    <a:pt x="63" y="35"/>
                    <a:pt x="67" y="27"/>
                    <a:pt x="62" y="27"/>
                  </a:cubicBezTo>
                  <a:cubicBezTo>
                    <a:pt x="63" y="26"/>
                    <a:pt x="63" y="23"/>
                    <a:pt x="63" y="23"/>
                  </a:cubicBezTo>
                  <a:cubicBezTo>
                    <a:pt x="64" y="24"/>
                    <a:pt x="64" y="24"/>
                    <a:pt x="64" y="24"/>
                  </a:cubicBezTo>
                  <a:cubicBezTo>
                    <a:pt x="64" y="24"/>
                    <a:pt x="64" y="23"/>
                    <a:pt x="64" y="21"/>
                  </a:cubicBezTo>
                  <a:cubicBezTo>
                    <a:pt x="64" y="19"/>
                    <a:pt x="63" y="18"/>
                    <a:pt x="62" y="18"/>
                  </a:cubicBezTo>
                  <a:cubicBezTo>
                    <a:pt x="61" y="17"/>
                    <a:pt x="57" y="14"/>
                    <a:pt x="57" y="11"/>
                  </a:cubicBezTo>
                  <a:cubicBezTo>
                    <a:pt x="57" y="8"/>
                    <a:pt x="58" y="7"/>
                    <a:pt x="58" y="5"/>
                  </a:cubicBezTo>
                  <a:cubicBezTo>
                    <a:pt x="58" y="4"/>
                    <a:pt x="59" y="2"/>
                    <a:pt x="59" y="1"/>
                  </a:cubicBezTo>
                  <a:close/>
                  <a:moveTo>
                    <a:pt x="41" y="53"/>
                  </a:moveTo>
                  <a:cubicBezTo>
                    <a:pt x="41" y="53"/>
                    <a:pt x="39" y="50"/>
                    <a:pt x="37" y="50"/>
                  </a:cubicBezTo>
                  <a:cubicBezTo>
                    <a:pt x="34" y="50"/>
                    <a:pt x="30" y="50"/>
                    <a:pt x="30" y="50"/>
                  </a:cubicBezTo>
                  <a:cubicBezTo>
                    <a:pt x="30" y="50"/>
                    <a:pt x="24" y="46"/>
                    <a:pt x="20" y="46"/>
                  </a:cubicBezTo>
                  <a:cubicBezTo>
                    <a:pt x="20" y="46"/>
                    <a:pt x="16" y="36"/>
                    <a:pt x="16" y="32"/>
                  </a:cubicBezTo>
                  <a:cubicBezTo>
                    <a:pt x="16" y="29"/>
                    <a:pt x="22" y="26"/>
                    <a:pt x="22" y="26"/>
                  </a:cubicBezTo>
                  <a:cubicBezTo>
                    <a:pt x="26" y="30"/>
                    <a:pt x="26" y="30"/>
                    <a:pt x="26" y="30"/>
                  </a:cubicBezTo>
                  <a:cubicBezTo>
                    <a:pt x="26" y="30"/>
                    <a:pt x="33" y="38"/>
                    <a:pt x="38" y="38"/>
                  </a:cubicBezTo>
                  <a:cubicBezTo>
                    <a:pt x="35" y="42"/>
                    <a:pt x="39" y="48"/>
                    <a:pt x="39" y="48"/>
                  </a:cubicBezTo>
                  <a:cubicBezTo>
                    <a:pt x="39" y="48"/>
                    <a:pt x="41" y="50"/>
                    <a:pt x="44" y="50"/>
                  </a:cubicBezTo>
                  <a:cubicBezTo>
                    <a:pt x="43" y="52"/>
                    <a:pt x="41" y="53"/>
                    <a:pt x="41" y="53"/>
                  </a:cubicBezTo>
                  <a:close/>
                  <a:moveTo>
                    <a:pt x="53" y="38"/>
                  </a:moveTo>
                  <a:cubicBezTo>
                    <a:pt x="52" y="36"/>
                    <a:pt x="52" y="36"/>
                    <a:pt x="52" y="36"/>
                  </a:cubicBezTo>
                  <a:cubicBezTo>
                    <a:pt x="55" y="34"/>
                    <a:pt x="55" y="34"/>
                    <a:pt x="55" y="34"/>
                  </a:cubicBezTo>
                  <a:lnTo>
                    <a:pt x="53" y="38"/>
                  </a:lnTo>
                  <a:close/>
                  <a:moveTo>
                    <a:pt x="60" y="32"/>
                  </a:moveTo>
                  <a:cubicBezTo>
                    <a:pt x="60" y="32"/>
                    <a:pt x="60" y="32"/>
                    <a:pt x="60" y="33"/>
                  </a:cubicBezTo>
                  <a:cubicBezTo>
                    <a:pt x="58" y="33"/>
                    <a:pt x="59" y="35"/>
                    <a:pt x="58" y="35"/>
                  </a:cubicBezTo>
                  <a:cubicBezTo>
                    <a:pt x="56" y="35"/>
                    <a:pt x="56" y="36"/>
                    <a:pt x="56" y="36"/>
                  </a:cubicBezTo>
                  <a:cubicBezTo>
                    <a:pt x="55" y="37"/>
                    <a:pt x="55" y="37"/>
                    <a:pt x="55" y="37"/>
                  </a:cubicBezTo>
                  <a:cubicBezTo>
                    <a:pt x="57" y="33"/>
                    <a:pt x="60" y="32"/>
                    <a:pt x="60" y="32"/>
                  </a:cubicBezTo>
                  <a:close/>
                </a:path>
              </a:pathLst>
            </a:custGeom>
            <a:solidFill>
              <a:schemeClr val="tx2"/>
            </a:solidFill>
            <a:ln>
              <a:noFill/>
            </a:ln>
          </p:spPr>
          <p:txBody>
            <a:bodyPr/>
            <a:lstStyle/>
            <a:p>
              <a:endParaRPr lang="en-GB" dirty="0"/>
            </a:p>
          </p:txBody>
        </p:sp>
        <p:sp>
          <p:nvSpPr>
            <p:cNvPr id="155" name="Freeform 199"/>
            <p:cNvSpPr>
              <a:spLocks/>
            </p:cNvSpPr>
            <p:nvPr/>
          </p:nvSpPr>
          <p:spPr bwMode="auto">
            <a:xfrm>
              <a:off x="4496696" y="2673351"/>
              <a:ext cx="106363" cy="84138"/>
            </a:xfrm>
            <a:custGeom>
              <a:avLst/>
              <a:gdLst>
                <a:gd name="T0" fmla="*/ 610 w 19"/>
                <a:gd name="T1" fmla="*/ 1099 h 15"/>
                <a:gd name="T2" fmla="*/ 8195 w 19"/>
                <a:gd name="T3" fmla="*/ 0 h 15"/>
                <a:gd name="T4" fmla="*/ 8643 w 19"/>
                <a:gd name="T5" fmla="*/ 4371 h 15"/>
                <a:gd name="T6" fmla="*/ 3854 w 19"/>
                <a:gd name="T7" fmla="*/ 7628 h 15"/>
                <a:gd name="T8" fmla="*/ 0 w 19"/>
                <a:gd name="T9" fmla="*/ 3258 h 15"/>
                <a:gd name="T10" fmla="*/ 610 w 19"/>
                <a:gd name="T11" fmla="*/ 1099 h 1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 h="15">
                  <a:moveTo>
                    <a:pt x="1" y="2"/>
                  </a:moveTo>
                  <a:cubicBezTo>
                    <a:pt x="1" y="2"/>
                    <a:pt x="8" y="3"/>
                    <a:pt x="15" y="0"/>
                  </a:cubicBezTo>
                  <a:cubicBezTo>
                    <a:pt x="19" y="2"/>
                    <a:pt x="16" y="8"/>
                    <a:pt x="16" y="8"/>
                  </a:cubicBezTo>
                  <a:cubicBezTo>
                    <a:pt x="16" y="8"/>
                    <a:pt x="15" y="14"/>
                    <a:pt x="7" y="14"/>
                  </a:cubicBezTo>
                  <a:cubicBezTo>
                    <a:pt x="0" y="15"/>
                    <a:pt x="0" y="6"/>
                    <a:pt x="0" y="6"/>
                  </a:cubicBezTo>
                  <a:cubicBezTo>
                    <a:pt x="0" y="6"/>
                    <a:pt x="0" y="4"/>
                    <a:pt x="1" y="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nvGrpSpPr>
            <p:cNvPr id="9" name="Group 8"/>
            <p:cNvGrpSpPr/>
            <p:nvPr/>
          </p:nvGrpSpPr>
          <p:grpSpPr>
            <a:xfrm>
              <a:off x="4512571" y="2695576"/>
              <a:ext cx="63501" cy="39687"/>
              <a:chOff x="4512571" y="2695576"/>
              <a:chExt cx="63501" cy="39687"/>
            </a:xfrm>
          </p:grpSpPr>
          <p:sp>
            <p:nvSpPr>
              <p:cNvPr id="156" name="Oval 200"/>
              <p:cNvSpPr>
                <a:spLocks noChangeArrowheads="1"/>
              </p:cNvSpPr>
              <p:nvPr/>
            </p:nvSpPr>
            <p:spPr bwMode="auto">
              <a:xfrm>
                <a:off x="4536384" y="2695576"/>
                <a:ext cx="22225" cy="22225"/>
              </a:xfrm>
              <a:prstGeom prst="ellipse">
                <a:avLst/>
              </a:prstGeom>
              <a:solidFill>
                <a:srgbClr val="FF0000"/>
              </a:solidFill>
              <a:ln>
                <a:solidFill>
                  <a:srgbClr val="FF0000"/>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157" name="Oval 201"/>
              <p:cNvSpPr>
                <a:spLocks noChangeArrowheads="1"/>
              </p:cNvSpPr>
              <p:nvPr/>
            </p:nvSpPr>
            <p:spPr bwMode="auto">
              <a:xfrm>
                <a:off x="4552259" y="2701926"/>
                <a:ext cx="23813" cy="22225"/>
              </a:xfrm>
              <a:prstGeom prst="ellipse">
                <a:avLst/>
              </a:prstGeom>
              <a:solidFill>
                <a:srgbClr val="FF0000"/>
              </a:solidFill>
              <a:ln>
                <a:solidFill>
                  <a:srgbClr val="FF0000"/>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158" name="Oval 202"/>
              <p:cNvSpPr>
                <a:spLocks noChangeArrowheads="1"/>
              </p:cNvSpPr>
              <p:nvPr/>
            </p:nvSpPr>
            <p:spPr bwMode="auto">
              <a:xfrm>
                <a:off x="4536384" y="2713038"/>
                <a:ext cx="22225" cy="22225"/>
              </a:xfrm>
              <a:prstGeom prst="ellipse">
                <a:avLst/>
              </a:prstGeom>
              <a:solidFill>
                <a:srgbClr val="FF0000"/>
              </a:solidFill>
              <a:ln w="9525">
                <a:solidFill>
                  <a:srgbClr val="FF0000"/>
                </a:solidFill>
                <a:round/>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159" name="Oval 203"/>
              <p:cNvSpPr>
                <a:spLocks noChangeArrowheads="1"/>
              </p:cNvSpPr>
              <p:nvPr/>
            </p:nvSpPr>
            <p:spPr bwMode="auto">
              <a:xfrm>
                <a:off x="4512571" y="2706688"/>
                <a:ext cx="23813" cy="23813"/>
              </a:xfrm>
              <a:prstGeom prst="ellipse">
                <a:avLst/>
              </a:prstGeom>
              <a:solidFill>
                <a:srgbClr val="FF0000"/>
              </a:solidFill>
              <a:ln w="9525">
                <a:solidFill>
                  <a:srgbClr val="FF0000"/>
                </a:solidFill>
                <a:round/>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grpSp>
        <p:sp>
          <p:nvSpPr>
            <p:cNvPr id="170" name="Oval 299"/>
            <p:cNvSpPr>
              <a:spLocks noChangeArrowheads="1"/>
            </p:cNvSpPr>
            <p:nvPr/>
          </p:nvSpPr>
          <p:spPr bwMode="auto">
            <a:xfrm>
              <a:off x="4229996" y="2462213"/>
              <a:ext cx="646113" cy="649288"/>
            </a:xfrm>
            <a:prstGeom prst="ellipse">
              <a:avLst/>
            </a:prstGeom>
            <a:noFill/>
            <a:ln w="28575" cmpd="sng">
              <a:solidFill>
                <a:srgbClr val="005C91"/>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grpSp>
      <p:grpSp>
        <p:nvGrpSpPr>
          <p:cNvPr id="13" name="Group 12"/>
          <p:cNvGrpSpPr/>
          <p:nvPr/>
        </p:nvGrpSpPr>
        <p:grpSpPr>
          <a:xfrm>
            <a:off x="7417123" y="2031671"/>
            <a:ext cx="457200" cy="457200"/>
            <a:chOff x="4225233" y="3756500"/>
            <a:chExt cx="650876" cy="869005"/>
          </a:xfrm>
        </p:grpSpPr>
        <p:sp>
          <p:nvSpPr>
            <p:cNvPr id="38937" name="Freeform 181"/>
            <p:cNvSpPr>
              <a:spLocks/>
            </p:cNvSpPr>
            <p:nvPr/>
          </p:nvSpPr>
          <p:spPr bwMode="auto">
            <a:xfrm>
              <a:off x="4229996" y="3959225"/>
              <a:ext cx="106363" cy="228600"/>
            </a:xfrm>
            <a:custGeom>
              <a:avLst/>
              <a:gdLst>
                <a:gd name="T0" fmla="*/ 6492 w 19"/>
                <a:gd name="T1" fmla="*/ 7880 h 40"/>
                <a:gd name="T2" fmla="*/ 10346 w 19"/>
                <a:gd name="T3" fmla="*/ 0 h 40"/>
                <a:gd name="T4" fmla="*/ 0 w 19"/>
                <a:gd name="T5" fmla="*/ 24170 h 40"/>
                <a:gd name="T6" fmla="*/ 2151 w 19"/>
                <a:gd name="T7" fmla="*/ 19973 h 40"/>
                <a:gd name="T8" fmla="*/ 6492 w 19"/>
                <a:gd name="T9" fmla="*/ 7880 h 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40">
                  <a:moveTo>
                    <a:pt x="12" y="13"/>
                  </a:moveTo>
                  <a:cubicBezTo>
                    <a:pt x="14" y="11"/>
                    <a:pt x="17" y="5"/>
                    <a:pt x="19" y="0"/>
                  </a:cubicBezTo>
                  <a:cubicBezTo>
                    <a:pt x="8" y="10"/>
                    <a:pt x="1" y="24"/>
                    <a:pt x="0" y="40"/>
                  </a:cubicBezTo>
                  <a:cubicBezTo>
                    <a:pt x="2" y="37"/>
                    <a:pt x="3" y="35"/>
                    <a:pt x="4" y="33"/>
                  </a:cubicBezTo>
                  <a:cubicBezTo>
                    <a:pt x="7" y="26"/>
                    <a:pt x="9" y="18"/>
                    <a:pt x="12" y="13"/>
                  </a:cubicBezTo>
                  <a:close/>
                </a:path>
              </a:pathLst>
            </a:custGeom>
            <a:solidFill>
              <a:srgbClr val="9E9FA2"/>
            </a:solidFill>
            <a:ln w="7" cap="flat">
              <a:noFill/>
              <a:prstDash val="solid"/>
              <a:miter lim="800000"/>
              <a:headEnd/>
              <a:tailEnd/>
            </a:ln>
          </p:spPr>
          <p:txBody>
            <a:bodyPr/>
            <a:lstStyle/>
            <a:p>
              <a:endParaRPr lang="en-GB" dirty="0"/>
            </a:p>
          </p:txBody>
        </p:sp>
        <p:sp>
          <p:nvSpPr>
            <p:cNvPr id="38938" name="Freeform 182"/>
            <p:cNvSpPr>
              <a:spLocks/>
            </p:cNvSpPr>
            <p:nvPr/>
          </p:nvSpPr>
          <p:spPr bwMode="auto">
            <a:xfrm>
              <a:off x="4768159" y="3959225"/>
              <a:ext cx="107950" cy="222250"/>
            </a:xfrm>
            <a:custGeom>
              <a:avLst/>
              <a:gdLst>
                <a:gd name="T0" fmla="*/ 7698 w 19"/>
                <a:gd name="T1" fmla="*/ 17256 h 39"/>
                <a:gd name="T2" fmla="*/ 11145 w 19"/>
                <a:gd name="T3" fmla="*/ 23272 h 39"/>
                <a:gd name="T4" fmla="*/ 0 w 19"/>
                <a:gd name="T5" fmla="*/ 0 h 39"/>
                <a:gd name="T6" fmla="*/ 5279 w 19"/>
                <a:gd name="T7" fmla="*/ 10130 h 39"/>
                <a:gd name="T8" fmla="*/ 7698 w 19"/>
                <a:gd name="T9" fmla="*/ 17256 h 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9">
                  <a:moveTo>
                    <a:pt x="13" y="29"/>
                  </a:moveTo>
                  <a:cubicBezTo>
                    <a:pt x="14" y="31"/>
                    <a:pt x="16" y="35"/>
                    <a:pt x="19" y="39"/>
                  </a:cubicBezTo>
                  <a:cubicBezTo>
                    <a:pt x="18" y="24"/>
                    <a:pt x="11" y="10"/>
                    <a:pt x="0" y="0"/>
                  </a:cubicBezTo>
                  <a:cubicBezTo>
                    <a:pt x="2" y="5"/>
                    <a:pt x="7" y="14"/>
                    <a:pt x="9" y="17"/>
                  </a:cubicBezTo>
                  <a:cubicBezTo>
                    <a:pt x="10" y="19"/>
                    <a:pt x="11" y="23"/>
                    <a:pt x="13" y="29"/>
                  </a:cubicBezTo>
                  <a:close/>
                </a:path>
              </a:pathLst>
            </a:custGeom>
            <a:solidFill>
              <a:srgbClr val="9E9FA2"/>
            </a:solidFill>
            <a:ln w="7" cap="flat">
              <a:noFill/>
              <a:prstDash val="solid"/>
              <a:miter lim="800000"/>
              <a:headEnd/>
              <a:tailEnd/>
            </a:ln>
          </p:spPr>
          <p:txBody>
            <a:bodyPr/>
            <a:lstStyle/>
            <a:p>
              <a:endParaRPr lang="en-GB" dirty="0"/>
            </a:p>
          </p:txBody>
        </p:sp>
        <p:sp>
          <p:nvSpPr>
            <p:cNvPr id="38939" name="Freeform 183"/>
            <p:cNvSpPr>
              <a:spLocks/>
            </p:cNvSpPr>
            <p:nvPr/>
          </p:nvSpPr>
          <p:spPr bwMode="auto">
            <a:xfrm>
              <a:off x="4342709" y="3879850"/>
              <a:ext cx="420688" cy="642938"/>
            </a:xfrm>
            <a:custGeom>
              <a:avLst/>
              <a:gdLst>
                <a:gd name="T0" fmla="*/ 42934 w 74"/>
                <a:gd name="T1" fmla="*/ 48980 h 113"/>
                <a:gd name="T2" fmla="*/ 40140 w 74"/>
                <a:gd name="T3" fmla="*/ 31357 h 113"/>
                <a:gd name="T4" fmla="*/ 38805 w 74"/>
                <a:gd name="T5" fmla="*/ 18318 h 113"/>
                <a:gd name="T6" fmla="*/ 41795 w 74"/>
                <a:gd name="T7" fmla="*/ 6448 h 113"/>
                <a:gd name="T8" fmla="*/ 21866 w 74"/>
                <a:gd name="T9" fmla="*/ 0 h 113"/>
                <a:gd name="T10" fmla="*/ 1794 w 74"/>
                <a:gd name="T11" fmla="*/ 6448 h 113"/>
                <a:gd name="T12" fmla="*/ 2295 w 74"/>
                <a:gd name="T13" fmla="*/ 7089 h 113"/>
                <a:gd name="T14" fmla="*/ 5282 w 74"/>
                <a:gd name="T15" fmla="*/ 20117 h 113"/>
                <a:gd name="T16" fmla="*/ 4129 w 74"/>
                <a:gd name="T17" fmla="*/ 31357 h 113"/>
                <a:gd name="T18" fmla="*/ 1153 w 74"/>
                <a:gd name="T19" fmla="*/ 43224 h 113"/>
                <a:gd name="T20" fmla="*/ 641 w 74"/>
                <a:gd name="T21" fmla="*/ 53772 h 113"/>
                <a:gd name="T22" fmla="*/ 0 w 74"/>
                <a:gd name="T23" fmla="*/ 59065 h 113"/>
                <a:gd name="T24" fmla="*/ 20570 w 74"/>
                <a:gd name="T25" fmla="*/ 66850 h 113"/>
                <a:gd name="T26" fmla="*/ 20570 w 74"/>
                <a:gd name="T27" fmla="*/ 57406 h 113"/>
                <a:gd name="T28" fmla="*/ 21211 w 74"/>
                <a:gd name="T29" fmla="*/ 56765 h 113"/>
                <a:gd name="T30" fmla="*/ 23005 w 74"/>
                <a:gd name="T31" fmla="*/ 56765 h 113"/>
                <a:gd name="T32" fmla="*/ 23005 w 74"/>
                <a:gd name="T33" fmla="*/ 57922 h 113"/>
                <a:gd name="T34" fmla="*/ 22364 w 74"/>
                <a:gd name="T35" fmla="*/ 62710 h 113"/>
                <a:gd name="T36" fmla="*/ 23005 w 74"/>
                <a:gd name="T37" fmla="*/ 66850 h 113"/>
                <a:gd name="T38" fmla="*/ 43578 w 74"/>
                <a:gd name="T39" fmla="*/ 58564 h 113"/>
                <a:gd name="T40" fmla="*/ 43578 w 74"/>
                <a:gd name="T41" fmla="*/ 57922 h 113"/>
                <a:gd name="T42" fmla="*/ 42934 w 74"/>
                <a:gd name="T43" fmla="*/ 48980 h 1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4" h="113">
                  <a:moveTo>
                    <a:pt x="73" y="83"/>
                  </a:moveTo>
                  <a:cubicBezTo>
                    <a:pt x="73" y="77"/>
                    <a:pt x="68" y="58"/>
                    <a:pt x="68" y="53"/>
                  </a:cubicBezTo>
                  <a:cubicBezTo>
                    <a:pt x="68" y="48"/>
                    <a:pt x="65" y="37"/>
                    <a:pt x="66" y="31"/>
                  </a:cubicBezTo>
                  <a:cubicBezTo>
                    <a:pt x="66" y="26"/>
                    <a:pt x="69" y="16"/>
                    <a:pt x="71" y="11"/>
                  </a:cubicBezTo>
                  <a:cubicBezTo>
                    <a:pt x="61" y="4"/>
                    <a:pt x="50" y="0"/>
                    <a:pt x="37" y="0"/>
                  </a:cubicBezTo>
                  <a:cubicBezTo>
                    <a:pt x="24" y="0"/>
                    <a:pt x="13" y="4"/>
                    <a:pt x="3" y="11"/>
                  </a:cubicBezTo>
                  <a:cubicBezTo>
                    <a:pt x="4" y="12"/>
                    <a:pt x="4" y="12"/>
                    <a:pt x="4" y="12"/>
                  </a:cubicBezTo>
                  <a:cubicBezTo>
                    <a:pt x="4" y="12"/>
                    <a:pt x="8" y="29"/>
                    <a:pt x="9" y="34"/>
                  </a:cubicBezTo>
                  <a:cubicBezTo>
                    <a:pt x="9" y="39"/>
                    <a:pt x="7" y="49"/>
                    <a:pt x="7" y="53"/>
                  </a:cubicBezTo>
                  <a:cubicBezTo>
                    <a:pt x="6" y="56"/>
                    <a:pt x="3" y="69"/>
                    <a:pt x="2" y="73"/>
                  </a:cubicBezTo>
                  <a:cubicBezTo>
                    <a:pt x="1" y="77"/>
                    <a:pt x="3" y="77"/>
                    <a:pt x="1" y="91"/>
                  </a:cubicBezTo>
                  <a:cubicBezTo>
                    <a:pt x="1" y="93"/>
                    <a:pt x="1" y="96"/>
                    <a:pt x="0" y="100"/>
                  </a:cubicBezTo>
                  <a:cubicBezTo>
                    <a:pt x="10" y="107"/>
                    <a:pt x="22" y="112"/>
                    <a:pt x="35" y="113"/>
                  </a:cubicBezTo>
                  <a:cubicBezTo>
                    <a:pt x="35" y="105"/>
                    <a:pt x="35" y="97"/>
                    <a:pt x="35" y="97"/>
                  </a:cubicBezTo>
                  <a:cubicBezTo>
                    <a:pt x="35" y="97"/>
                    <a:pt x="35" y="96"/>
                    <a:pt x="36" y="96"/>
                  </a:cubicBezTo>
                  <a:cubicBezTo>
                    <a:pt x="37" y="97"/>
                    <a:pt x="39" y="96"/>
                    <a:pt x="39" y="96"/>
                  </a:cubicBezTo>
                  <a:cubicBezTo>
                    <a:pt x="39" y="98"/>
                    <a:pt x="39" y="98"/>
                    <a:pt x="39" y="98"/>
                  </a:cubicBezTo>
                  <a:cubicBezTo>
                    <a:pt x="39" y="98"/>
                    <a:pt x="39" y="101"/>
                    <a:pt x="38" y="106"/>
                  </a:cubicBezTo>
                  <a:cubicBezTo>
                    <a:pt x="38" y="107"/>
                    <a:pt x="39" y="110"/>
                    <a:pt x="39" y="113"/>
                  </a:cubicBezTo>
                  <a:cubicBezTo>
                    <a:pt x="52" y="112"/>
                    <a:pt x="64" y="107"/>
                    <a:pt x="74" y="99"/>
                  </a:cubicBezTo>
                  <a:cubicBezTo>
                    <a:pt x="74" y="99"/>
                    <a:pt x="74" y="98"/>
                    <a:pt x="74" y="98"/>
                  </a:cubicBezTo>
                  <a:cubicBezTo>
                    <a:pt x="73" y="94"/>
                    <a:pt x="73" y="89"/>
                    <a:pt x="73" y="83"/>
                  </a:cubicBezTo>
                  <a:close/>
                </a:path>
              </a:pathLst>
            </a:custGeom>
            <a:solidFill>
              <a:schemeClr val="tx2"/>
            </a:solidFill>
            <a:ln w="7" cap="flat">
              <a:noFill/>
              <a:prstDash val="solid"/>
              <a:miter lim="800000"/>
              <a:headEnd/>
              <a:tailEnd/>
            </a:ln>
          </p:spPr>
          <p:txBody>
            <a:bodyPr/>
            <a:lstStyle/>
            <a:p>
              <a:endParaRPr lang="en-GB" dirty="0"/>
            </a:p>
          </p:txBody>
        </p:sp>
        <p:sp>
          <p:nvSpPr>
            <p:cNvPr id="38984" name="Freeform 228"/>
            <p:cNvSpPr>
              <a:spLocks/>
            </p:cNvSpPr>
            <p:nvPr/>
          </p:nvSpPr>
          <p:spPr bwMode="auto">
            <a:xfrm>
              <a:off x="4415734" y="4141787"/>
              <a:ext cx="273050" cy="279400"/>
            </a:xfrm>
            <a:custGeom>
              <a:avLst/>
              <a:gdLst>
                <a:gd name="T0" fmla="*/ 28337 w 48"/>
                <a:gd name="T1" fmla="*/ 7830 h 49"/>
                <a:gd name="T2" fmla="*/ 27696 w 48"/>
                <a:gd name="T3" fmla="*/ 4824 h 49"/>
                <a:gd name="T4" fmla="*/ 24897 w 48"/>
                <a:gd name="T5" fmla="*/ 0 h 49"/>
                <a:gd name="T6" fmla="*/ 21264 w 48"/>
                <a:gd name="T7" fmla="*/ 647 h 49"/>
                <a:gd name="T8" fmla="*/ 18311 w 48"/>
                <a:gd name="T9" fmla="*/ 1857 h 49"/>
                <a:gd name="T10" fmla="*/ 14176 w 48"/>
                <a:gd name="T11" fmla="*/ 1857 h 49"/>
                <a:gd name="T12" fmla="*/ 11223 w 48"/>
                <a:gd name="T13" fmla="*/ 1160 h 49"/>
                <a:gd name="T14" fmla="*/ 7729 w 48"/>
                <a:gd name="T15" fmla="*/ 647 h 49"/>
                <a:gd name="T16" fmla="*/ 4146 w 48"/>
                <a:gd name="T17" fmla="*/ 647 h 49"/>
                <a:gd name="T18" fmla="*/ 1799 w 48"/>
                <a:gd name="T19" fmla="*/ 4167 h 49"/>
                <a:gd name="T20" fmla="*/ 1157 w 48"/>
                <a:gd name="T21" fmla="*/ 7830 h 49"/>
                <a:gd name="T22" fmla="*/ 1799 w 48"/>
                <a:gd name="T23" fmla="*/ 12464 h 49"/>
                <a:gd name="T24" fmla="*/ 1799 w 48"/>
                <a:gd name="T25" fmla="*/ 16824 h 49"/>
                <a:gd name="T26" fmla="*/ 1799 w 48"/>
                <a:gd name="T27" fmla="*/ 20991 h 49"/>
                <a:gd name="T28" fmla="*/ 7088 w 48"/>
                <a:gd name="T29" fmla="*/ 24460 h 49"/>
                <a:gd name="T30" fmla="*/ 7088 w 48"/>
                <a:gd name="T31" fmla="*/ 21454 h 49"/>
                <a:gd name="T32" fmla="*/ 7088 w 48"/>
                <a:gd name="T33" fmla="*/ 17327 h 49"/>
                <a:gd name="T34" fmla="*/ 5934 w 48"/>
                <a:gd name="T35" fmla="*/ 14967 h 49"/>
                <a:gd name="T36" fmla="*/ 5289 w 48"/>
                <a:gd name="T37" fmla="*/ 12464 h 49"/>
                <a:gd name="T38" fmla="*/ 6446 w 48"/>
                <a:gd name="T39" fmla="*/ 11300 h 49"/>
                <a:gd name="T40" fmla="*/ 5934 w 48"/>
                <a:gd name="T41" fmla="*/ 7133 h 49"/>
                <a:gd name="T42" fmla="*/ 7729 w 48"/>
                <a:gd name="T43" fmla="*/ 5327 h 49"/>
                <a:gd name="T44" fmla="*/ 12377 w 48"/>
                <a:gd name="T45" fmla="*/ 6670 h 49"/>
                <a:gd name="T46" fmla="*/ 14176 w 48"/>
                <a:gd name="T47" fmla="*/ 7830 h 49"/>
                <a:gd name="T48" fmla="*/ 18311 w 48"/>
                <a:gd name="T49" fmla="*/ 7133 h 49"/>
                <a:gd name="T50" fmla="*/ 20608 w 48"/>
                <a:gd name="T51" fmla="*/ 5973 h 49"/>
                <a:gd name="T52" fmla="*/ 23098 w 48"/>
                <a:gd name="T53" fmla="*/ 6670 h 49"/>
                <a:gd name="T54" fmla="*/ 23098 w 48"/>
                <a:gd name="T55" fmla="*/ 9497 h 49"/>
                <a:gd name="T56" fmla="*/ 23098 w 48"/>
                <a:gd name="T57" fmla="*/ 12464 h 49"/>
                <a:gd name="T58" fmla="*/ 22407 w 48"/>
                <a:gd name="T59" fmla="*/ 15481 h 49"/>
                <a:gd name="T60" fmla="*/ 20608 w 48"/>
                <a:gd name="T61" fmla="*/ 19134 h 49"/>
                <a:gd name="T62" fmla="*/ 18311 w 48"/>
                <a:gd name="T63" fmla="*/ 19791 h 49"/>
                <a:gd name="T64" fmla="*/ 16010 w 48"/>
                <a:gd name="T65" fmla="*/ 19791 h 49"/>
                <a:gd name="T66" fmla="*/ 13022 w 48"/>
                <a:gd name="T67" fmla="*/ 26964 h 49"/>
                <a:gd name="T68" fmla="*/ 14857 w 48"/>
                <a:gd name="T69" fmla="*/ 27481 h 49"/>
                <a:gd name="T70" fmla="*/ 15319 w 48"/>
                <a:gd name="T71" fmla="*/ 23958 h 49"/>
                <a:gd name="T72" fmla="*/ 20608 w 48"/>
                <a:gd name="T73" fmla="*/ 24460 h 49"/>
                <a:gd name="T74" fmla="*/ 24897 w 48"/>
                <a:gd name="T75" fmla="*/ 22151 h 49"/>
                <a:gd name="T76" fmla="*/ 27198 w 48"/>
                <a:gd name="T77" fmla="*/ 18487 h 49"/>
                <a:gd name="T78" fmla="*/ 27696 w 48"/>
                <a:gd name="T79" fmla="*/ 14967 h 49"/>
                <a:gd name="T80" fmla="*/ 28337 w 48"/>
                <a:gd name="T81" fmla="*/ 11300 h 4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8" h="49">
                  <a:moveTo>
                    <a:pt x="46" y="16"/>
                  </a:moveTo>
                  <a:cubicBezTo>
                    <a:pt x="46" y="16"/>
                    <a:pt x="48" y="16"/>
                    <a:pt x="48" y="13"/>
                  </a:cubicBezTo>
                  <a:cubicBezTo>
                    <a:pt x="48" y="11"/>
                    <a:pt x="46" y="11"/>
                    <a:pt x="46" y="11"/>
                  </a:cubicBezTo>
                  <a:cubicBezTo>
                    <a:pt x="46" y="11"/>
                    <a:pt x="47" y="10"/>
                    <a:pt x="47" y="8"/>
                  </a:cubicBezTo>
                  <a:cubicBezTo>
                    <a:pt x="47" y="5"/>
                    <a:pt x="44" y="5"/>
                    <a:pt x="44" y="5"/>
                  </a:cubicBezTo>
                  <a:cubicBezTo>
                    <a:pt x="45" y="4"/>
                    <a:pt x="46" y="0"/>
                    <a:pt x="42" y="0"/>
                  </a:cubicBezTo>
                  <a:cubicBezTo>
                    <a:pt x="39" y="0"/>
                    <a:pt x="38" y="3"/>
                    <a:pt x="38" y="3"/>
                  </a:cubicBezTo>
                  <a:cubicBezTo>
                    <a:pt x="38" y="3"/>
                    <a:pt x="38" y="1"/>
                    <a:pt x="36" y="1"/>
                  </a:cubicBezTo>
                  <a:cubicBezTo>
                    <a:pt x="33" y="1"/>
                    <a:pt x="33" y="4"/>
                    <a:pt x="33" y="4"/>
                  </a:cubicBezTo>
                  <a:cubicBezTo>
                    <a:pt x="33" y="4"/>
                    <a:pt x="32" y="3"/>
                    <a:pt x="31" y="3"/>
                  </a:cubicBezTo>
                  <a:cubicBezTo>
                    <a:pt x="29" y="3"/>
                    <a:pt x="26" y="5"/>
                    <a:pt x="26" y="5"/>
                  </a:cubicBezTo>
                  <a:cubicBezTo>
                    <a:pt x="26" y="5"/>
                    <a:pt x="26" y="3"/>
                    <a:pt x="24" y="3"/>
                  </a:cubicBezTo>
                  <a:cubicBezTo>
                    <a:pt x="22" y="3"/>
                    <a:pt x="22" y="4"/>
                    <a:pt x="22" y="4"/>
                  </a:cubicBezTo>
                  <a:cubicBezTo>
                    <a:pt x="22" y="4"/>
                    <a:pt x="21" y="3"/>
                    <a:pt x="19" y="2"/>
                  </a:cubicBezTo>
                  <a:cubicBezTo>
                    <a:pt x="18" y="2"/>
                    <a:pt x="17" y="3"/>
                    <a:pt x="17" y="3"/>
                  </a:cubicBezTo>
                  <a:cubicBezTo>
                    <a:pt x="14" y="1"/>
                    <a:pt x="13" y="1"/>
                    <a:pt x="13" y="1"/>
                  </a:cubicBezTo>
                  <a:cubicBezTo>
                    <a:pt x="11" y="0"/>
                    <a:pt x="10" y="2"/>
                    <a:pt x="10" y="2"/>
                  </a:cubicBezTo>
                  <a:cubicBezTo>
                    <a:pt x="8" y="0"/>
                    <a:pt x="7" y="1"/>
                    <a:pt x="7" y="1"/>
                  </a:cubicBezTo>
                  <a:cubicBezTo>
                    <a:pt x="4" y="2"/>
                    <a:pt x="5" y="5"/>
                    <a:pt x="5" y="5"/>
                  </a:cubicBezTo>
                  <a:cubicBezTo>
                    <a:pt x="3" y="5"/>
                    <a:pt x="3" y="7"/>
                    <a:pt x="3" y="7"/>
                  </a:cubicBezTo>
                  <a:cubicBezTo>
                    <a:pt x="1" y="9"/>
                    <a:pt x="3" y="11"/>
                    <a:pt x="3" y="11"/>
                  </a:cubicBezTo>
                  <a:cubicBezTo>
                    <a:pt x="2" y="12"/>
                    <a:pt x="2" y="13"/>
                    <a:pt x="2" y="13"/>
                  </a:cubicBezTo>
                  <a:cubicBezTo>
                    <a:pt x="1" y="15"/>
                    <a:pt x="3" y="16"/>
                    <a:pt x="3" y="16"/>
                  </a:cubicBezTo>
                  <a:cubicBezTo>
                    <a:pt x="0" y="19"/>
                    <a:pt x="3" y="21"/>
                    <a:pt x="3" y="21"/>
                  </a:cubicBezTo>
                  <a:cubicBezTo>
                    <a:pt x="0" y="24"/>
                    <a:pt x="3" y="27"/>
                    <a:pt x="3" y="27"/>
                  </a:cubicBezTo>
                  <a:cubicBezTo>
                    <a:pt x="3" y="28"/>
                    <a:pt x="3" y="28"/>
                    <a:pt x="3" y="28"/>
                  </a:cubicBezTo>
                  <a:cubicBezTo>
                    <a:pt x="2" y="30"/>
                    <a:pt x="3" y="31"/>
                    <a:pt x="3" y="31"/>
                  </a:cubicBezTo>
                  <a:cubicBezTo>
                    <a:pt x="3" y="33"/>
                    <a:pt x="3" y="35"/>
                    <a:pt x="3" y="35"/>
                  </a:cubicBezTo>
                  <a:cubicBezTo>
                    <a:pt x="5" y="38"/>
                    <a:pt x="10" y="37"/>
                    <a:pt x="10" y="37"/>
                  </a:cubicBezTo>
                  <a:cubicBezTo>
                    <a:pt x="12" y="37"/>
                    <a:pt x="12" y="41"/>
                    <a:pt x="12" y="41"/>
                  </a:cubicBezTo>
                  <a:cubicBezTo>
                    <a:pt x="12" y="41"/>
                    <a:pt x="12" y="41"/>
                    <a:pt x="12" y="40"/>
                  </a:cubicBezTo>
                  <a:cubicBezTo>
                    <a:pt x="12" y="39"/>
                    <a:pt x="12" y="36"/>
                    <a:pt x="12" y="36"/>
                  </a:cubicBezTo>
                  <a:cubicBezTo>
                    <a:pt x="14" y="35"/>
                    <a:pt x="13" y="33"/>
                    <a:pt x="13" y="33"/>
                  </a:cubicBezTo>
                  <a:cubicBezTo>
                    <a:pt x="14" y="31"/>
                    <a:pt x="12" y="29"/>
                    <a:pt x="12" y="29"/>
                  </a:cubicBezTo>
                  <a:cubicBezTo>
                    <a:pt x="12" y="28"/>
                    <a:pt x="12" y="28"/>
                    <a:pt x="12" y="28"/>
                  </a:cubicBezTo>
                  <a:cubicBezTo>
                    <a:pt x="12" y="26"/>
                    <a:pt x="10" y="25"/>
                    <a:pt x="10" y="25"/>
                  </a:cubicBezTo>
                  <a:cubicBezTo>
                    <a:pt x="11" y="25"/>
                    <a:pt x="11" y="24"/>
                    <a:pt x="11" y="24"/>
                  </a:cubicBezTo>
                  <a:cubicBezTo>
                    <a:pt x="11" y="21"/>
                    <a:pt x="9" y="21"/>
                    <a:pt x="9" y="21"/>
                  </a:cubicBezTo>
                  <a:cubicBezTo>
                    <a:pt x="9" y="21"/>
                    <a:pt x="9" y="21"/>
                    <a:pt x="9" y="21"/>
                  </a:cubicBezTo>
                  <a:cubicBezTo>
                    <a:pt x="11" y="20"/>
                    <a:pt x="11" y="19"/>
                    <a:pt x="11" y="19"/>
                  </a:cubicBezTo>
                  <a:cubicBezTo>
                    <a:pt x="11" y="17"/>
                    <a:pt x="9" y="16"/>
                    <a:pt x="9" y="16"/>
                  </a:cubicBezTo>
                  <a:cubicBezTo>
                    <a:pt x="12" y="14"/>
                    <a:pt x="10" y="12"/>
                    <a:pt x="10" y="12"/>
                  </a:cubicBezTo>
                  <a:cubicBezTo>
                    <a:pt x="11" y="11"/>
                    <a:pt x="11" y="10"/>
                    <a:pt x="11" y="10"/>
                  </a:cubicBezTo>
                  <a:cubicBezTo>
                    <a:pt x="13" y="10"/>
                    <a:pt x="13" y="9"/>
                    <a:pt x="13" y="9"/>
                  </a:cubicBezTo>
                  <a:cubicBezTo>
                    <a:pt x="13" y="9"/>
                    <a:pt x="15" y="11"/>
                    <a:pt x="17" y="12"/>
                  </a:cubicBezTo>
                  <a:cubicBezTo>
                    <a:pt x="19" y="12"/>
                    <a:pt x="21" y="11"/>
                    <a:pt x="21" y="11"/>
                  </a:cubicBezTo>
                  <a:cubicBezTo>
                    <a:pt x="21" y="11"/>
                    <a:pt x="21" y="11"/>
                    <a:pt x="21" y="11"/>
                  </a:cubicBezTo>
                  <a:cubicBezTo>
                    <a:pt x="22" y="12"/>
                    <a:pt x="21" y="12"/>
                    <a:pt x="24" y="13"/>
                  </a:cubicBezTo>
                  <a:cubicBezTo>
                    <a:pt x="26" y="13"/>
                    <a:pt x="27" y="11"/>
                    <a:pt x="27" y="11"/>
                  </a:cubicBezTo>
                  <a:cubicBezTo>
                    <a:pt x="27" y="11"/>
                    <a:pt x="28" y="12"/>
                    <a:pt x="31" y="12"/>
                  </a:cubicBezTo>
                  <a:cubicBezTo>
                    <a:pt x="34" y="13"/>
                    <a:pt x="35" y="10"/>
                    <a:pt x="35" y="10"/>
                  </a:cubicBezTo>
                  <a:cubicBezTo>
                    <a:pt x="35" y="10"/>
                    <a:pt x="35" y="10"/>
                    <a:pt x="35" y="10"/>
                  </a:cubicBezTo>
                  <a:cubicBezTo>
                    <a:pt x="37" y="11"/>
                    <a:pt x="38" y="10"/>
                    <a:pt x="38" y="10"/>
                  </a:cubicBezTo>
                  <a:cubicBezTo>
                    <a:pt x="38" y="11"/>
                    <a:pt x="39" y="11"/>
                    <a:pt x="39" y="11"/>
                  </a:cubicBezTo>
                  <a:cubicBezTo>
                    <a:pt x="38" y="12"/>
                    <a:pt x="38" y="12"/>
                    <a:pt x="38" y="12"/>
                  </a:cubicBezTo>
                  <a:cubicBezTo>
                    <a:pt x="37" y="15"/>
                    <a:pt x="39" y="16"/>
                    <a:pt x="39" y="16"/>
                  </a:cubicBezTo>
                  <a:cubicBezTo>
                    <a:pt x="39" y="16"/>
                    <a:pt x="39" y="16"/>
                    <a:pt x="39" y="16"/>
                  </a:cubicBezTo>
                  <a:cubicBezTo>
                    <a:pt x="36" y="18"/>
                    <a:pt x="39" y="21"/>
                    <a:pt x="39" y="21"/>
                  </a:cubicBezTo>
                  <a:cubicBezTo>
                    <a:pt x="39" y="21"/>
                    <a:pt x="39" y="21"/>
                    <a:pt x="39" y="21"/>
                  </a:cubicBezTo>
                  <a:cubicBezTo>
                    <a:pt x="35" y="24"/>
                    <a:pt x="38" y="26"/>
                    <a:pt x="38" y="26"/>
                  </a:cubicBezTo>
                  <a:cubicBezTo>
                    <a:pt x="35" y="26"/>
                    <a:pt x="37" y="29"/>
                    <a:pt x="37" y="29"/>
                  </a:cubicBezTo>
                  <a:cubicBezTo>
                    <a:pt x="34" y="29"/>
                    <a:pt x="35" y="31"/>
                    <a:pt x="35" y="32"/>
                  </a:cubicBezTo>
                  <a:cubicBezTo>
                    <a:pt x="34" y="32"/>
                    <a:pt x="34" y="31"/>
                    <a:pt x="34" y="31"/>
                  </a:cubicBezTo>
                  <a:cubicBezTo>
                    <a:pt x="32" y="31"/>
                    <a:pt x="31" y="33"/>
                    <a:pt x="31" y="33"/>
                  </a:cubicBezTo>
                  <a:cubicBezTo>
                    <a:pt x="32" y="32"/>
                    <a:pt x="30" y="31"/>
                    <a:pt x="30" y="31"/>
                  </a:cubicBezTo>
                  <a:cubicBezTo>
                    <a:pt x="28" y="31"/>
                    <a:pt x="27" y="33"/>
                    <a:pt x="27" y="33"/>
                  </a:cubicBezTo>
                  <a:cubicBezTo>
                    <a:pt x="26" y="32"/>
                    <a:pt x="24" y="33"/>
                    <a:pt x="24" y="33"/>
                  </a:cubicBezTo>
                  <a:cubicBezTo>
                    <a:pt x="21" y="34"/>
                    <a:pt x="22" y="41"/>
                    <a:pt x="22" y="45"/>
                  </a:cubicBezTo>
                  <a:cubicBezTo>
                    <a:pt x="23" y="48"/>
                    <a:pt x="23" y="49"/>
                    <a:pt x="24" y="49"/>
                  </a:cubicBezTo>
                  <a:cubicBezTo>
                    <a:pt x="25" y="49"/>
                    <a:pt x="25" y="46"/>
                    <a:pt x="25" y="46"/>
                  </a:cubicBezTo>
                  <a:cubicBezTo>
                    <a:pt x="26" y="40"/>
                    <a:pt x="26" y="40"/>
                    <a:pt x="26" y="40"/>
                  </a:cubicBezTo>
                  <a:cubicBezTo>
                    <a:pt x="26" y="40"/>
                    <a:pt x="26" y="40"/>
                    <a:pt x="26" y="40"/>
                  </a:cubicBezTo>
                  <a:cubicBezTo>
                    <a:pt x="29" y="43"/>
                    <a:pt x="32" y="40"/>
                    <a:pt x="32" y="40"/>
                  </a:cubicBezTo>
                  <a:cubicBezTo>
                    <a:pt x="33" y="42"/>
                    <a:pt x="35" y="41"/>
                    <a:pt x="35" y="41"/>
                  </a:cubicBezTo>
                  <a:cubicBezTo>
                    <a:pt x="39" y="40"/>
                    <a:pt x="39" y="38"/>
                    <a:pt x="39" y="38"/>
                  </a:cubicBezTo>
                  <a:cubicBezTo>
                    <a:pt x="39" y="38"/>
                    <a:pt x="41" y="39"/>
                    <a:pt x="42" y="37"/>
                  </a:cubicBezTo>
                  <a:cubicBezTo>
                    <a:pt x="44" y="35"/>
                    <a:pt x="43" y="33"/>
                    <a:pt x="43" y="33"/>
                  </a:cubicBezTo>
                  <a:cubicBezTo>
                    <a:pt x="43" y="33"/>
                    <a:pt x="45" y="33"/>
                    <a:pt x="46" y="31"/>
                  </a:cubicBezTo>
                  <a:cubicBezTo>
                    <a:pt x="47" y="28"/>
                    <a:pt x="45" y="26"/>
                    <a:pt x="45" y="26"/>
                  </a:cubicBezTo>
                  <a:cubicBezTo>
                    <a:pt x="45" y="26"/>
                    <a:pt x="46" y="27"/>
                    <a:pt x="47" y="25"/>
                  </a:cubicBezTo>
                  <a:cubicBezTo>
                    <a:pt x="48" y="23"/>
                    <a:pt x="46" y="21"/>
                    <a:pt x="46" y="21"/>
                  </a:cubicBezTo>
                  <a:cubicBezTo>
                    <a:pt x="46" y="21"/>
                    <a:pt x="47" y="21"/>
                    <a:pt x="48" y="19"/>
                  </a:cubicBezTo>
                  <a:cubicBezTo>
                    <a:pt x="48" y="17"/>
                    <a:pt x="46" y="16"/>
                    <a:pt x="46" y="1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8985" name="Oval 229"/>
            <p:cNvSpPr>
              <a:spLocks noChangeArrowheads="1"/>
            </p:cNvSpPr>
            <p:nvPr/>
          </p:nvSpPr>
          <p:spPr bwMode="auto">
            <a:xfrm>
              <a:off x="4439546" y="4249737"/>
              <a:ext cx="33338" cy="34925"/>
            </a:xfrm>
            <a:prstGeom prst="ellipse">
              <a:avLst/>
            </a:prstGeom>
            <a:solidFill>
              <a:schemeClr val="accent2"/>
            </a:solidFill>
            <a:ln>
              <a:solidFill>
                <a:schemeClr val="accent2"/>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86" name="Oval 230"/>
            <p:cNvSpPr>
              <a:spLocks noChangeArrowheads="1"/>
            </p:cNvSpPr>
            <p:nvPr/>
          </p:nvSpPr>
          <p:spPr bwMode="auto">
            <a:xfrm>
              <a:off x="4422084" y="4256087"/>
              <a:ext cx="33338" cy="33338"/>
            </a:xfrm>
            <a:prstGeom prst="ellipse">
              <a:avLst/>
            </a:prstGeom>
            <a:solidFill>
              <a:schemeClr val="accent2"/>
            </a:solidFill>
            <a:ln>
              <a:solidFill>
                <a:schemeClr val="accent2"/>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87" name="Oval 231"/>
            <p:cNvSpPr>
              <a:spLocks noChangeArrowheads="1"/>
            </p:cNvSpPr>
            <p:nvPr/>
          </p:nvSpPr>
          <p:spPr bwMode="auto">
            <a:xfrm>
              <a:off x="4444309" y="4227512"/>
              <a:ext cx="34925" cy="33338"/>
            </a:xfrm>
            <a:prstGeom prst="ellipse">
              <a:avLst/>
            </a:prstGeom>
            <a:solidFill>
              <a:schemeClr val="accent2"/>
            </a:solidFill>
            <a:ln>
              <a:solidFill>
                <a:schemeClr val="accent2"/>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88" name="Oval 232"/>
            <p:cNvSpPr>
              <a:spLocks noChangeArrowheads="1"/>
            </p:cNvSpPr>
            <p:nvPr/>
          </p:nvSpPr>
          <p:spPr bwMode="auto">
            <a:xfrm>
              <a:off x="4422084" y="4232275"/>
              <a:ext cx="33338" cy="34925"/>
            </a:xfrm>
            <a:prstGeom prst="ellipse">
              <a:avLst/>
            </a:prstGeom>
            <a:solidFill>
              <a:schemeClr val="accent2"/>
            </a:solidFill>
            <a:ln>
              <a:solidFill>
                <a:schemeClr val="accent2"/>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86" name="Oval 85"/>
            <p:cNvSpPr/>
            <p:nvPr/>
          </p:nvSpPr>
          <p:spPr>
            <a:xfrm>
              <a:off x="4225233" y="3756500"/>
              <a:ext cx="650876" cy="869005"/>
            </a:xfrm>
            <a:prstGeom prst="ellipse">
              <a:avLst/>
            </a:prstGeom>
            <a:noFill/>
            <a:ln>
              <a:solidFill>
                <a:srgbClr val="41B9FF"/>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GB" dirty="0"/>
            </a:p>
          </p:txBody>
        </p:sp>
      </p:grpSp>
      <p:grpSp>
        <p:nvGrpSpPr>
          <p:cNvPr id="15" name="Group 14"/>
          <p:cNvGrpSpPr/>
          <p:nvPr/>
        </p:nvGrpSpPr>
        <p:grpSpPr>
          <a:xfrm>
            <a:off x="7417123" y="2517584"/>
            <a:ext cx="457200" cy="457200"/>
            <a:chOff x="4226820" y="4476370"/>
            <a:chExt cx="650876" cy="869008"/>
          </a:xfrm>
        </p:grpSpPr>
        <p:grpSp>
          <p:nvGrpSpPr>
            <p:cNvPr id="14" name="Group 13"/>
            <p:cNvGrpSpPr/>
            <p:nvPr/>
          </p:nvGrpSpPr>
          <p:grpSpPr>
            <a:xfrm>
              <a:off x="4263334" y="4584700"/>
              <a:ext cx="579438" cy="642938"/>
              <a:chOff x="4263334" y="4584700"/>
              <a:chExt cx="579438" cy="642938"/>
            </a:xfrm>
          </p:grpSpPr>
          <p:sp>
            <p:nvSpPr>
              <p:cNvPr id="38933" name="Freeform 177"/>
              <p:cNvSpPr>
                <a:spLocks/>
              </p:cNvSpPr>
              <p:nvPr/>
            </p:nvSpPr>
            <p:spPr bwMode="auto">
              <a:xfrm>
                <a:off x="4263334" y="4584700"/>
                <a:ext cx="579438" cy="642938"/>
              </a:xfrm>
              <a:custGeom>
                <a:avLst/>
                <a:gdLst>
                  <a:gd name="T0" fmla="*/ 48019 w 102"/>
                  <a:gd name="T1" fmla="*/ 41439 h 113"/>
                  <a:gd name="T2" fmla="*/ 49350 w 102"/>
                  <a:gd name="T3" fmla="*/ 44883 h 113"/>
                  <a:gd name="T4" fmla="*/ 53934 w 102"/>
                  <a:gd name="T5" fmla="*/ 53309 h 113"/>
                  <a:gd name="T6" fmla="*/ 54614 w 102"/>
                  <a:gd name="T7" fmla="*/ 55621 h 113"/>
                  <a:gd name="T8" fmla="*/ 59839 w 102"/>
                  <a:gd name="T9" fmla="*/ 47837 h 113"/>
                  <a:gd name="T10" fmla="*/ 59839 w 102"/>
                  <a:gd name="T11" fmla="*/ 47374 h 113"/>
                  <a:gd name="T12" fmla="*/ 55766 w 102"/>
                  <a:gd name="T13" fmla="*/ 38446 h 113"/>
                  <a:gd name="T14" fmla="*/ 53476 w 102"/>
                  <a:gd name="T15" fmla="*/ 23623 h 113"/>
                  <a:gd name="T16" fmla="*/ 48019 w 102"/>
                  <a:gd name="T17" fmla="*/ 20117 h 113"/>
                  <a:gd name="T18" fmla="*/ 43435 w 102"/>
                  <a:gd name="T19" fmla="*/ 17816 h 113"/>
                  <a:gd name="T20" fmla="*/ 36378 w 102"/>
                  <a:gd name="T21" fmla="*/ 13541 h 113"/>
                  <a:gd name="T22" fmla="*/ 36890 w 102"/>
                  <a:gd name="T23" fmla="*/ 13541 h 113"/>
                  <a:gd name="T24" fmla="*/ 36378 w 102"/>
                  <a:gd name="T25" fmla="*/ 8928 h 113"/>
                  <a:gd name="T26" fmla="*/ 36378 w 102"/>
                  <a:gd name="T27" fmla="*/ 8928 h 113"/>
                  <a:gd name="T28" fmla="*/ 36378 w 102"/>
                  <a:gd name="T29" fmla="*/ 7089 h 113"/>
                  <a:gd name="T30" fmla="*/ 36890 w 102"/>
                  <a:gd name="T31" fmla="*/ 4150 h 113"/>
                  <a:gd name="T32" fmla="*/ 38722 w 102"/>
                  <a:gd name="T33" fmla="*/ 3634 h 113"/>
                  <a:gd name="T34" fmla="*/ 39363 w 102"/>
                  <a:gd name="T35" fmla="*/ 1158 h 113"/>
                  <a:gd name="T36" fmla="*/ 30016 w 102"/>
                  <a:gd name="T37" fmla="*/ 0 h 113"/>
                  <a:gd name="T38" fmla="*/ 19334 w 102"/>
                  <a:gd name="T39" fmla="*/ 1158 h 113"/>
                  <a:gd name="T40" fmla="*/ 20487 w 102"/>
                  <a:gd name="T41" fmla="*/ 3634 h 113"/>
                  <a:gd name="T42" fmla="*/ 22319 w 102"/>
                  <a:gd name="T43" fmla="*/ 4792 h 113"/>
                  <a:gd name="T44" fmla="*/ 22959 w 102"/>
                  <a:gd name="T45" fmla="*/ 6448 h 113"/>
                  <a:gd name="T46" fmla="*/ 22959 w 102"/>
                  <a:gd name="T47" fmla="*/ 13025 h 113"/>
                  <a:gd name="T48" fmla="*/ 21166 w 102"/>
                  <a:gd name="T49" fmla="*/ 14874 h 113"/>
                  <a:gd name="T50" fmla="*/ 17044 w 102"/>
                  <a:gd name="T51" fmla="*/ 17816 h 113"/>
                  <a:gd name="T52" fmla="*/ 11140 w 102"/>
                  <a:gd name="T53" fmla="*/ 20117 h 113"/>
                  <a:gd name="T54" fmla="*/ 4763 w 102"/>
                  <a:gd name="T55" fmla="*/ 26063 h 113"/>
                  <a:gd name="T56" fmla="*/ 3432 w 102"/>
                  <a:gd name="T57" fmla="*/ 38446 h 113"/>
                  <a:gd name="T58" fmla="*/ 0 w 102"/>
                  <a:gd name="T59" fmla="*/ 47374 h 113"/>
                  <a:gd name="T60" fmla="*/ 0 w 102"/>
                  <a:gd name="T61" fmla="*/ 47374 h 113"/>
                  <a:gd name="T62" fmla="*/ 5275 w 102"/>
                  <a:gd name="T63" fmla="*/ 55621 h 113"/>
                  <a:gd name="T64" fmla="*/ 7057 w 102"/>
                  <a:gd name="T65" fmla="*/ 51471 h 113"/>
                  <a:gd name="T66" fmla="*/ 11820 w 102"/>
                  <a:gd name="T67" fmla="*/ 41439 h 113"/>
                  <a:gd name="T68" fmla="*/ 12972 w 102"/>
                  <a:gd name="T69" fmla="*/ 43740 h 113"/>
                  <a:gd name="T70" fmla="*/ 15262 w 102"/>
                  <a:gd name="T71" fmla="*/ 54926 h 113"/>
                  <a:gd name="T72" fmla="*/ 14571 w 102"/>
                  <a:gd name="T73" fmla="*/ 63212 h 113"/>
                  <a:gd name="T74" fmla="*/ 30016 w 102"/>
                  <a:gd name="T75" fmla="*/ 66850 h 113"/>
                  <a:gd name="T76" fmla="*/ 45729 w 102"/>
                  <a:gd name="T77" fmla="*/ 62710 h 113"/>
                  <a:gd name="T78" fmla="*/ 44587 w 102"/>
                  <a:gd name="T79" fmla="*/ 53309 h 113"/>
                  <a:gd name="T80" fmla="*/ 48019 w 102"/>
                  <a:gd name="T81" fmla="*/ 41439 h 11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02" h="113">
                    <a:moveTo>
                      <a:pt x="82" y="70"/>
                    </a:moveTo>
                    <a:cubicBezTo>
                      <a:pt x="82" y="70"/>
                      <a:pt x="83" y="72"/>
                      <a:pt x="84" y="76"/>
                    </a:cubicBezTo>
                    <a:cubicBezTo>
                      <a:pt x="85" y="79"/>
                      <a:pt x="90" y="88"/>
                      <a:pt x="92" y="90"/>
                    </a:cubicBezTo>
                    <a:cubicBezTo>
                      <a:pt x="92" y="91"/>
                      <a:pt x="93" y="93"/>
                      <a:pt x="93" y="94"/>
                    </a:cubicBezTo>
                    <a:cubicBezTo>
                      <a:pt x="97" y="90"/>
                      <a:pt x="100" y="86"/>
                      <a:pt x="102" y="81"/>
                    </a:cubicBezTo>
                    <a:cubicBezTo>
                      <a:pt x="102" y="80"/>
                      <a:pt x="102" y="80"/>
                      <a:pt x="102" y="80"/>
                    </a:cubicBezTo>
                    <a:cubicBezTo>
                      <a:pt x="102" y="77"/>
                      <a:pt x="95" y="65"/>
                      <a:pt x="95" y="65"/>
                    </a:cubicBezTo>
                    <a:cubicBezTo>
                      <a:pt x="97" y="59"/>
                      <a:pt x="93" y="43"/>
                      <a:pt x="91" y="40"/>
                    </a:cubicBezTo>
                    <a:cubicBezTo>
                      <a:pt x="90" y="37"/>
                      <a:pt x="84" y="34"/>
                      <a:pt x="82" y="34"/>
                    </a:cubicBezTo>
                    <a:cubicBezTo>
                      <a:pt x="80" y="32"/>
                      <a:pt x="75" y="31"/>
                      <a:pt x="74" y="30"/>
                    </a:cubicBezTo>
                    <a:cubicBezTo>
                      <a:pt x="73" y="30"/>
                      <a:pt x="64" y="24"/>
                      <a:pt x="62" y="23"/>
                    </a:cubicBezTo>
                    <a:cubicBezTo>
                      <a:pt x="62" y="23"/>
                      <a:pt x="63" y="23"/>
                      <a:pt x="63" y="23"/>
                    </a:cubicBezTo>
                    <a:cubicBezTo>
                      <a:pt x="62" y="15"/>
                      <a:pt x="62" y="15"/>
                      <a:pt x="62" y="15"/>
                    </a:cubicBezTo>
                    <a:cubicBezTo>
                      <a:pt x="62" y="15"/>
                      <a:pt x="62" y="15"/>
                      <a:pt x="62" y="15"/>
                    </a:cubicBezTo>
                    <a:cubicBezTo>
                      <a:pt x="62" y="14"/>
                      <a:pt x="62" y="12"/>
                      <a:pt x="62" y="12"/>
                    </a:cubicBezTo>
                    <a:cubicBezTo>
                      <a:pt x="63" y="11"/>
                      <a:pt x="63" y="7"/>
                      <a:pt x="63" y="7"/>
                    </a:cubicBezTo>
                    <a:cubicBezTo>
                      <a:pt x="63" y="9"/>
                      <a:pt x="65" y="7"/>
                      <a:pt x="66" y="6"/>
                    </a:cubicBezTo>
                    <a:cubicBezTo>
                      <a:pt x="67" y="5"/>
                      <a:pt x="67" y="3"/>
                      <a:pt x="67" y="2"/>
                    </a:cubicBezTo>
                    <a:cubicBezTo>
                      <a:pt x="62" y="0"/>
                      <a:pt x="57" y="0"/>
                      <a:pt x="51" y="0"/>
                    </a:cubicBezTo>
                    <a:cubicBezTo>
                      <a:pt x="45" y="0"/>
                      <a:pt x="39" y="1"/>
                      <a:pt x="33" y="2"/>
                    </a:cubicBezTo>
                    <a:cubicBezTo>
                      <a:pt x="34" y="4"/>
                      <a:pt x="34" y="5"/>
                      <a:pt x="35" y="6"/>
                    </a:cubicBezTo>
                    <a:cubicBezTo>
                      <a:pt x="36" y="9"/>
                      <a:pt x="38" y="8"/>
                      <a:pt x="38" y="8"/>
                    </a:cubicBezTo>
                    <a:cubicBezTo>
                      <a:pt x="39" y="11"/>
                      <a:pt x="39" y="11"/>
                      <a:pt x="39" y="11"/>
                    </a:cubicBezTo>
                    <a:cubicBezTo>
                      <a:pt x="39" y="22"/>
                      <a:pt x="39" y="22"/>
                      <a:pt x="39" y="22"/>
                    </a:cubicBezTo>
                    <a:cubicBezTo>
                      <a:pt x="39" y="24"/>
                      <a:pt x="37" y="25"/>
                      <a:pt x="36" y="25"/>
                    </a:cubicBezTo>
                    <a:cubicBezTo>
                      <a:pt x="34" y="27"/>
                      <a:pt x="30" y="30"/>
                      <a:pt x="29" y="30"/>
                    </a:cubicBezTo>
                    <a:cubicBezTo>
                      <a:pt x="28" y="31"/>
                      <a:pt x="25" y="32"/>
                      <a:pt x="19" y="34"/>
                    </a:cubicBezTo>
                    <a:cubicBezTo>
                      <a:pt x="14" y="36"/>
                      <a:pt x="11" y="40"/>
                      <a:pt x="8" y="44"/>
                    </a:cubicBezTo>
                    <a:cubicBezTo>
                      <a:pt x="6" y="48"/>
                      <a:pt x="7" y="63"/>
                      <a:pt x="6" y="65"/>
                    </a:cubicBezTo>
                    <a:cubicBezTo>
                      <a:pt x="6" y="67"/>
                      <a:pt x="1" y="79"/>
                      <a:pt x="0" y="80"/>
                    </a:cubicBezTo>
                    <a:cubicBezTo>
                      <a:pt x="0" y="80"/>
                      <a:pt x="0" y="80"/>
                      <a:pt x="0" y="80"/>
                    </a:cubicBezTo>
                    <a:cubicBezTo>
                      <a:pt x="2" y="85"/>
                      <a:pt x="5" y="90"/>
                      <a:pt x="9" y="94"/>
                    </a:cubicBezTo>
                    <a:cubicBezTo>
                      <a:pt x="10" y="92"/>
                      <a:pt x="11" y="89"/>
                      <a:pt x="12" y="87"/>
                    </a:cubicBezTo>
                    <a:cubicBezTo>
                      <a:pt x="15" y="83"/>
                      <a:pt x="20" y="70"/>
                      <a:pt x="20" y="70"/>
                    </a:cubicBezTo>
                    <a:cubicBezTo>
                      <a:pt x="22" y="74"/>
                      <a:pt x="22" y="74"/>
                      <a:pt x="22" y="74"/>
                    </a:cubicBezTo>
                    <a:cubicBezTo>
                      <a:pt x="22" y="74"/>
                      <a:pt x="26" y="89"/>
                      <a:pt x="26" y="93"/>
                    </a:cubicBezTo>
                    <a:cubicBezTo>
                      <a:pt x="26" y="97"/>
                      <a:pt x="26" y="103"/>
                      <a:pt x="25" y="107"/>
                    </a:cubicBezTo>
                    <a:cubicBezTo>
                      <a:pt x="33" y="111"/>
                      <a:pt x="42" y="113"/>
                      <a:pt x="51" y="113"/>
                    </a:cubicBezTo>
                    <a:cubicBezTo>
                      <a:pt x="61" y="113"/>
                      <a:pt x="70" y="111"/>
                      <a:pt x="78" y="106"/>
                    </a:cubicBezTo>
                    <a:cubicBezTo>
                      <a:pt x="77" y="101"/>
                      <a:pt x="76" y="95"/>
                      <a:pt x="76" y="90"/>
                    </a:cubicBezTo>
                    <a:cubicBezTo>
                      <a:pt x="76" y="85"/>
                      <a:pt x="82" y="70"/>
                      <a:pt x="82" y="70"/>
                    </a:cubicBezTo>
                    <a:close/>
                  </a:path>
                </a:pathLst>
              </a:custGeom>
              <a:solidFill>
                <a:srgbClr val="9E9FA2"/>
              </a:solidFill>
              <a:ln w="7" cap="flat">
                <a:noFill/>
                <a:prstDash val="solid"/>
                <a:miter lim="800000"/>
                <a:headEnd/>
                <a:tailEnd/>
              </a:ln>
            </p:spPr>
            <p:txBody>
              <a:bodyPr/>
              <a:lstStyle/>
              <a:p>
                <a:endParaRPr lang="en-GB" dirty="0"/>
              </a:p>
            </p:txBody>
          </p:sp>
          <p:sp>
            <p:nvSpPr>
              <p:cNvPr id="38949" name="Freeform 193"/>
              <p:cNvSpPr>
                <a:spLocks/>
              </p:cNvSpPr>
              <p:nvPr/>
            </p:nvSpPr>
            <p:spPr bwMode="auto">
              <a:xfrm>
                <a:off x="4415734" y="4811713"/>
                <a:ext cx="147638" cy="246063"/>
              </a:xfrm>
              <a:custGeom>
                <a:avLst/>
                <a:gdLst>
                  <a:gd name="T0" fmla="*/ 14100 w 26"/>
                  <a:gd name="T1" fmla="*/ 15878 h 43"/>
                  <a:gd name="T2" fmla="*/ 12948 w 26"/>
                  <a:gd name="T3" fmla="*/ 23142 h 43"/>
                  <a:gd name="T4" fmla="*/ 12269 w 26"/>
                  <a:gd name="T5" fmla="*/ 26181 h 43"/>
                  <a:gd name="T6" fmla="*/ 3430 w 26"/>
                  <a:gd name="T7" fmla="*/ 26181 h 43"/>
                  <a:gd name="T8" fmla="*/ 640 w 26"/>
                  <a:gd name="T9" fmla="*/ 24962 h 43"/>
                  <a:gd name="T10" fmla="*/ 640 w 26"/>
                  <a:gd name="T11" fmla="*/ 21970 h 43"/>
                  <a:gd name="T12" fmla="*/ 640 w 26"/>
                  <a:gd name="T13" fmla="*/ 12836 h 43"/>
                  <a:gd name="T14" fmla="*/ 11117 w 26"/>
                  <a:gd name="T15" fmla="*/ 0 h 43"/>
                  <a:gd name="T16" fmla="*/ 12269 w 26"/>
                  <a:gd name="T17" fmla="*/ 9783 h 43"/>
                  <a:gd name="T18" fmla="*/ 14100 w 26"/>
                  <a:gd name="T19" fmla="*/ 15878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43">
                    <a:moveTo>
                      <a:pt x="24" y="26"/>
                    </a:moveTo>
                    <a:cubicBezTo>
                      <a:pt x="24" y="26"/>
                      <a:pt x="20" y="34"/>
                      <a:pt x="22" y="38"/>
                    </a:cubicBezTo>
                    <a:cubicBezTo>
                      <a:pt x="24" y="43"/>
                      <a:pt x="21" y="43"/>
                      <a:pt x="21" y="43"/>
                    </a:cubicBezTo>
                    <a:cubicBezTo>
                      <a:pt x="6" y="43"/>
                      <a:pt x="6" y="43"/>
                      <a:pt x="6" y="43"/>
                    </a:cubicBezTo>
                    <a:cubicBezTo>
                      <a:pt x="0" y="43"/>
                      <a:pt x="1" y="41"/>
                      <a:pt x="1" y="41"/>
                    </a:cubicBezTo>
                    <a:cubicBezTo>
                      <a:pt x="1" y="36"/>
                      <a:pt x="1" y="36"/>
                      <a:pt x="1" y="36"/>
                    </a:cubicBezTo>
                    <a:cubicBezTo>
                      <a:pt x="1" y="36"/>
                      <a:pt x="0" y="31"/>
                      <a:pt x="1" y="21"/>
                    </a:cubicBezTo>
                    <a:cubicBezTo>
                      <a:pt x="4" y="0"/>
                      <a:pt x="19" y="0"/>
                      <a:pt x="19" y="0"/>
                    </a:cubicBezTo>
                    <a:cubicBezTo>
                      <a:pt x="26" y="1"/>
                      <a:pt x="16" y="10"/>
                      <a:pt x="21" y="16"/>
                    </a:cubicBezTo>
                    <a:cubicBezTo>
                      <a:pt x="25" y="21"/>
                      <a:pt x="24" y="26"/>
                      <a:pt x="24" y="2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8950" name="Freeform 194"/>
              <p:cNvSpPr>
                <a:spLocks/>
              </p:cNvSpPr>
              <p:nvPr/>
            </p:nvSpPr>
            <p:spPr bwMode="auto">
              <a:xfrm>
                <a:off x="4541146" y="4811713"/>
                <a:ext cx="147638" cy="246063"/>
              </a:xfrm>
              <a:custGeom>
                <a:avLst/>
                <a:gdLst>
                  <a:gd name="T0" fmla="*/ 12269 w 26"/>
                  <a:gd name="T1" fmla="*/ 26181 h 43"/>
                  <a:gd name="T2" fmla="*/ 9339 w 26"/>
                  <a:gd name="T3" fmla="*/ 24962 h 43"/>
                  <a:gd name="T4" fmla="*/ 5219 w 26"/>
                  <a:gd name="T5" fmla="*/ 26181 h 43"/>
                  <a:gd name="T6" fmla="*/ 4067 w 26"/>
                  <a:gd name="T7" fmla="*/ 23142 h 43"/>
                  <a:gd name="T8" fmla="*/ 2289 w 26"/>
                  <a:gd name="T9" fmla="*/ 15878 h 43"/>
                  <a:gd name="T10" fmla="*/ 4067 w 26"/>
                  <a:gd name="T11" fmla="*/ 9783 h 43"/>
                  <a:gd name="T12" fmla="*/ 4067 w 26"/>
                  <a:gd name="T13" fmla="*/ 0 h 43"/>
                  <a:gd name="T14" fmla="*/ 14547 w 26"/>
                  <a:gd name="T15" fmla="*/ 12836 h 43"/>
                  <a:gd name="T16" fmla="*/ 14547 w 26"/>
                  <a:gd name="T17" fmla="*/ 21970 h 43"/>
                  <a:gd name="T18" fmla="*/ 14547 w 26"/>
                  <a:gd name="T19" fmla="*/ 24962 h 43"/>
                  <a:gd name="T20" fmla="*/ 12269 w 26"/>
                  <a:gd name="T21" fmla="*/ 26181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43">
                    <a:moveTo>
                      <a:pt x="21" y="43"/>
                    </a:moveTo>
                    <a:cubicBezTo>
                      <a:pt x="19" y="43"/>
                      <a:pt x="18" y="41"/>
                      <a:pt x="16" y="41"/>
                    </a:cubicBezTo>
                    <a:cubicBezTo>
                      <a:pt x="12" y="41"/>
                      <a:pt x="10" y="43"/>
                      <a:pt x="9" y="43"/>
                    </a:cubicBezTo>
                    <a:cubicBezTo>
                      <a:pt x="7" y="43"/>
                      <a:pt x="5" y="41"/>
                      <a:pt x="7" y="38"/>
                    </a:cubicBezTo>
                    <a:cubicBezTo>
                      <a:pt x="15" y="28"/>
                      <a:pt x="4" y="26"/>
                      <a:pt x="4" y="26"/>
                    </a:cubicBezTo>
                    <a:cubicBezTo>
                      <a:pt x="4" y="26"/>
                      <a:pt x="3" y="21"/>
                      <a:pt x="7" y="16"/>
                    </a:cubicBezTo>
                    <a:cubicBezTo>
                      <a:pt x="12" y="10"/>
                      <a:pt x="0" y="1"/>
                      <a:pt x="7" y="0"/>
                    </a:cubicBezTo>
                    <a:cubicBezTo>
                      <a:pt x="7" y="0"/>
                      <a:pt x="22" y="0"/>
                      <a:pt x="25" y="21"/>
                    </a:cubicBezTo>
                    <a:cubicBezTo>
                      <a:pt x="26" y="31"/>
                      <a:pt x="25" y="36"/>
                      <a:pt x="25" y="36"/>
                    </a:cubicBezTo>
                    <a:cubicBezTo>
                      <a:pt x="25" y="41"/>
                      <a:pt x="25" y="41"/>
                      <a:pt x="25" y="41"/>
                    </a:cubicBezTo>
                    <a:cubicBezTo>
                      <a:pt x="25" y="41"/>
                      <a:pt x="25" y="43"/>
                      <a:pt x="21" y="4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8951" name="Oval 195"/>
              <p:cNvSpPr>
                <a:spLocks noChangeArrowheads="1"/>
              </p:cNvSpPr>
              <p:nvPr/>
            </p:nvSpPr>
            <p:spPr bwMode="auto">
              <a:xfrm>
                <a:off x="4468121" y="4976813"/>
                <a:ext cx="28575" cy="34925"/>
              </a:xfrm>
              <a:prstGeom prst="ellipse">
                <a:avLst/>
              </a:prstGeom>
              <a:solidFill>
                <a:schemeClr val="accent2"/>
              </a:solidFill>
              <a:ln>
                <a:solidFill>
                  <a:schemeClr val="accent2"/>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52" name="Oval 196"/>
              <p:cNvSpPr>
                <a:spLocks noChangeArrowheads="1"/>
              </p:cNvSpPr>
              <p:nvPr/>
            </p:nvSpPr>
            <p:spPr bwMode="auto">
              <a:xfrm>
                <a:off x="4490346" y="4983163"/>
                <a:ext cx="28575" cy="34925"/>
              </a:xfrm>
              <a:prstGeom prst="ellipse">
                <a:avLst/>
              </a:prstGeom>
              <a:solidFill>
                <a:schemeClr val="accent2"/>
              </a:solidFill>
              <a:ln>
                <a:solidFill>
                  <a:schemeClr val="accent2"/>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53" name="Oval 197"/>
              <p:cNvSpPr>
                <a:spLocks noChangeArrowheads="1"/>
              </p:cNvSpPr>
              <p:nvPr/>
            </p:nvSpPr>
            <p:spPr bwMode="auto">
              <a:xfrm>
                <a:off x="4468121" y="5000625"/>
                <a:ext cx="28575" cy="28575"/>
              </a:xfrm>
              <a:prstGeom prst="ellipse">
                <a:avLst/>
              </a:prstGeom>
              <a:solidFill>
                <a:schemeClr val="accent2"/>
              </a:solidFill>
              <a:ln>
                <a:solidFill>
                  <a:schemeClr val="accent2"/>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54" name="Oval 198"/>
              <p:cNvSpPr>
                <a:spLocks noChangeArrowheads="1"/>
              </p:cNvSpPr>
              <p:nvPr/>
            </p:nvSpPr>
            <p:spPr bwMode="auto">
              <a:xfrm>
                <a:off x="4444309" y="4994275"/>
                <a:ext cx="28575" cy="28575"/>
              </a:xfrm>
              <a:prstGeom prst="ellipse">
                <a:avLst/>
              </a:prstGeom>
              <a:solidFill>
                <a:schemeClr val="accent2"/>
              </a:solidFill>
              <a:ln>
                <a:solidFill>
                  <a:schemeClr val="accent2"/>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grpSp>
        <p:sp>
          <p:nvSpPr>
            <p:cNvPr id="89" name="Oval 88"/>
            <p:cNvSpPr/>
            <p:nvPr/>
          </p:nvSpPr>
          <p:spPr>
            <a:xfrm>
              <a:off x="4226820" y="4476370"/>
              <a:ext cx="650876" cy="86900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GB" dirty="0"/>
            </a:p>
          </p:txBody>
        </p:sp>
      </p:grpSp>
      <p:sp>
        <p:nvSpPr>
          <p:cNvPr id="39048" name="Rectangle 292"/>
          <p:cNvSpPr>
            <a:spLocks noChangeArrowheads="1"/>
          </p:cNvSpPr>
          <p:nvPr/>
        </p:nvSpPr>
        <p:spPr bwMode="auto">
          <a:xfrm>
            <a:off x="3021278" y="2400467"/>
            <a:ext cx="2814580" cy="347665"/>
          </a:xfrm>
          <a:prstGeom prst="rect">
            <a:avLst/>
          </a:prstGeom>
          <a:solidFill>
            <a:srgbClr val="FFFFFF"/>
          </a:solidFill>
          <a:ln>
            <a:noFill/>
          </a:ln>
        </p:spPr>
        <p:txBody>
          <a:bodyPr wrap="square" lIns="0" tIns="0" rIns="0" bIns="0" anchor="ctr" anchorCtr="0">
            <a:no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defTabSz="914400" eaLnBrk="1" hangingPunct="1"/>
            <a:r>
              <a:rPr lang="en-GB" altLang="de-DE" sz="1800" b="1" dirty="0">
                <a:solidFill>
                  <a:schemeClr val="accent2"/>
                </a:solidFill>
              </a:rPr>
              <a:t>High unmet medical need</a:t>
            </a:r>
          </a:p>
        </p:txBody>
      </p:sp>
      <p:grpSp>
        <p:nvGrpSpPr>
          <p:cNvPr id="2" name="Group 1"/>
          <p:cNvGrpSpPr/>
          <p:nvPr/>
        </p:nvGrpSpPr>
        <p:grpSpPr>
          <a:xfrm>
            <a:off x="0" y="3554349"/>
            <a:ext cx="9144001" cy="790294"/>
            <a:chOff x="-43773" y="4918229"/>
            <a:chExt cx="9234580" cy="816595"/>
          </a:xfrm>
        </p:grpSpPr>
        <p:sp>
          <p:nvSpPr>
            <p:cNvPr id="96" name="Rounded Rectangle 95"/>
            <p:cNvSpPr/>
            <p:nvPr/>
          </p:nvSpPr>
          <p:spPr>
            <a:xfrm>
              <a:off x="-43773" y="4918229"/>
              <a:ext cx="9234580" cy="816595"/>
            </a:xfrm>
            <a:prstGeom prst="roundRect">
              <a:avLst>
                <a:gd name="adj" fmla="val 0"/>
              </a:avLst>
            </a:prstGeom>
            <a:solidFill>
              <a:schemeClr val="tx2">
                <a:lumMod val="20000"/>
                <a:lumOff val="80000"/>
              </a:schemeClr>
            </a:solidFill>
            <a:ln w="12700" cmpd="sng">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noAutofit/>
            </a:bodyPr>
            <a:lstStyle/>
            <a:p>
              <a:pPr algn="ctr"/>
              <a:endParaRPr lang="en-GB" dirty="0"/>
            </a:p>
          </p:txBody>
        </p:sp>
        <p:sp>
          <p:nvSpPr>
            <p:cNvPr id="38920" name="Rectangle 4"/>
            <p:cNvSpPr>
              <a:spLocks noChangeArrowheads="1"/>
            </p:cNvSpPr>
            <p:nvPr/>
          </p:nvSpPr>
          <p:spPr bwMode="auto">
            <a:xfrm>
              <a:off x="504424" y="5053700"/>
              <a:ext cx="8138185" cy="49936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GB" altLang="de-DE" sz="1600" dirty="0">
                  <a:solidFill>
                    <a:srgbClr val="58595B"/>
                  </a:solidFill>
                </a:rPr>
                <a:t>Survival rates vary depending on stage at diagnosis. </a:t>
              </a:r>
              <a:br>
                <a:rPr lang="en-GB" altLang="de-DE" sz="1600" dirty="0">
                  <a:solidFill>
                    <a:srgbClr val="58595B"/>
                  </a:solidFill>
                </a:rPr>
              </a:br>
              <a:r>
                <a:rPr lang="en-GB" altLang="de-DE" sz="1600" b="1" dirty="0">
                  <a:solidFill>
                    <a:schemeClr val="accent1"/>
                  </a:solidFill>
                </a:rPr>
                <a:t>The later the stage of diagnosis, the lower the 5-year survival rate.</a:t>
              </a:r>
              <a:r>
                <a:rPr lang="en-GB" altLang="de-DE" sz="1600" b="1" baseline="30000" dirty="0">
                  <a:solidFill>
                    <a:schemeClr val="accent1"/>
                  </a:solidFill>
                </a:rPr>
                <a:t>2</a:t>
              </a:r>
            </a:p>
          </p:txBody>
        </p:sp>
      </p:grpSp>
      <p:grpSp>
        <p:nvGrpSpPr>
          <p:cNvPr id="12" name="Group 11"/>
          <p:cNvGrpSpPr/>
          <p:nvPr/>
        </p:nvGrpSpPr>
        <p:grpSpPr>
          <a:xfrm>
            <a:off x="7417123" y="1545758"/>
            <a:ext cx="457200" cy="457200"/>
            <a:chOff x="4228408" y="3056412"/>
            <a:chExt cx="650876" cy="869005"/>
          </a:xfrm>
        </p:grpSpPr>
        <p:sp>
          <p:nvSpPr>
            <p:cNvPr id="38944" name="Freeform 188"/>
            <p:cNvSpPr>
              <a:spLocks/>
            </p:cNvSpPr>
            <p:nvPr/>
          </p:nvSpPr>
          <p:spPr bwMode="auto">
            <a:xfrm>
              <a:off x="4303021" y="3167063"/>
              <a:ext cx="500063" cy="649288"/>
            </a:xfrm>
            <a:custGeom>
              <a:avLst/>
              <a:gdLst>
                <a:gd name="T0" fmla="*/ 20500 w 88"/>
                <a:gd name="T1" fmla="*/ 9461 h 114"/>
                <a:gd name="T2" fmla="*/ 18209 w 88"/>
                <a:gd name="T3" fmla="*/ 14918 h 114"/>
                <a:gd name="T4" fmla="*/ 8852 w 88"/>
                <a:gd name="T5" fmla="*/ 18380 h 114"/>
                <a:gd name="T6" fmla="*/ 4088 w 88"/>
                <a:gd name="T7" fmla="*/ 25537 h 114"/>
                <a:gd name="T8" fmla="*/ 2294 w 88"/>
                <a:gd name="T9" fmla="*/ 42256 h 114"/>
                <a:gd name="T10" fmla="*/ 641 w 88"/>
                <a:gd name="T11" fmla="*/ 52826 h 114"/>
                <a:gd name="T12" fmla="*/ 0 w 88"/>
                <a:gd name="T13" fmla="*/ 55323 h 114"/>
                <a:gd name="T14" fmla="*/ 6418 w 88"/>
                <a:gd name="T15" fmla="*/ 61784 h 114"/>
                <a:gd name="T16" fmla="*/ 7700 w 88"/>
                <a:gd name="T17" fmla="*/ 55839 h 114"/>
                <a:gd name="T18" fmla="*/ 10506 w 88"/>
                <a:gd name="T19" fmla="*/ 43404 h 114"/>
                <a:gd name="T20" fmla="*/ 12289 w 88"/>
                <a:gd name="T21" fmla="*/ 58835 h 114"/>
                <a:gd name="T22" fmla="*/ 10506 w 88"/>
                <a:gd name="T23" fmla="*/ 63639 h 114"/>
                <a:gd name="T24" fmla="*/ 10506 w 88"/>
                <a:gd name="T25" fmla="*/ 64102 h 114"/>
                <a:gd name="T26" fmla="*/ 25959 w 88"/>
                <a:gd name="T27" fmla="*/ 67743 h 114"/>
                <a:gd name="T28" fmla="*/ 41183 w 88"/>
                <a:gd name="T29" fmla="*/ 64102 h 114"/>
                <a:gd name="T30" fmla="*/ 40542 w 88"/>
                <a:gd name="T31" fmla="*/ 63639 h 114"/>
                <a:gd name="T32" fmla="*/ 38759 w 88"/>
                <a:gd name="T33" fmla="*/ 58322 h 114"/>
                <a:gd name="T34" fmla="*/ 40542 w 88"/>
                <a:gd name="T35" fmla="*/ 43404 h 114"/>
                <a:gd name="T36" fmla="*/ 43989 w 88"/>
                <a:gd name="T37" fmla="*/ 56984 h 114"/>
                <a:gd name="T38" fmla="*/ 44666 w 88"/>
                <a:gd name="T39" fmla="*/ 61784 h 114"/>
                <a:gd name="T40" fmla="*/ 51739 w 88"/>
                <a:gd name="T41" fmla="*/ 55323 h 114"/>
                <a:gd name="T42" fmla="*/ 51048 w 88"/>
                <a:gd name="T43" fmla="*/ 54035 h 114"/>
                <a:gd name="T44" fmla="*/ 48256 w 88"/>
                <a:gd name="T45" fmla="*/ 34446 h 114"/>
                <a:gd name="T46" fmla="*/ 48256 w 88"/>
                <a:gd name="T47" fmla="*/ 25537 h 114"/>
                <a:gd name="T48" fmla="*/ 40542 w 88"/>
                <a:gd name="T49" fmla="*/ 17867 h 114"/>
                <a:gd name="T50" fmla="*/ 31686 w 88"/>
                <a:gd name="T51" fmla="*/ 13759 h 114"/>
                <a:gd name="T52" fmla="*/ 31189 w 88"/>
                <a:gd name="T53" fmla="*/ 10117 h 114"/>
                <a:gd name="T54" fmla="*/ 38247 w 88"/>
                <a:gd name="T55" fmla="*/ 7800 h 114"/>
                <a:gd name="T56" fmla="*/ 37106 w 88"/>
                <a:gd name="T57" fmla="*/ 2303 h 114"/>
                <a:gd name="T58" fmla="*/ 25959 w 88"/>
                <a:gd name="T59" fmla="*/ 0 h 114"/>
                <a:gd name="T60" fmla="*/ 14633 w 88"/>
                <a:gd name="T61" fmla="*/ 2303 h 114"/>
                <a:gd name="T62" fmla="*/ 14132 w 88"/>
                <a:gd name="T63" fmla="*/ 5959 h 114"/>
                <a:gd name="T64" fmla="*/ 20500 w 88"/>
                <a:gd name="T65" fmla="*/ 9461 h 1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8" h="114">
                  <a:moveTo>
                    <a:pt x="35" y="16"/>
                  </a:moveTo>
                  <a:cubicBezTo>
                    <a:pt x="35" y="16"/>
                    <a:pt x="35" y="23"/>
                    <a:pt x="31" y="25"/>
                  </a:cubicBezTo>
                  <a:cubicBezTo>
                    <a:pt x="25" y="28"/>
                    <a:pt x="15" y="31"/>
                    <a:pt x="15" y="31"/>
                  </a:cubicBezTo>
                  <a:cubicBezTo>
                    <a:pt x="15" y="31"/>
                    <a:pt x="7" y="32"/>
                    <a:pt x="7" y="43"/>
                  </a:cubicBezTo>
                  <a:cubicBezTo>
                    <a:pt x="6" y="54"/>
                    <a:pt x="6" y="64"/>
                    <a:pt x="4" y="71"/>
                  </a:cubicBezTo>
                  <a:cubicBezTo>
                    <a:pt x="3" y="77"/>
                    <a:pt x="1" y="89"/>
                    <a:pt x="1" y="89"/>
                  </a:cubicBezTo>
                  <a:cubicBezTo>
                    <a:pt x="1" y="89"/>
                    <a:pt x="1" y="90"/>
                    <a:pt x="0" y="93"/>
                  </a:cubicBezTo>
                  <a:cubicBezTo>
                    <a:pt x="3" y="97"/>
                    <a:pt x="7" y="100"/>
                    <a:pt x="11" y="104"/>
                  </a:cubicBezTo>
                  <a:cubicBezTo>
                    <a:pt x="12" y="100"/>
                    <a:pt x="13" y="97"/>
                    <a:pt x="13" y="94"/>
                  </a:cubicBezTo>
                  <a:cubicBezTo>
                    <a:pt x="14" y="81"/>
                    <a:pt x="18" y="73"/>
                    <a:pt x="18" y="73"/>
                  </a:cubicBezTo>
                  <a:cubicBezTo>
                    <a:pt x="18" y="73"/>
                    <a:pt x="22" y="85"/>
                    <a:pt x="21" y="99"/>
                  </a:cubicBezTo>
                  <a:cubicBezTo>
                    <a:pt x="21" y="103"/>
                    <a:pt x="20" y="104"/>
                    <a:pt x="18" y="107"/>
                  </a:cubicBezTo>
                  <a:cubicBezTo>
                    <a:pt x="18" y="107"/>
                    <a:pt x="18" y="108"/>
                    <a:pt x="18" y="108"/>
                  </a:cubicBezTo>
                  <a:cubicBezTo>
                    <a:pt x="26" y="112"/>
                    <a:pt x="35" y="114"/>
                    <a:pt x="44" y="114"/>
                  </a:cubicBezTo>
                  <a:cubicBezTo>
                    <a:pt x="53" y="114"/>
                    <a:pt x="62" y="112"/>
                    <a:pt x="70" y="108"/>
                  </a:cubicBezTo>
                  <a:cubicBezTo>
                    <a:pt x="70" y="107"/>
                    <a:pt x="69" y="107"/>
                    <a:pt x="69" y="107"/>
                  </a:cubicBezTo>
                  <a:cubicBezTo>
                    <a:pt x="67" y="102"/>
                    <a:pt x="67" y="101"/>
                    <a:pt x="66" y="98"/>
                  </a:cubicBezTo>
                  <a:cubicBezTo>
                    <a:pt x="66" y="92"/>
                    <a:pt x="69" y="73"/>
                    <a:pt x="69" y="73"/>
                  </a:cubicBezTo>
                  <a:cubicBezTo>
                    <a:pt x="69" y="73"/>
                    <a:pt x="73" y="83"/>
                    <a:pt x="75" y="96"/>
                  </a:cubicBezTo>
                  <a:cubicBezTo>
                    <a:pt x="75" y="100"/>
                    <a:pt x="75" y="102"/>
                    <a:pt x="76" y="104"/>
                  </a:cubicBezTo>
                  <a:cubicBezTo>
                    <a:pt x="80" y="101"/>
                    <a:pt x="84" y="97"/>
                    <a:pt x="88" y="93"/>
                  </a:cubicBezTo>
                  <a:cubicBezTo>
                    <a:pt x="88" y="93"/>
                    <a:pt x="87" y="92"/>
                    <a:pt x="87" y="91"/>
                  </a:cubicBezTo>
                  <a:cubicBezTo>
                    <a:pt x="84" y="81"/>
                    <a:pt x="82" y="70"/>
                    <a:pt x="82" y="58"/>
                  </a:cubicBezTo>
                  <a:cubicBezTo>
                    <a:pt x="82" y="43"/>
                    <a:pt x="82" y="43"/>
                    <a:pt x="82" y="43"/>
                  </a:cubicBezTo>
                  <a:cubicBezTo>
                    <a:pt x="82" y="43"/>
                    <a:pt x="82" y="32"/>
                    <a:pt x="69" y="30"/>
                  </a:cubicBezTo>
                  <a:cubicBezTo>
                    <a:pt x="57" y="28"/>
                    <a:pt x="54" y="23"/>
                    <a:pt x="54" y="23"/>
                  </a:cubicBezTo>
                  <a:cubicBezTo>
                    <a:pt x="54" y="23"/>
                    <a:pt x="53" y="22"/>
                    <a:pt x="53" y="17"/>
                  </a:cubicBezTo>
                  <a:cubicBezTo>
                    <a:pt x="62" y="18"/>
                    <a:pt x="65" y="13"/>
                    <a:pt x="65" y="13"/>
                  </a:cubicBezTo>
                  <a:cubicBezTo>
                    <a:pt x="65" y="13"/>
                    <a:pt x="64" y="11"/>
                    <a:pt x="63" y="4"/>
                  </a:cubicBezTo>
                  <a:cubicBezTo>
                    <a:pt x="57" y="2"/>
                    <a:pt x="51" y="0"/>
                    <a:pt x="44" y="0"/>
                  </a:cubicBezTo>
                  <a:cubicBezTo>
                    <a:pt x="37" y="0"/>
                    <a:pt x="31" y="2"/>
                    <a:pt x="25" y="4"/>
                  </a:cubicBezTo>
                  <a:cubicBezTo>
                    <a:pt x="25" y="6"/>
                    <a:pt x="25" y="8"/>
                    <a:pt x="24" y="10"/>
                  </a:cubicBezTo>
                  <a:cubicBezTo>
                    <a:pt x="22" y="16"/>
                    <a:pt x="35" y="16"/>
                    <a:pt x="35" y="16"/>
                  </a:cubicBezTo>
                  <a:close/>
                </a:path>
              </a:pathLst>
            </a:custGeom>
            <a:solidFill>
              <a:srgbClr val="9E9FA2"/>
            </a:solidFill>
            <a:ln w="7" cap="flat">
              <a:noFill/>
              <a:prstDash val="solid"/>
              <a:miter lim="800000"/>
              <a:headEnd/>
              <a:tailEnd/>
            </a:ln>
          </p:spPr>
          <p:txBody>
            <a:bodyPr/>
            <a:lstStyle/>
            <a:p>
              <a:endParaRPr lang="en-GB" dirty="0"/>
            </a:p>
          </p:txBody>
        </p:sp>
        <p:sp>
          <p:nvSpPr>
            <p:cNvPr id="38970" name="Freeform 214"/>
            <p:cNvSpPr>
              <a:spLocks/>
            </p:cNvSpPr>
            <p:nvPr/>
          </p:nvSpPr>
          <p:spPr bwMode="auto">
            <a:xfrm>
              <a:off x="4364934" y="3490913"/>
              <a:ext cx="171450" cy="114300"/>
            </a:xfrm>
            <a:custGeom>
              <a:avLst/>
              <a:gdLst>
                <a:gd name="T0" fmla="*/ 10264 w 30"/>
                <a:gd name="T1" fmla="*/ 12078 h 20"/>
                <a:gd name="T2" fmla="*/ 6714 w 30"/>
                <a:gd name="T3" fmla="*/ 11430 h 20"/>
                <a:gd name="T4" fmla="*/ 4198 w 30"/>
                <a:gd name="T5" fmla="*/ 0 h 20"/>
                <a:gd name="T6" fmla="*/ 7232 w 30"/>
                <a:gd name="T7" fmla="*/ 10264 h 20"/>
                <a:gd name="T8" fmla="*/ 12780 w 30"/>
                <a:gd name="T9" fmla="*/ 10264 h 20"/>
                <a:gd name="T10" fmla="*/ 18144 w 30"/>
                <a:gd name="T11" fmla="*/ 4846 h 20"/>
                <a:gd name="T12" fmla="*/ 13244 w 30"/>
                <a:gd name="T13" fmla="*/ 11430 h 20"/>
                <a:gd name="T14" fmla="*/ 10264 w 30"/>
                <a:gd name="T15" fmla="*/ 12078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 h="20">
                  <a:moveTo>
                    <a:pt x="17" y="20"/>
                  </a:moveTo>
                  <a:cubicBezTo>
                    <a:pt x="15" y="20"/>
                    <a:pt x="13" y="20"/>
                    <a:pt x="11" y="19"/>
                  </a:cubicBezTo>
                  <a:cubicBezTo>
                    <a:pt x="0" y="13"/>
                    <a:pt x="7" y="0"/>
                    <a:pt x="7" y="0"/>
                  </a:cubicBezTo>
                  <a:cubicBezTo>
                    <a:pt x="7" y="0"/>
                    <a:pt x="2" y="12"/>
                    <a:pt x="12" y="17"/>
                  </a:cubicBezTo>
                  <a:cubicBezTo>
                    <a:pt x="15" y="19"/>
                    <a:pt x="18" y="19"/>
                    <a:pt x="21" y="17"/>
                  </a:cubicBezTo>
                  <a:cubicBezTo>
                    <a:pt x="26" y="15"/>
                    <a:pt x="30" y="8"/>
                    <a:pt x="30" y="8"/>
                  </a:cubicBezTo>
                  <a:cubicBezTo>
                    <a:pt x="30" y="8"/>
                    <a:pt x="27" y="16"/>
                    <a:pt x="22" y="19"/>
                  </a:cubicBezTo>
                  <a:cubicBezTo>
                    <a:pt x="20" y="20"/>
                    <a:pt x="18" y="20"/>
                    <a:pt x="17" y="2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8971" name="Freeform 215"/>
            <p:cNvSpPr>
              <a:spLocks/>
            </p:cNvSpPr>
            <p:nvPr/>
          </p:nvSpPr>
          <p:spPr bwMode="auto">
            <a:xfrm>
              <a:off x="4576071" y="3486150"/>
              <a:ext cx="169863" cy="119063"/>
            </a:xfrm>
            <a:custGeom>
              <a:avLst/>
              <a:gdLst>
                <a:gd name="T0" fmla="*/ 7444 w 30"/>
                <a:gd name="T1" fmla="*/ 12207 h 21"/>
                <a:gd name="T2" fmla="*/ 4669 w 30"/>
                <a:gd name="T3" fmla="*/ 11568 h 21"/>
                <a:gd name="T4" fmla="*/ 0 w 30"/>
                <a:gd name="T5" fmla="*/ 5193 h 21"/>
                <a:gd name="T6" fmla="*/ 4669 w 30"/>
                <a:gd name="T7" fmla="*/ 10432 h 21"/>
                <a:gd name="T8" fmla="*/ 10343 w 30"/>
                <a:gd name="T9" fmla="*/ 10432 h 21"/>
                <a:gd name="T10" fmla="*/ 12619 w 30"/>
                <a:gd name="T11" fmla="*/ 0 h 21"/>
                <a:gd name="T12" fmla="*/ 11028 w 30"/>
                <a:gd name="T13" fmla="*/ 11568 h 21"/>
                <a:gd name="T14" fmla="*/ 7444 w 30"/>
                <a:gd name="T15" fmla="*/ 12207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 h="21">
                  <a:moveTo>
                    <a:pt x="13" y="21"/>
                  </a:moveTo>
                  <a:cubicBezTo>
                    <a:pt x="11" y="21"/>
                    <a:pt x="9" y="21"/>
                    <a:pt x="8" y="20"/>
                  </a:cubicBezTo>
                  <a:cubicBezTo>
                    <a:pt x="2" y="17"/>
                    <a:pt x="0" y="9"/>
                    <a:pt x="0" y="9"/>
                  </a:cubicBezTo>
                  <a:cubicBezTo>
                    <a:pt x="0" y="9"/>
                    <a:pt x="4" y="16"/>
                    <a:pt x="8" y="18"/>
                  </a:cubicBezTo>
                  <a:cubicBezTo>
                    <a:pt x="11" y="20"/>
                    <a:pt x="15" y="20"/>
                    <a:pt x="18" y="18"/>
                  </a:cubicBezTo>
                  <a:cubicBezTo>
                    <a:pt x="28" y="13"/>
                    <a:pt x="22" y="0"/>
                    <a:pt x="22" y="0"/>
                  </a:cubicBezTo>
                  <a:cubicBezTo>
                    <a:pt x="22" y="0"/>
                    <a:pt x="30" y="14"/>
                    <a:pt x="19" y="20"/>
                  </a:cubicBezTo>
                  <a:cubicBezTo>
                    <a:pt x="17" y="21"/>
                    <a:pt x="15" y="21"/>
                    <a:pt x="13" y="2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8972" name="Oval 216"/>
            <p:cNvSpPr>
              <a:spLocks noChangeArrowheads="1"/>
            </p:cNvSpPr>
            <p:nvPr/>
          </p:nvSpPr>
          <p:spPr bwMode="auto">
            <a:xfrm>
              <a:off x="4649096" y="3519488"/>
              <a:ext cx="22225" cy="23813"/>
            </a:xfrm>
            <a:prstGeom prst="ellipse">
              <a:avLst/>
            </a:prstGeom>
            <a:solidFill>
              <a:srgbClr val="FF0000"/>
            </a:solidFill>
            <a:ln w="9525">
              <a:solidFill>
                <a:srgbClr val="FF0000"/>
              </a:solidFill>
              <a:round/>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73" name="Oval 217"/>
            <p:cNvSpPr>
              <a:spLocks noChangeArrowheads="1"/>
            </p:cNvSpPr>
            <p:nvPr/>
          </p:nvSpPr>
          <p:spPr bwMode="auto">
            <a:xfrm>
              <a:off x="4666559" y="3525838"/>
              <a:ext cx="28575" cy="22225"/>
            </a:xfrm>
            <a:prstGeom prst="ellipse">
              <a:avLst/>
            </a:prstGeom>
            <a:solidFill>
              <a:srgbClr val="FF0000"/>
            </a:solidFill>
            <a:ln>
              <a:solidFill>
                <a:srgbClr val="FF0000"/>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74" name="Oval 218"/>
            <p:cNvSpPr>
              <a:spLocks noChangeArrowheads="1"/>
            </p:cNvSpPr>
            <p:nvPr/>
          </p:nvSpPr>
          <p:spPr bwMode="auto">
            <a:xfrm>
              <a:off x="4649096" y="3536950"/>
              <a:ext cx="22225" cy="28575"/>
            </a:xfrm>
            <a:prstGeom prst="ellipse">
              <a:avLst/>
            </a:prstGeom>
            <a:solidFill>
              <a:srgbClr val="FF0000"/>
            </a:solidFill>
            <a:ln>
              <a:solidFill>
                <a:srgbClr val="FF0000"/>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8975" name="Oval 219"/>
            <p:cNvSpPr>
              <a:spLocks noChangeArrowheads="1"/>
            </p:cNvSpPr>
            <p:nvPr/>
          </p:nvSpPr>
          <p:spPr bwMode="auto">
            <a:xfrm>
              <a:off x="4626871" y="3530600"/>
              <a:ext cx="22225" cy="28575"/>
            </a:xfrm>
            <a:prstGeom prst="ellipse">
              <a:avLst/>
            </a:prstGeom>
            <a:solidFill>
              <a:srgbClr val="FF0000"/>
            </a:solidFill>
            <a:ln>
              <a:solidFill>
                <a:srgbClr val="FF0000"/>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10" name="Oval 9"/>
            <p:cNvSpPr/>
            <p:nvPr/>
          </p:nvSpPr>
          <p:spPr>
            <a:xfrm>
              <a:off x="4228408" y="3056412"/>
              <a:ext cx="650876" cy="86900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GB" dirty="0"/>
            </a:p>
          </p:txBody>
        </p:sp>
      </p:grpSp>
      <p:sp>
        <p:nvSpPr>
          <p:cNvPr id="63" name="Footer Placeholder 10">
            <a:extLst>
              <a:ext uri="{FF2B5EF4-FFF2-40B4-BE49-F238E27FC236}">
                <a16:creationId xmlns:a16="http://schemas.microsoft.com/office/drawing/2014/main" id="{49EC7E01-F25C-B341-A7AA-CACDBC4BC074}"/>
              </a:ext>
            </a:extLst>
          </p:cNvPr>
          <p:cNvSpPr>
            <a:spLocks noGrp="1"/>
          </p:cNvSpPr>
          <p:nvPr>
            <p:ph type="ftr" sz="quarter" idx="11"/>
          </p:nvPr>
        </p:nvSpPr>
        <p:spPr>
          <a:xfrm>
            <a:off x="593725" y="4752000"/>
            <a:ext cx="7970412" cy="363995"/>
          </a:xfrm>
        </p:spPr>
        <p:txBody>
          <a:bodyPr/>
          <a:lstStyle/>
          <a:p>
            <a:r>
              <a:rPr lang="en-US" dirty="0"/>
              <a:t>1. National Cancer Institute Surveillance, Epidemiology, and End Results (SEER). https://seer.cancer.gov/statfacts/ (Accessed: 07 December 2018). 2. Ridge CA, et al. Semin Intervent Radiol 2013;30(2):93–8.</a:t>
            </a:r>
          </a:p>
        </p:txBody>
      </p:sp>
    </p:spTree>
    <p:extLst>
      <p:ext uri="{BB962C8B-B14F-4D97-AF65-F5344CB8AC3E}">
        <p14:creationId xmlns:p14="http://schemas.microsoft.com/office/powerpoint/2010/main" val="66795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9" name="Titel 1"/>
          <p:cNvSpPr>
            <a:spLocks noGrp="1"/>
          </p:cNvSpPr>
          <p:nvPr>
            <p:ph type="title"/>
          </p:nvPr>
        </p:nvSpPr>
        <p:spPr>
          <a:xfrm>
            <a:off x="593726" y="274066"/>
            <a:ext cx="7864474" cy="583901"/>
          </a:xfrm>
        </p:spPr>
        <p:txBody>
          <a:bodyPr anchor="ctr"/>
          <a:lstStyle/>
          <a:p>
            <a:r>
              <a:rPr lang="en-GB" altLang="de-DE" dirty="0"/>
              <a:t>Stage of diagnosis affects 5-year survival rate</a:t>
            </a:r>
            <a:endParaRPr lang="en-GB" altLang="de-DE" noProof="0" dirty="0"/>
          </a:p>
        </p:txBody>
      </p:sp>
      <p:sp>
        <p:nvSpPr>
          <p:cNvPr id="161" name="Rectangle 205"/>
          <p:cNvSpPr>
            <a:spLocks noChangeArrowheads="1"/>
          </p:cNvSpPr>
          <p:nvPr/>
        </p:nvSpPr>
        <p:spPr bwMode="auto">
          <a:xfrm>
            <a:off x="7241593" y="2284114"/>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de-DE" sz="1800" b="0" i="0" u="none" strike="noStrike" kern="1200" cap="none" spc="0" normalizeH="0" baseline="0" noProof="0" dirty="0">
              <a:ln>
                <a:noFill/>
              </a:ln>
              <a:solidFill>
                <a:srgbClr val="58595B"/>
              </a:solidFill>
              <a:effectLst/>
              <a:uLnTx/>
              <a:uFillTx/>
              <a:latin typeface="Arial" pitchFamily="34" charset="0"/>
              <a:ea typeface="ＭＳ Ｐゴシック" pitchFamily="34" charset="-128"/>
              <a:cs typeface="+mn-cs"/>
            </a:endParaRPr>
          </a:p>
        </p:txBody>
      </p:sp>
      <p:graphicFrame>
        <p:nvGraphicFramePr>
          <p:cNvPr id="22" name="Chart 21"/>
          <p:cNvGraphicFramePr/>
          <p:nvPr>
            <p:extLst>
              <p:ext uri="{D42A27DB-BD31-4B8C-83A1-F6EECF244321}">
                <p14:modId xmlns:p14="http://schemas.microsoft.com/office/powerpoint/2010/main" val="2859255762"/>
              </p:ext>
            </p:extLst>
          </p:nvPr>
        </p:nvGraphicFramePr>
        <p:xfrm>
          <a:off x="330335" y="1649397"/>
          <a:ext cx="4479163" cy="26024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p:nvPr>
            <p:extLst>
              <p:ext uri="{D42A27DB-BD31-4B8C-83A1-F6EECF244321}">
                <p14:modId xmlns:p14="http://schemas.microsoft.com/office/powerpoint/2010/main" val="394773660"/>
              </p:ext>
            </p:extLst>
          </p:nvPr>
        </p:nvGraphicFramePr>
        <p:xfrm>
          <a:off x="4730262" y="1773936"/>
          <a:ext cx="3837476" cy="2477884"/>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p:cNvSpPr/>
          <p:nvPr/>
        </p:nvSpPr>
        <p:spPr>
          <a:xfrm>
            <a:off x="572030" y="1166068"/>
            <a:ext cx="3995773" cy="584775"/>
          </a:xfrm>
          <a:prstGeom prst="rect">
            <a:avLst/>
          </a:prstGeom>
        </p:spPr>
        <p:txBody>
          <a:bodyPr wrap="square" lIns="0" tIns="0" rIns="0" bIns="0">
            <a:noAutofit/>
          </a:bodyPr>
          <a:lstStyle/>
          <a:p>
            <a:pPr lvl="0" algn="ctr"/>
            <a:r>
              <a:rPr lang="en-GB" altLang="de-DE" sz="1600" b="1" dirty="0">
                <a:ea typeface="ＭＳ Ｐゴシック" pitchFamily="34" charset="-128"/>
              </a:rPr>
              <a:t>The majority </a:t>
            </a:r>
            <a:r>
              <a:rPr kumimoji="0" lang="en-GB" altLang="de-DE" sz="1600" b="1" i="0" u="none" strike="noStrike" kern="1200" cap="none" spc="0" normalizeH="0" baseline="0" noProof="0" dirty="0">
                <a:ln>
                  <a:noFill/>
                </a:ln>
                <a:solidFill>
                  <a:srgbClr val="58595B"/>
                </a:solidFill>
                <a:effectLst/>
                <a:uLnTx/>
                <a:uFillTx/>
                <a:latin typeface="Arial"/>
                <a:ea typeface="ＭＳ Ｐゴシック" pitchFamily="34" charset="-128"/>
                <a:cs typeface="+mn-cs"/>
              </a:rPr>
              <a:t>of patients with lung cancer </a:t>
            </a:r>
            <a:br>
              <a:rPr kumimoji="0" lang="en-GB" altLang="de-DE" sz="1600" b="1" i="0" u="none" strike="noStrike" kern="1200" cap="none" spc="0" normalizeH="0" baseline="0" noProof="0" dirty="0">
                <a:ln>
                  <a:noFill/>
                </a:ln>
                <a:solidFill>
                  <a:srgbClr val="58595B"/>
                </a:solidFill>
                <a:effectLst/>
                <a:uLnTx/>
                <a:uFillTx/>
                <a:latin typeface="Arial"/>
                <a:ea typeface="ＭＳ Ｐゴシック" pitchFamily="34" charset="-128"/>
                <a:cs typeface="+mn-cs"/>
              </a:rPr>
            </a:br>
            <a:r>
              <a:rPr kumimoji="0" lang="en-GB" altLang="de-DE" sz="1600" b="1" i="0" u="none" strike="noStrike" kern="1200" cap="none" spc="0" normalizeH="0" baseline="0" noProof="0" dirty="0">
                <a:ln>
                  <a:noFill/>
                </a:ln>
                <a:solidFill>
                  <a:srgbClr val="58595B"/>
                </a:solidFill>
                <a:effectLst/>
                <a:uLnTx/>
                <a:uFillTx/>
                <a:latin typeface="Arial"/>
                <a:ea typeface="ＭＳ Ｐゴシック" pitchFamily="34" charset="-128"/>
                <a:cs typeface="+mn-cs"/>
              </a:rPr>
              <a:t>have late-stage disease at diagnosis</a:t>
            </a:r>
            <a:endParaRPr kumimoji="0" lang="en-GB" sz="1600" b="1" i="0" u="none" strike="noStrike" kern="1200" cap="none" spc="0" normalizeH="0" baseline="0" noProof="0" dirty="0">
              <a:ln>
                <a:noFill/>
              </a:ln>
              <a:solidFill>
                <a:srgbClr val="58595B"/>
              </a:solidFill>
              <a:effectLst/>
              <a:uLnTx/>
              <a:uFillTx/>
              <a:latin typeface="Arial"/>
              <a:ea typeface="+mn-ea"/>
              <a:cs typeface="+mn-cs"/>
            </a:endParaRPr>
          </a:p>
        </p:txBody>
      </p:sp>
      <p:sp>
        <p:nvSpPr>
          <p:cNvPr id="19" name="Rectangle 18"/>
          <p:cNvSpPr/>
          <p:nvPr/>
        </p:nvSpPr>
        <p:spPr>
          <a:xfrm>
            <a:off x="4769881" y="1166068"/>
            <a:ext cx="3758239" cy="492443"/>
          </a:xfrm>
          <a:prstGeom prst="rect">
            <a:avLst/>
          </a:prstGeom>
        </p:spPr>
        <p:txBody>
          <a:bodyPr wrap="square" lIns="0" tIns="0" rIns="0" bIns="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58595B"/>
                </a:solidFill>
                <a:effectLst/>
                <a:uLnTx/>
                <a:uFillTx/>
                <a:latin typeface="Arial"/>
                <a:ea typeface="+mn-ea"/>
                <a:cs typeface="+mn-cs"/>
              </a:rPr>
              <a:t>The 5-year survival rate is low</a:t>
            </a:r>
            <a:br>
              <a:rPr kumimoji="0" lang="en-GB" sz="1600" b="1" i="0" u="none" strike="noStrike" kern="1200" cap="none" spc="0" normalizeH="0" baseline="0" noProof="0" dirty="0">
                <a:ln>
                  <a:noFill/>
                </a:ln>
                <a:solidFill>
                  <a:srgbClr val="58595B"/>
                </a:solidFill>
                <a:effectLst/>
                <a:uLnTx/>
                <a:uFillTx/>
                <a:latin typeface="Arial"/>
                <a:ea typeface="+mn-ea"/>
                <a:cs typeface="+mn-cs"/>
              </a:rPr>
            </a:br>
            <a:r>
              <a:rPr kumimoji="0" lang="en-GB" sz="1600" b="1" i="0" u="none" strike="noStrike" kern="1200" cap="none" spc="0" normalizeH="0" baseline="0" noProof="0" dirty="0">
                <a:ln>
                  <a:noFill/>
                </a:ln>
                <a:solidFill>
                  <a:srgbClr val="58595B"/>
                </a:solidFill>
                <a:effectLst/>
                <a:uLnTx/>
                <a:uFillTx/>
                <a:latin typeface="Arial"/>
                <a:ea typeface="+mn-ea"/>
                <a:cs typeface="+mn-cs"/>
              </a:rPr>
              <a:t>in patients with late-stage disease</a:t>
            </a:r>
          </a:p>
        </p:txBody>
      </p:sp>
      <p:sp>
        <p:nvSpPr>
          <p:cNvPr id="12" name="Footer Placeholder 10">
            <a:extLst>
              <a:ext uri="{FF2B5EF4-FFF2-40B4-BE49-F238E27FC236}">
                <a16:creationId xmlns:a16="http://schemas.microsoft.com/office/drawing/2014/main" id="{37EDC7F9-4404-7A4E-A573-7860E729137F}"/>
              </a:ext>
            </a:extLst>
          </p:cNvPr>
          <p:cNvSpPr>
            <a:spLocks noGrp="1"/>
          </p:cNvSpPr>
          <p:nvPr>
            <p:ph type="ftr" sz="quarter" idx="11"/>
          </p:nvPr>
        </p:nvSpPr>
        <p:spPr>
          <a:xfrm>
            <a:off x="593725" y="4752000"/>
            <a:ext cx="7970412" cy="36399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9E9FA2"/>
                </a:solidFill>
                <a:effectLst/>
                <a:uLnTx/>
                <a:uFillTx/>
                <a:latin typeface="Arial" panose="020B0604020202020204" pitchFamily="34" charset="0"/>
                <a:ea typeface="+mn-ea"/>
                <a:cs typeface="+mn-cs"/>
              </a:rPr>
              <a:t>National Cancer Institute Surveillance, Epidemiology, and End Results (SEER). https://seer.cancer.gov/statfacts/html/lungb.html (Accessed: 19 January 2023). </a:t>
            </a:r>
          </a:p>
        </p:txBody>
      </p:sp>
    </p:spTree>
    <p:extLst>
      <p:ext uri="{BB962C8B-B14F-4D97-AF65-F5344CB8AC3E}">
        <p14:creationId xmlns:p14="http://schemas.microsoft.com/office/powerpoint/2010/main" val="1049185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GB" dirty="0"/>
              <a:t>Is there a ‘typical’ lung cancer patient?</a:t>
            </a:r>
          </a:p>
        </p:txBody>
      </p:sp>
      <p:sp>
        <p:nvSpPr>
          <p:cNvPr id="15" name="Text Placeholder 14">
            <a:extLst>
              <a:ext uri="{FF2B5EF4-FFF2-40B4-BE49-F238E27FC236}">
                <a16:creationId xmlns:a16="http://schemas.microsoft.com/office/drawing/2014/main" id="{F4E01066-0499-964B-B380-C0730DA956B4}"/>
              </a:ext>
            </a:extLst>
          </p:cNvPr>
          <p:cNvSpPr>
            <a:spLocks noGrp="1"/>
          </p:cNvSpPr>
          <p:nvPr>
            <p:ph type="body" sz="quarter" idx="12"/>
          </p:nvPr>
        </p:nvSpPr>
        <p:spPr/>
        <p:txBody>
          <a:bodyPr/>
          <a:lstStyle/>
          <a:p>
            <a:pPr>
              <a:spcAft>
                <a:spcPts val="0"/>
              </a:spcAft>
            </a:pPr>
            <a:r>
              <a:rPr lang="en-US" sz="600" dirty="0"/>
              <a:t>*Never smokers were defined as those who never smoked or smoked &lt;100 cigarettes in their lifetime.</a:t>
            </a:r>
          </a:p>
        </p:txBody>
      </p:sp>
      <p:sp>
        <p:nvSpPr>
          <p:cNvPr id="5" name="Rounded Rectangle 4"/>
          <p:cNvSpPr/>
          <p:nvPr/>
        </p:nvSpPr>
        <p:spPr>
          <a:xfrm>
            <a:off x="817445" y="1768365"/>
            <a:ext cx="2551805" cy="1097280"/>
          </a:xfrm>
          <a:prstGeom prst="roundRect">
            <a:avLst>
              <a:gd name="adj" fmla="val 1283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GB" sz="1200" b="1" dirty="0"/>
              <a:t>Lung cancer mortality in women, including young women in some countries, </a:t>
            </a:r>
            <a:br>
              <a:rPr lang="en-GB" sz="1200" b="1" dirty="0"/>
            </a:br>
            <a:r>
              <a:rPr lang="en-GB" sz="1200" b="1" dirty="0"/>
              <a:t>has been increasing</a:t>
            </a:r>
            <a:r>
              <a:rPr lang="en-GB" sz="1200" b="1" baseline="30000" dirty="0"/>
              <a:t>1‒4</a:t>
            </a:r>
            <a:endParaRPr lang="en-GB" sz="1200" b="1" dirty="0"/>
          </a:p>
        </p:txBody>
      </p:sp>
      <p:sp>
        <p:nvSpPr>
          <p:cNvPr id="6" name="Rounded Rectangle 5"/>
          <p:cNvSpPr/>
          <p:nvPr/>
        </p:nvSpPr>
        <p:spPr>
          <a:xfrm>
            <a:off x="3423440" y="1768365"/>
            <a:ext cx="2551805" cy="1097280"/>
          </a:xfrm>
          <a:prstGeom prst="roundRect">
            <a:avLst>
              <a:gd name="adj" fmla="val 1283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US" sz="1200" b="1" dirty="0"/>
              <a:t>The incidence of lung cancer is now higher in young women</a:t>
            </a:r>
            <a:r>
              <a:rPr lang="en-GB" sz="1200" b="1" dirty="0">
                <a:cs typeface="Arial"/>
              </a:rPr>
              <a:t> </a:t>
            </a:r>
            <a:r>
              <a:rPr lang="en-US" sz="1200" b="1" dirty="0"/>
              <a:t>(aged 30</a:t>
            </a:r>
            <a:r>
              <a:rPr lang="en-GB" sz="1200" b="1" dirty="0">
                <a:cs typeface="Arial"/>
              </a:rPr>
              <a:t>‒49)</a:t>
            </a:r>
            <a:r>
              <a:rPr lang="en-US" sz="1200" b="1" dirty="0"/>
              <a:t> than young men in the US</a:t>
            </a:r>
            <a:r>
              <a:rPr lang="en-GB" sz="1200" b="1" baseline="30000" dirty="0">
                <a:cs typeface="Arial"/>
              </a:rPr>
              <a:t>5</a:t>
            </a:r>
            <a:endParaRPr lang="en-US" sz="1200" b="1" baseline="30000" dirty="0"/>
          </a:p>
        </p:txBody>
      </p:sp>
      <p:sp>
        <p:nvSpPr>
          <p:cNvPr id="7" name="Rounded Rectangle 6"/>
          <p:cNvSpPr/>
          <p:nvPr/>
        </p:nvSpPr>
        <p:spPr>
          <a:xfrm>
            <a:off x="817445" y="3015965"/>
            <a:ext cx="2551805" cy="1097280"/>
          </a:xfrm>
          <a:prstGeom prst="roundRect">
            <a:avLst>
              <a:gd name="adj" fmla="val 1283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US" sz="1200" b="1" dirty="0"/>
              <a:t>Tumors that are driven by oncogenic alterations are more common in never-smokers* than smokers</a:t>
            </a:r>
            <a:r>
              <a:rPr lang="en-US" sz="1200" b="1" baseline="30000" dirty="0"/>
              <a:t>6,7</a:t>
            </a:r>
            <a:r>
              <a:rPr lang="en-US" sz="1200" b="1" dirty="0"/>
              <a:t> </a:t>
            </a:r>
            <a:endParaRPr lang="en-GB" sz="1200" b="1" dirty="0"/>
          </a:p>
        </p:txBody>
      </p:sp>
      <p:sp>
        <p:nvSpPr>
          <p:cNvPr id="8" name="Rounded Rectangle 7"/>
          <p:cNvSpPr/>
          <p:nvPr/>
        </p:nvSpPr>
        <p:spPr>
          <a:xfrm>
            <a:off x="3423440" y="3015965"/>
            <a:ext cx="2551805" cy="1097280"/>
          </a:xfrm>
          <a:prstGeom prst="roundRect">
            <a:avLst>
              <a:gd name="adj" fmla="val 1283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GB" sz="1200" b="1" dirty="0"/>
              <a:t>A higher proportion </a:t>
            </a:r>
            <a:br>
              <a:rPr lang="en-GB" sz="1200" b="1" dirty="0"/>
            </a:br>
            <a:r>
              <a:rPr lang="en-GB" sz="1200" b="1" dirty="0"/>
              <a:t>of </a:t>
            </a:r>
            <a:r>
              <a:rPr lang="en-GB" sz="1200" b="1" i="1" dirty="0"/>
              <a:t>EGFR</a:t>
            </a:r>
            <a:r>
              <a:rPr lang="en-GB" sz="1200" b="1" dirty="0"/>
              <a:t>-mutant lung cancer occurs in never-smokers</a:t>
            </a:r>
            <a:br>
              <a:rPr lang="en-GB" sz="1200" b="1" dirty="0"/>
            </a:br>
            <a:r>
              <a:rPr lang="en-GB" sz="1200" b="1" dirty="0"/>
              <a:t>than smokers</a:t>
            </a:r>
            <a:r>
              <a:rPr lang="en-GB" sz="1200" b="1" baseline="30000" dirty="0"/>
              <a:t>6,7</a:t>
            </a:r>
          </a:p>
        </p:txBody>
      </p:sp>
      <p:sp>
        <p:nvSpPr>
          <p:cNvPr id="11" name="TextBox 10"/>
          <p:cNvSpPr txBox="1"/>
          <p:nvPr/>
        </p:nvSpPr>
        <p:spPr>
          <a:xfrm>
            <a:off x="594000" y="968400"/>
            <a:ext cx="8175600" cy="584775"/>
          </a:xfrm>
          <a:prstGeom prst="rect">
            <a:avLst/>
          </a:prstGeom>
          <a:noFill/>
          <a:ln w="12700">
            <a:noFill/>
          </a:ln>
        </p:spPr>
        <p:txBody>
          <a:bodyPr wrap="square" lIns="45720" rIns="45720" rtlCol="0">
            <a:spAutoFit/>
          </a:bodyPr>
          <a:lstStyle/>
          <a:p>
            <a:pPr marL="342900" indent="-342900">
              <a:spcBef>
                <a:spcPts val="600"/>
              </a:spcBef>
              <a:buClr>
                <a:srgbClr val="FFC000"/>
              </a:buClr>
              <a:buFont typeface="Arial" panose="020B0604020202020204" pitchFamily="34" charset="0"/>
              <a:buChar char="•"/>
            </a:pPr>
            <a:r>
              <a:rPr lang="en-GB" altLang="ja-JP" sz="1600" dirty="0">
                <a:ea typeface="MS PGothic" pitchFamily="34" charset="-128"/>
              </a:rPr>
              <a:t>Traditionally, the ‘typical’ lung cancer patient was thought to be an older male with</a:t>
            </a:r>
            <a:br>
              <a:rPr lang="en-GB" altLang="ja-JP" sz="1600" dirty="0">
                <a:ea typeface="MS PGothic" pitchFamily="34" charset="-128"/>
              </a:rPr>
            </a:br>
            <a:r>
              <a:rPr lang="en-GB" altLang="ja-JP" sz="1600" dirty="0">
                <a:ea typeface="MS PGothic" pitchFamily="34" charset="-128"/>
              </a:rPr>
              <a:t>a history </a:t>
            </a:r>
            <a:r>
              <a:rPr lang="en-GB" altLang="ja-JP" sz="1600">
                <a:ea typeface="MS PGothic" pitchFamily="34" charset="-128"/>
              </a:rPr>
              <a:t>of smoking. However</a:t>
            </a:r>
            <a:r>
              <a:rPr lang="en-GB" altLang="ja-JP" sz="1600" dirty="0">
                <a:ea typeface="MS PGothic" pitchFamily="34" charset="-128"/>
              </a:rPr>
              <a:t>, recent studies have demonstrated the trend is shifting:</a:t>
            </a:r>
          </a:p>
        </p:txBody>
      </p:sp>
      <p:sp>
        <p:nvSpPr>
          <p:cNvPr id="16" name="Footer Placeholder 10">
            <a:extLst>
              <a:ext uri="{FF2B5EF4-FFF2-40B4-BE49-F238E27FC236}">
                <a16:creationId xmlns:a16="http://schemas.microsoft.com/office/drawing/2014/main" id="{8F45CE3B-3077-9543-B82F-804EB428047E}"/>
              </a:ext>
            </a:extLst>
          </p:cNvPr>
          <p:cNvSpPr>
            <a:spLocks noGrp="1"/>
          </p:cNvSpPr>
          <p:nvPr>
            <p:ph type="ftr" sz="quarter" idx="11"/>
          </p:nvPr>
        </p:nvSpPr>
        <p:spPr>
          <a:xfrm>
            <a:off x="593725" y="4752000"/>
            <a:ext cx="7970412" cy="363995"/>
          </a:xfrm>
        </p:spPr>
        <p:txBody>
          <a:bodyPr/>
          <a:lstStyle/>
          <a:p>
            <a:r>
              <a:rPr lang="en-US" sz="600" dirty="0"/>
              <a:t>1.Malvezzi M, et al. Ann Oncol 2017;28(5):1117‒23. 2. Martin-Sanchez JC, et al. Cancer Epidemiol 2017;49:19–23. 3. Martin-Sanchez JC, et al. Cancer Res 2018;78(15):4436–42. 4. Levi F, et al . Int J Cancer 2007;121(2):462‒5. </a:t>
            </a:r>
            <a:br>
              <a:rPr lang="en-US" sz="600" dirty="0"/>
            </a:br>
            <a:r>
              <a:rPr lang="en-US" sz="600" dirty="0"/>
              <a:t>5. Jemal A, et al, N Engl J Med 2018;378(21):1999–2009. 6. Planchard D, et al. Ann Oncol 2018;29(Suppl. 4):iv192–iv237. 7. European Society for Medical Oncology Clinical Practice Living Guidelines – Metastatic Non-small-cell Lung Cancer. https://www.esmo.org/Guidelines/Lung-and-Chest-Tumours/Metastatic-Non-Small-Cell-Lung-Cancer (Accessed: April 2020). 8. Midha A, et al. </a:t>
            </a:r>
            <a:r>
              <a:rPr lang="en-GB" sz="600" dirty="0"/>
              <a:t>Am J Cancer Res. 2015;5(9):2892</a:t>
            </a:r>
            <a:r>
              <a:rPr lang="en-GB" sz="600" dirty="0">
                <a:latin typeface="Arial"/>
                <a:cs typeface="Arial"/>
              </a:rPr>
              <a:t>‒</a:t>
            </a:r>
            <a:r>
              <a:rPr lang="en-GB" sz="600" dirty="0"/>
              <a:t>911. </a:t>
            </a:r>
            <a:endParaRPr lang="en-US" sz="600" dirty="0"/>
          </a:p>
        </p:txBody>
      </p:sp>
      <p:sp>
        <p:nvSpPr>
          <p:cNvPr id="14" name="Rounded Rectangle 13"/>
          <p:cNvSpPr/>
          <p:nvPr/>
        </p:nvSpPr>
        <p:spPr>
          <a:xfrm>
            <a:off x="6029435" y="1778407"/>
            <a:ext cx="2551805" cy="1097280"/>
          </a:xfrm>
          <a:prstGeom prst="roundRect">
            <a:avLst>
              <a:gd name="adj" fmla="val 1283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US" sz="1200" b="1" i="1" dirty="0">
                <a:solidFill>
                  <a:schemeClr val="bg1"/>
                </a:solidFill>
              </a:rPr>
              <a:t>EGFR</a:t>
            </a:r>
            <a:r>
              <a:rPr lang="en-US" sz="1200" b="1" dirty="0">
                <a:solidFill>
                  <a:schemeClr val="bg1"/>
                </a:solidFill>
              </a:rPr>
              <a:t>-mutant tumors are more common in women than men</a:t>
            </a:r>
            <a:r>
              <a:rPr lang="en-US" sz="1200" b="1" baseline="30000" dirty="0"/>
              <a:t>6,7</a:t>
            </a:r>
          </a:p>
        </p:txBody>
      </p:sp>
      <p:sp>
        <p:nvSpPr>
          <p:cNvPr id="17" name="Rounded Rectangle 16"/>
          <p:cNvSpPr/>
          <p:nvPr/>
        </p:nvSpPr>
        <p:spPr>
          <a:xfrm>
            <a:off x="6029435" y="3026007"/>
            <a:ext cx="2551805" cy="1097280"/>
          </a:xfrm>
          <a:prstGeom prst="roundRect">
            <a:avLst>
              <a:gd name="adj" fmla="val 1283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buClr>
                <a:srgbClr val="A08264"/>
              </a:buClr>
              <a:defRPr/>
            </a:pPr>
            <a:r>
              <a:rPr lang="en-GB" sz="1200" b="1" dirty="0"/>
              <a:t>In patients with adenocarcinoma histology, mutations in </a:t>
            </a:r>
            <a:r>
              <a:rPr lang="en-GB" sz="1200" b="1" i="1" dirty="0"/>
              <a:t>EGFR</a:t>
            </a:r>
            <a:r>
              <a:rPr lang="en-GB" sz="1200" b="1" dirty="0"/>
              <a:t> are more prevalent in Asian populations than elsewhere</a:t>
            </a:r>
            <a:r>
              <a:rPr lang="en-GB" sz="1200" b="1" baseline="30000" dirty="0"/>
              <a:t>8</a:t>
            </a:r>
          </a:p>
        </p:txBody>
      </p:sp>
    </p:spTree>
    <p:extLst>
      <p:ext uri="{BB962C8B-B14F-4D97-AF65-F5344CB8AC3E}">
        <p14:creationId xmlns:p14="http://schemas.microsoft.com/office/powerpoint/2010/main" val="2878855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Title 1"/>
          <p:cNvSpPr>
            <a:spLocks noGrp="1"/>
          </p:cNvSpPr>
          <p:nvPr>
            <p:ph type="title"/>
          </p:nvPr>
        </p:nvSpPr>
        <p:spPr/>
        <p:txBody>
          <a:bodyPr anchor="ctr"/>
          <a:lstStyle/>
          <a:p>
            <a:r>
              <a:rPr lang="en-GB" dirty="0"/>
              <a:t>Tobacco use is the most important risk factor in lung cancer</a:t>
            </a:r>
            <a:r>
              <a:rPr lang="en-GB" baseline="30000" dirty="0"/>
              <a:t>1</a:t>
            </a:r>
            <a:endParaRPr lang="en-GB" altLang="de-DE" baseline="30000" noProof="0" dirty="0"/>
          </a:p>
        </p:txBody>
      </p:sp>
      <p:sp>
        <p:nvSpPr>
          <p:cNvPr id="7" name="Text Placeholder 6">
            <a:extLst>
              <a:ext uri="{FF2B5EF4-FFF2-40B4-BE49-F238E27FC236}">
                <a16:creationId xmlns:a16="http://schemas.microsoft.com/office/drawing/2014/main" id="{173F5B65-55C3-E44F-922E-539B46C69B6E}"/>
              </a:ext>
            </a:extLst>
          </p:cNvPr>
          <p:cNvSpPr>
            <a:spLocks noGrp="1"/>
          </p:cNvSpPr>
          <p:nvPr>
            <p:ph type="body" sz="quarter" idx="12"/>
          </p:nvPr>
        </p:nvSpPr>
        <p:spPr>
          <a:xfrm>
            <a:off x="593724" y="4423131"/>
            <a:ext cx="7740577" cy="301374"/>
          </a:xfrm>
        </p:spPr>
        <p:txBody>
          <a:bodyPr/>
          <a:lstStyle/>
          <a:p>
            <a:pPr>
              <a:lnSpc>
                <a:spcPct val="100000"/>
              </a:lnSpc>
              <a:spcBef>
                <a:spcPts val="0"/>
              </a:spcBef>
              <a:spcAft>
                <a:spcPts val="0"/>
              </a:spcAft>
            </a:pPr>
            <a:r>
              <a:rPr lang="en-US" dirty="0"/>
              <a:t>*Mortality rates were estimated for 2017.</a:t>
            </a:r>
          </a:p>
          <a:p>
            <a:pPr>
              <a:lnSpc>
                <a:spcPct val="100000"/>
              </a:lnSpc>
              <a:spcBef>
                <a:spcPts val="0"/>
              </a:spcBef>
              <a:spcAft>
                <a:spcPts val="0"/>
              </a:spcAft>
            </a:pPr>
            <a:r>
              <a:rPr lang="en-US" dirty="0"/>
              <a:t>EU, European Union.</a:t>
            </a:r>
          </a:p>
        </p:txBody>
      </p:sp>
      <p:grpSp>
        <p:nvGrpSpPr>
          <p:cNvPr id="5" name="Group 4"/>
          <p:cNvGrpSpPr/>
          <p:nvPr/>
        </p:nvGrpSpPr>
        <p:grpSpPr>
          <a:xfrm>
            <a:off x="898641" y="1083678"/>
            <a:ext cx="8098089" cy="873156"/>
            <a:chOff x="587375" y="2047749"/>
            <a:chExt cx="8098089" cy="1164206"/>
          </a:xfrm>
        </p:grpSpPr>
        <p:sp>
          <p:nvSpPr>
            <p:cNvPr id="39944" name="TextBox 12"/>
            <p:cNvSpPr txBox="1">
              <a:spLocks noChangeArrowheads="1"/>
            </p:cNvSpPr>
            <p:nvPr/>
          </p:nvSpPr>
          <p:spPr bwMode="auto">
            <a:xfrm>
              <a:off x="668824" y="2047749"/>
              <a:ext cx="2322944" cy="1162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lnSpc>
                  <a:spcPts val="1700"/>
                </a:lnSpc>
              </a:pPr>
              <a:r>
                <a:rPr lang="en-GB" altLang="de-DE" sz="1000" b="1" dirty="0">
                  <a:solidFill>
                    <a:srgbClr val="0066CC"/>
                  </a:solidFill>
                </a:rPr>
                <a:t>Rates of lung cancer deaths attributable to smoking </a:t>
              </a:r>
              <a:r>
                <a:rPr lang="en-GB" altLang="de-DE" sz="1000" dirty="0"/>
                <a:t>vary from </a:t>
              </a:r>
              <a:r>
                <a:rPr lang="en-GB" altLang="de-DE" sz="1000" b="1" dirty="0">
                  <a:solidFill>
                    <a:schemeClr val="accent1"/>
                  </a:solidFill>
                </a:rPr>
                <a:t>&gt;80% </a:t>
              </a:r>
              <a:r>
                <a:rPr lang="en-GB" altLang="de-DE" sz="1000" dirty="0"/>
                <a:t>in the US and France to </a:t>
              </a:r>
              <a:r>
                <a:rPr lang="en-GB" altLang="de-DE" sz="1000" b="1" dirty="0">
                  <a:solidFill>
                    <a:srgbClr val="0066CC"/>
                  </a:solidFill>
                </a:rPr>
                <a:t>61%</a:t>
              </a:r>
              <a:r>
                <a:rPr lang="en-GB" altLang="de-DE" sz="1000" dirty="0"/>
                <a:t> in Asia and </a:t>
              </a:r>
              <a:r>
                <a:rPr lang="en-GB" altLang="de-DE" sz="1000" b="1" dirty="0">
                  <a:solidFill>
                    <a:srgbClr val="0066CC"/>
                  </a:solidFill>
                </a:rPr>
                <a:t>40% </a:t>
              </a:r>
              <a:r>
                <a:rPr lang="en-GB" altLang="de-DE" sz="1000" dirty="0"/>
                <a:t>in sub-Saharan Africa</a:t>
              </a:r>
              <a:r>
                <a:rPr lang="en-GB" altLang="de-DE" sz="1000" baseline="30000" dirty="0"/>
                <a:t>1</a:t>
              </a:r>
            </a:p>
          </p:txBody>
        </p:sp>
        <p:sp>
          <p:nvSpPr>
            <p:cNvPr id="2" name="TextBox 1"/>
            <p:cNvSpPr txBox="1"/>
            <p:nvPr/>
          </p:nvSpPr>
          <p:spPr>
            <a:xfrm>
              <a:off x="5788222" y="2049245"/>
              <a:ext cx="2893942" cy="1162710"/>
            </a:xfrm>
            <a:prstGeom prst="rect">
              <a:avLst/>
            </a:prstGeom>
            <a:noFill/>
            <a:ln>
              <a:noFill/>
            </a:ln>
          </p:spPr>
          <p:txBody>
            <a:bodyPr wrap="square" lIns="0" tIns="0" rIns="0" bIns="0">
              <a:spAutoFit/>
            </a:bodyPr>
            <a:lstStyle>
              <a:defPPr>
                <a:defRPr lang="en-US"/>
              </a:defPPr>
              <a:lvl1pPr>
                <a:lnSpc>
                  <a:spcPts val="1700"/>
                </a:lnSpc>
                <a:defRPr sz="1300">
                  <a:latin typeface="Arial" pitchFamily="34" charset="0"/>
                  <a:ea typeface="ＭＳ Ｐゴシック" pitchFamily="34" charset="-128"/>
                </a:defRPr>
              </a:lvl1pPr>
              <a:lvl2pPr marL="742950" indent="-285750" eaLnBrk="0" hangingPunct="0">
                <a:defRPr sz="2400">
                  <a:latin typeface="Arial" pitchFamily="34" charset="0"/>
                  <a:ea typeface="ＭＳ Ｐゴシック" pitchFamily="34" charset="-128"/>
                </a:defRPr>
              </a:lvl2pPr>
              <a:lvl3pPr marL="1143000" indent="-228600" eaLnBrk="0" hangingPunct="0">
                <a:defRPr sz="2400">
                  <a:latin typeface="Arial" pitchFamily="34" charset="0"/>
                  <a:ea typeface="ＭＳ Ｐゴシック" pitchFamily="34" charset="-128"/>
                </a:defRPr>
              </a:lvl3pPr>
              <a:lvl4pPr marL="1600200" indent="-228600" eaLnBrk="0" hangingPunct="0">
                <a:defRPr sz="2400">
                  <a:latin typeface="Arial" pitchFamily="34" charset="0"/>
                  <a:ea typeface="ＭＳ Ｐゴシック" pitchFamily="34" charset="-128"/>
                </a:defRPr>
              </a:lvl4pPr>
              <a:lvl5pPr marL="2057400" indent="-228600" eaLnBrk="0" hangingPunct="0">
                <a:defRPr sz="2400">
                  <a:latin typeface="Arial" pitchFamily="34" charset="0"/>
                  <a:ea typeface="ＭＳ Ｐゴシック" pitchFamily="34" charset="-128"/>
                </a:defRPr>
              </a:lvl5pPr>
              <a:lvl6pPr marL="2514600" indent="-228600" eaLnBrk="0" fontAlgn="base" hangingPunct="0">
                <a:spcBef>
                  <a:spcPct val="0"/>
                </a:spcBef>
                <a:spcAft>
                  <a:spcPct val="0"/>
                </a:spcAft>
                <a:defRPr sz="2400">
                  <a:latin typeface="Arial" pitchFamily="34" charset="0"/>
                  <a:ea typeface="ＭＳ Ｐゴシック" pitchFamily="34" charset="-128"/>
                </a:defRPr>
              </a:lvl6pPr>
              <a:lvl7pPr marL="2971800" indent="-228600" eaLnBrk="0" fontAlgn="base" hangingPunct="0">
                <a:spcBef>
                  <a:spcPct val="0"/>
                </a:spcBef>
                <a:spcAft>
                  <a:spcPct val="0"/>
                </a:spcAft>
                <a:defRPr sz="2400">
                  <a:latin typeface="Arial" pitchFamily="34" charset="0"/>
                  <a:ea typeface="ＭＳ Ｐゴシック" pitchFamily="34" charset="-128"/>
                </a:defRPr>
              </a:lvl7pPr>
              <a:lvl8pPr marL="3429000" indent="-228600" eaLnBrk="0" fontAlgn="base" hangingPunct="0">
                <a:spcBef>
                  <a:spcPct val="0"/>
                </a:spcBef>
                <a:spcAft>
                  <a:spcPct val="0"/>
                </a:spcAft>
                <a:defRPr sz="2400">
                  <a:latin typeface="Arial" pitchFamily="34" charset="0"/>
                  <a:ea typeface="ＭＳ Ｐゴシック" pitchFamily="34" charset="-128"/>
                </a:defRPr>
              </a:lvl8pPr>
              <a:lvl9pPr marL="3886200" indent="-228600" eaLnBrk="0" fontAlgn="base" hangingPunct="0">
                <a:spcBef>
                  <a:spcPct val="0"/>
                </a:spcBef>
                <a:spcAft>
                  <a:spcPct val="0"/>
                </a:spcAft>
                <a:defRPr sz="2400">
                  <a:latin typeface="Arial" pitchFamily="34" charset="0"/>
                  <a:ea typeface="ＭＳ Ｐゴシック" pitchFamily="34" charset="-128"/>
                </a:defRPr>
              </a:lvl9pPr>
            </a:lstStyle>
            <a:p>
              <a:r>
                <a:rPr lang="en-GB" sz="1000" dirty="0"/>
                <a:t>Over the last few decades lung cancer </a:t>
              </a:r>
              <a:r>
                <a:rPr lang="en-GB" sz="1000" b="1" dirty="0">
                  <a:solidFill>
                    <a:schemeClr val="accent1"/>
                  </a:solidFill>
                </a:rPr>
                <a:t>mortality rates</a:t>
              </a:r>
              <a:r>
                <a:rPr lang="en-GB" sz="1000" dirty="0"/>
                <a:t> in the EU have been </a:t>
              </a:r>
              <a:r>
                <a:rPr lang="en-GB" sz="1000" b="1" dirty="0">
                  <a:solidFill>
                    <a:schemeClr val="accent1"/>
                  </a:solidFill>
                </a:rPr>
                <a:t>decreasing in men</a:t>
              </a:r>
              <a:r>
                <a:rPr lang="en-GB" sz="1000" dirty="0"/>
                <a:t> but </a:t>
              </a:r>
              <a:r>
                <a:rPr lang="en-GB" sz="1000" b="1" dirty="0">
                  <a:solidFill>
                    <a:schemeClr val="accent1"/>
                  </a:solidFill>
                </a:rPr>
                <a:t>increasing in women</a:t>
              </a:r>
              <a:r>
                <a:rPr lang="en-GB" sz="1000" dirty="0"/>
                <a:t>, reflecting a later decline in smoking prevalence among women</a:t>
              </a:r>
              <a:r>
                <a:rPr lang="en-GB" sz="1000" baseline="30000" dirty="0"/>
                <a:t>1,2</a:t>
              </a:r>
            </a:p>
          </p:txBody>
        </p:sp>
        <p:sp>
          <p:nvSpPr>
            <p:cNvPr id="20" name="TextBox 12"/>
            <p:cNvSpPr txBox="1">
              <a:spLocks noChangeArrowheads="1"/>
            </p:cNvSpPr>
            <p:nvPr/>
          </p:nvSpPr>
          <p:spPr bwMode="auto">
            <a:xfrm>
              <a:off x="3142423" y="2047749"/>
              <a:ext cx="2548775" cy="1162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lnSpc>
                  <a:spcPts val="1700"/>
                </a:lnSpc>
              </a:pPr>
              <a:r>
                <a:rPr lang="en-GB" altLang="de-DE" sz="1000" dirty="0"/>
                <a:t>Trends in </a:t>
              </a:r>
              <a:r>
                <a:rPr lang="en-GB" altLang="de-DE" sz="1000" b="1" dirty="0">
                  <a:solidFill>
                    <a:schemeClr val="accent1"/>
                  </a:solidFill>
                </a:rPr>
                <a:t>lung cancer mortality rates </a:t>
              </a:r>
              <a:r>
                <a:rPr lang="en-GB" altLang="de-DE" sz="1000" dirty="0"/>
                <a:t>in a </a:t>
              </a:r>
              <a:br>
                <a:rPr lang="en-GB" altLang="de-DE" sz="1000" dirty="0"/>
              </a:br>
              <a:r>
                <a:rPr lang="en-GB" altLang="de-DE" sz="1000" dirty="0"/>
                <a:t>country generally </a:t>
              </a:r>
              <a:r>
                <a:rPr lang="en-GB" altLang="de-DE" sz="1000" b="1" dirty="0">
                  <a:solidFill>
                    <a:schemeClr val="accent1"/>
                  </a:solidFill>
                </a:rPr>
                <a:t>follow trends in smoking </a:t>
              </a:r>
              <a:br>
                <a:rPr lang="en-GB" altLang="de-DE" sz="1000" b="1" dirty="0">
                  <a:solidFill>
                    <a:srgbClr val="0066CC"/>
                  </a:solidFill>
                </a:rPr>
              </a:br>
              <a:r>
                <a:rPr lang="en-GB" altLang="de-DE" sz="1000" b="1" dirty="0">
                  <a:solidFill>
                    <a:srgbClr val="0066CC"/>
                  </a:solidFill>
                </a:rPr>
                <a:t>pre</a:t>
              </a:r>
              <a:r>
                <a:rPr lang="en-GB" altLang="de-DE" sz="1000" b="1" dirty="0">
                  <a:solidFill>
                    <a:schemeClr val="accent1"/>
                  </a:solidFill>
                </a:rPr>
                <a:t>val</a:t>
              </a:r>
              <a:r>
                <a:rPr lang="en-GB" altLang="de-DE" sz="1000" b="1" dirty="0">
                  <a:solidFill>
                    <a:srgbClr val="0066CC"/>
                  </a:solidFill>
                </a:rPr>
                <a:t>ence</a:t>
              </a:r>
              <a:r>
                <a:rPr lang="en-GB" altLang="de-DE" sz="1000" dirty="0"/>
                <a:t>, with lung cancer trends lagging</a:t>
              </a:r>
              <a:br>
                <a:rPr lang="en-GB" altLang="de-DE" sz="1000" dirty="0"/>
              </a:br>
              <a:r>
                <a:rPr lang="en-GB" altLang="de-DE" sz="1000" dirty="0"/>
                <a:t>by 20–30 years</a:t>
              </a:r>
              <a:r>
                <a:rPr lang="en-GB" altLang="de-DE" sz="1000" baseline="30000" dirty="0"/>
                <a:t>1</a:t>
              </a:r>
            </a:p>
          </p:txBody>
        </p:sp>
        <p:cxnSp>
          <p:nvCxnSpPr>
            <p:cNvPr id="6" name="Straight Connector 5"/>
            <p:cNvCxnSpPr/>
            <p:nvPr/>
          </p:nvCxnSpPr>
          <p:spPr>
            <a:xfrm>
              <a:off x="5706773" y="2083735"/>
              <a:ext cx="0" cy="1018070"/>
            </a:xfrm>
            <a:prstGeom prst="line">
              <a:avLst/>
            </a:prstGeom>
            <a:ln w="12700">
              <a:solidFill>
                <a:srgbClr val="0066C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060974" y="2083735"/>
              <a:ext cx="0" cy="1018070"/>
            </a:xfrm>
            <a:prstGeom prst="line">
              <a:avLst/>
            </a:prstGeom>
            <a:ln w="12700">
              <a:solidFill>
                <a:srgbClr val="0066C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7375" y="2083735"/>
              <a:ext cx="0" cy="1018070"/>
            </a:xfrm>
            <a:prstGeom prst="line">
              <a:avLst/>
            </a:prstGeom>
            <a:ln w="12700">
              <a:solidFill>
                <a:srgbClr val="0066CC"/>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8685464" y="2083735"/>
              <a:ext cx="0" cy="1018070"/>
            </a:xfrm>
            <a:prstGeom prst="line">
              <a:avLst/>
            </a:prstGeom>
            <a:ln w="12700">
              <a:solidFill>
                <a:srgbClr val="0066CC"/>
              </a:solidFill>
            </a:ln>
          </p:spPr>
          <p:style>
            <a:lnRef idx="1">
              <a:schemeClr val="accent1"/>
            </a:lnRef>
            <a:fillRef idx="0">
              <a:schemeClr val="accent1"/>
            </a:fillRef>
            <a:effectRef idx="0">
              <a:schemeClr val="accent1"/>
            </a:effectRef>
            <a:fontRef idx="minor">
              <a:schemeClr val="tx1"/>
            </a:fontRef>
          </p:style>
        </p:cxnSp>
      </p:grpSp>
      <p:cxnSp>
        <p:nvCxnSpPr>
          <p:cNvPr id="25" name="Straight Connector 24"/>
          <p:cNvCxnSpPr/>
          <p:nvPr/>
        </p:nvCxnSpPr>
        <p:spPr>
          <a:xfrm flipH="1">
            <a:off x="901942" y="1960199"/>
            <a:ext cx="8091487" cy="0"/>
          </a:xfrm>
          <a:prstGeom prst="line">
            <a:avLst/>
          </a:prstGeom>
          <a:ln w="12700">
            <a:solidFill>
              <a:srgbClr val="0066CC"/>
            </a:solidFill>
          </a:ln>
        </p:spPr>
        <p:style>
          <a:lnRef idx="1">
            <a:schemeClr val="accent1"/>
          </a:lnRef>
          <a:fillRef idx="0">
            <a:schemeClr val="accent1"/>
          </a:fillRef>
          <a:effectRef idx="0">
            <a:schemeClr val="accent1"/>
          </a:effectRef>
          <a:fontRef idx="minor">
            <a:schemeClr val="tx1"/>
          </a:fontRef>
        </p:style>
      </p:cxnSp>
      <p:sp>
        <p:nvSpPr>
          <p:cNvPr id="29" name="Footer Placeholder 10">
            <a:extLst>
              <a:ext uri="{FF2B5EF4-FFF2-40B4-BE49-F238E27FC236}">
                <a16:creationId xmlns:a16="http://schemas.microsoft.com/office/drawing/2014/main" id="{53D763CF-AA54-DC4D-BED3-A1B861811385}"/>
              </a:ext>
            </a:extLst>
          </p:cNvPr>
          <p:cNvSpPr>
            <a:spLocks noGrp="1"/>
          </p:cNvSpPr>
          <p:nvPr>
            <p:ph type="ftr" sz="quarter" idx="11"/>
          </p:nvPr>
        </p:nvSpPr>
        <p:spPr>
          <a:xfrm>
            <a:off x="593725" y="4752000"/>
            <a:ext cx="7970412" cy="363995"/>
          </a:xfrm>
        </p:spPr>
        <p:txBody>
          <a:bodyPr/>
          <a:lstStyle/>
          <a:p>
            <a:r>
              <a:rPr lang="en-US" dirty="0"/>
              <a:t>1. Islami F, et al. Transl Lung Cancer Res 2015;4(4):327–38. 2. Malvezzi M, et al. Ann Oncol 2017;28(5):1117‒23.</a:t>
            </a:r>
          </a:p>
        </p:txBody>
      </p:sp>
      <p:grpSp>
        <p:nvGrpSpPr>
          <p:cNvPr id="12" name="Group 11"/>
          <p:cNvGrpSpPr/>
          <p:nvPr/>
        </p:nvGrpSpPr>
        <p:grpSpPr>
          <a:xfrm>
            <a:off x="1365464" y="2229072"/>
            <a:ext cx="6413072" cy="2172336"/>
            <a:chOff x="913102" y="2229072"/>
            <a:chExt cx="6413072" cy="2172336"/>
          </a:xfrm>
        </p:grpSpPr>
        <p:sp>
          <p:nvSpPr>
            <p:cNvPr id="24" name="TextBox 12"/>
            <p:cNvSpPr txBox="1">
              <a:spLocks noChangeArrowheads="1"/>
            </p:cNvSpPr>
            <p:nvPr/>
          </p:nvSpPr>
          <p:spPr bwMode="auto">
            <a:xfrm>
              <a:off x="1051878" y="2229072"/>
              <a:ext cx="60008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sz="1200" b="1" dirty="0"/>
                <a:t>Age-standardized EU male and female lung cancer mortality rates</a:t>
              </a:r>
              <a:r>
                <a:rPr lang="en-US" sz="1200" b="1" baseline="30000" dirty="0"/>
                <a:t>2</a:t>
              </a:r>
              <a:endParaRPr lang="en-GB" altLang="de-DE" sz="1200" b="1"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12661"/>
            <a:stretch/>
          </p:blipFill>
          <p:spPr>
            <a:xfrm>
              <a:off x="1927556" y="2626893"/>
              <a:ext cx="1214976" cy="1061156"/>
            </a:xfrm>
            <a:prstGeom prst="rect">
              <a:avLst/>
            </a:prstGeom>
          </p:spPr>
        </p:pic>
        <p:pic>
          <p:nvPicPr>
            <p:cNvPr id="8" name="Picture 7"/>
            <p:cNvPicPr>
              <a:picLocks noChangeAspect="1"/>
            </p:cNvPicPr>
            <p:nvPr/>
          </p:nvPicPr>
          <p:blipFill rotWithShape="1">
            <a:blip r:embed="rId4">
              <a:extLst>
                <a:ext uri="{28A0092B-C50C-407E-A947-70E740481C1C}">
                  <a14:useLocalDpi xmlns:a14="http://schemas.microsoft.com/office/drawing/2010/main" val="0"/>
                </a:ext>
              </a:extLst>
            </a:blip>
            <a:srcRect b="12688"/>
            <a:stretch/>
          </p:blipFill>
          <p:spPr>
            <a:xfrm>
              <a:off x="5595493" y="2626893"/>
              <a:ext cx="1198610" cy="1058536"/>
            </a:xfrm>
            <a:prstGeom prst="rect">
              <a:avLst/>
            </a:prstGeom>
          </p:spPr>
        </p:pic>
        <p:sp>
          <p:nvSpPr>
            <p:cNvPr id="10" name="Down Arrow 9"/>
            <p:cNvSpPr/>
            <p:nvPr/>
          </p:nvSpPr>
          <p:spPr>
            <a:xfrm>
              <a:off x="1523237" y="2643513"/>
              <a:ext cx="405870" cy="1041916"/>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US" dirty="0"/>
            </a:p>
          </p:txBody>
        </p:sp>
        <p:sp>
          <p:nvSpPr>
            <p:cNvPr id="26" name="TextBox 12"/>
            <p:cNvSpPr txBox="1">
              <a:spLocks noChangeArrowheads="1"/>
            </p:cNvSpPr>
            <p:nvPr/>
          </p:nvSpPr>
          <p:spPr bwMode="auto">
            <a:xfrm>
              <a:off x="913102" y="3755358"/>
              <a:ext cx="2731813" cy="628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defTabSz="914400" eaLnBrk="1" hangingPunct="1">
                <a:lnSpc>
                  <a:spcPts val="1700"/>
                </a:lnSpc>
              </a:pPr>
              <a:r>
                <a:rPr lang="en-GB" altLang="de-DE" sz="1000" b="1" dirty="0">
                  <a:solidFill>
                    <a:srgbClr val="0066CC"/>
                  </a:solidFill>
                </a:rPr>
                <a:t>EU male lung cancer mortality decreased </a:t>
              </a:r>
              <a:r>
                <a:rPr lang="en-GB" altLang="de-DE" sz="1000" dirty="0"/>
                <a:t>from</a:t>
              </a:r>
              <a:r>
                <a:rPr lang="en-GB" altLang="de-DE" sz="1000" b="1" dirty="0">
                  <a:solidFill>
                    <a:srgbClr val="0066CC"/>
                  </a:solidFill>
                </a:rPr>
                <a:t> </a:t>
              </a:r>
              <a:r>
                <a:rPr lang="en-GB" altLang="de-DE" sz="1000" dirty="0"/>
                <a:t>&gt;50 deaths per 100,000 population in 1990 to 33 deaths per 100,000 population in 2017</a:t>
              </a:r>
              <a:r>
                <a:rPr lang="en-GB" altLang="de-DE" sz="1000" baseline="30000" dirty="0"/>
                <a:t>2</a:t>
              </a:r>
              <a:r>
                <a:rPr lang="en-GB" altLang="de-DE" sz="1000" dirty="0"/>
                <a:t>*</a:t>
              </a:r>
            </a:p>
          </p:txBody>
        </p:sp>
        <p:sp>
          <p:nvSpPr>
            <p:cNvPr id="27" name="Down Arrow 26"/>
            <p:cNvSpPr/>
            <p:nvPr/>
          </p:nvSpPr>
          <p:spPr>
            <a:xfrm flipV="1">
              <a:off x="5222513" y="2640049"/>
              <a:ext cx="405870" cy="1041916"/>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US" dirty="0"/>
            </a:p>
          </p:txBody>
        </p:sp>
        <p:sp>
          <p:nvSpPr>
            <p:cNvPr id="30" name="TextBox 12"/>
            <p:cNvSpPr txBox="1">
              <a:spLocks noChangeArrowheads="1"/>
            </p:cNvSpPr>
            <p:nvPr/>
          </p:nvSpPr>
          <p:spPr bwMode="auto">
            <a:xfrm>
              <a:off x="4594361" y="3772710"/>
              <a:ext cx="2731813" cy="628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defTabSz="914400" eaLnBrk="1" hangingPunct="1">
                <a:lnSpc>
                  <a:spcPts val="1700"/>
                </a:lnSpc>
              </a:pPr>
              <a:r>
                <a:rPr lang="en-GB" altLang="de-DE" sz="1000" b="1" dirty="0">
                  <a:solidFill>
                    <a:srgbClr val="0066CC"/>
                  </a:solidFill>
                </a:rPr>
                <a:t>EU female lung cancer mortality increased </a:t>
              </a:r>
              <a:r>
                <a:rPr lang="en-GB" altLang="de-DE" sz="1000" dirty="0"/>
                <a:t>from</a:t>
              </a:r>
              <a:r>
                <a:rPr lang="en-GB" altLang="de-DE" sz="1000" b="1" dirty="0">
                  <a:solidFill>
                    <a:srgbClr val="0066CC"/>
                  </a:solidFill>
                </a:rPr>
                <a:t> </a:t>
              </a:r>
              <a:r>
                <a:rPr lang="en-GB" altLang="de-DE" sz="1000" dirty="0"/>
                <a:t>&lt;10 deaths per 100,000 population in 1990 to 15 deaths per 100,000 population in 2017</a:t>
              </a:r>
              <a:r>
                <a:rPr lang="en-GB" altLang="de-DE" sz="1000" baseline="30000" dirty="0"/>
                <a:t>2</a:t>
              </a:r>
              <a:r>
                <a:rPr lang="en-GB" altLang="de-DE" sz="1000" dirty="0"/>
                <a:t>* </a:t>
              </a:r>
              <a:endParaRPr lang="en-GB" altLang="de-DE" sz="1000" baseline="30000" dirty="0"/>
            </a:p>
          </p:txBody>
        </p:sp>
      </p:grpSp>
      <p:grpSp>
        <p:nvGrpSpPr>
          <p:cNvPr id="11" name="Group 10"/>
          <p:cNvGrpSpPr/>
          <p:nvPr/>
        </p:nvGrpSpPr>
        <p:grpSpPr>
          <a:xfrm>
            <a:off x="140839" y="1212353"/>
            <a:ext cx="648128" cy="648128"/>
            <a:chOff x="140839" y="1203475"/>
            <a:chExt cx="648128" cy="648128"/>
          </a:xfrm>
        </p:grpSpPr>
        <p:sp>
          <p:nvSpPr>
            <p:cNvPr id="3" name="Oval 2"/>
            <p:cNvSpPr/>
            <p:nvPr/>
          </p:nvSpPr>
          <p:spPr>
            <a:xfrm>
              <a:off x="140839" y="1203475"/>
              <a:ext cx="648128" cy="648128"/>
            </a:xfrm>
            <a:prstGeom prst="ellipse">
              <a:avLst/>
            </a:prstGeom>
            <a:ln w="38100"/>
          </p:spPr>
          <p:style>
            <a:lnRef idx="2">
              <a:schemeClr val="accent1"/>
            </a:lnRef>
            <a:fillRef idx="1">
              <a:schemeClr val="lt1"/>
            </a:fillRef>
            <a:effectRef idx="0">
              <a:schemeClr val="accent1"/>
            </a:effectRef>
            <a:fontRef idx="minor">
              <a:schemeClr val="dk1"/>
            </a:fontRef>
          </p:style>
          <p:txBody>
            <a:bodyPr lIns="45720" rIns="45720" rtlCol="0" anchor="ctr" anchorCtr="0">
              <a:spAutoFit/>
            </a:bodyPr>
            <a:lstStyle/>
            <a:p>
              <a:pPr algn="ctr"/>
              <a:endParaRPr lang="en-GB" dirty="0"/>
            </a:p>
          </p:txBody>
        </p:sp>
        <p:pic>
          <p:nvPicPr>
            <p:cNvPr id="28" name="Picture 27" descr="Icons x 7 d grey.png"/>
            <p:cNvPicPr>
              <a:picLocks noChangeAspect="1"/>
            </p:cNvPicPr>
            <p:nvPr/>
          </p:nvPicPr>
          <p:blipFill rotWithShape="1">
            <a:blip r:embed="rId5">
              <a:extLst>
                <a:ext uri="{28A0092B-C50C-407E-A947-70E740481C1C}">
                  <a14:useLocalDpi xmlns:a14="http://schemas.microsoft.com/office/drawing/2010/main" val="0"/>
                </a:ext>
              </a:extLst>
            </a:blip>
            <a:srcRect r="89442"/>
            <a:stretch/>
          </p:blipFill>
          <p:spPr>
            <a:xfrm>
              <a:off x="288594" y="1331369"/>
              <a:ext cx="392296" cy="332821"/>
            </a:xfrm>
            <a:prstGeom prst="rect">
              <a:avLst/>
            </a:prstGeom>
          </p:spPr>
        </p:pic>
      </p:grpSp>
    </p:spTree>
    <p:extLst>
      <p:ext uri="{BB962C8B-B14F-4D97-AF65-F5344CB8AC3E}">
        <p14:creationId xmlns:p14="http://schemas.microsoft.com/office/powerpoint/2010/main" val="42457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274066"/>
            <a:ext cx="7144987" cy="583901"/>
          </a:xfrm>
        </p:spPr>
        <p:txBody>
          <a:bodyPr anchor="ctr"/>
          <a:lstStyle/>
          <a:p>
            <a:r>
              <a:rPr lang="en-GB" dirty="0"/>
              <a:t>There are two main types of lung cancer</a:t>
            </a:r>
            <a:endParaRPr lang="en-US" dirty="0"/>
          </a:p>
        </p:txBody>
      </p:sp>
      <p:sp>
        <p:nvSpPr>
          <p:cNvPr id="3" name="Footer Placeholder 2"/>
          <p:cNvSpPr>
            <a:spLocks noGrp="1"/>
          </p:cNvSpPr>
          <p:nvPr>
            <p:ph type="ftr" sz="quarter" idx="11"/>
          </p:nvPr>
        </p:nvSpPr>
        <p:spPr/>
        <p:txBody>
          <a:bodyPr/>
          <a:lstStyle/>
          <a:p>
            <a:r>
              <a:rPr lang="en-US" dirty="0"/>
              <a:t>1. Zappa C &amp; Mousa SA. Transl Lung Cancer Res 2016;5(3):288–300. 2. Lozić AA, et al. Coll Antropol 2010;34(2):609–12.</a:t>
            </a:r>
          </a:p>
        </p:txBody>
      </p:sp>
      <p:sp>
        <p:nvSpPr>
          <p:cNvPr id="5" name="TextBox 12"/>
          <p:cNvSpPr txBox="1">
            <a:spLocks noChangeArrowheads="1"/>
          </p:cNvSpPr>
          <p:nvPr/>
        </p:nvSpPr>
        <p:spPr bwMode="auto">
          <a:xfrm>
            <a:off x="1944495" y="1082914"/>
            <a:ext cx="52550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GB" altLang="de-DE" sz="2000" b="1" dirty="0">
                <a:solidFill>
                  <a:srgbClr val="58595B"/>
                </a:solidFill>
              </a:rPr>
              <a:t>There are </a:t>
            </a:r>
            <a:r>
              <a:rPr lang="en-GB" altLang="de-DE" sz="2000" b="1" dirty="0">
                <a:solidFill>
                  <a:schemeClr val="accent1"/>
                </a:solidFill>
              </a:rPr>
              <a:t>two main types </a:t>
            </a:r>
            <a:r>
              <a:rPr lang="en-GB" altLang="de-DE" sz="2000" b="1" dirty="0">
                <a:solidFill>
                  <a:srgbClr val="58595B"/>
                </a:solidFill>
              </a:rPr>
              <a:t>of lung cancer</a:t>
            </a:r>
            <a:r>
              <a:rPr lang="en-GB" altLang="de-DE" sz="2000" b="1" baseline="30000" dirty="0">
                <a:solidFill>
                  <a:srgbClr val="58595B"/>
                </a:solidFill>
              </a:rPr>
              <a:t>1</a:t>
            </a:r>
            <a:endParaRPr lang="en-GB" altLang="de-DE" sz="2000" b="1" dirty="0">
              <a:solidFill>
                <a:srgbClr val="58595B"/>
              </a:solidFill>
            </a:endParaRPr>
          </a:p>
        </p:txBody>
      </p:sp>
      <p:sp>
        <p:nvSpPr>
          <p:cNvPr id="6" name="Oval 5"/>
          <p:cNvSpPr/>
          <p:nvPr/>
        </p:nvSpPr>
        <p:spPr>
          <a:xfrm>
            <a:off x="3200400" y="1529335"/>
            <a:ext cx="2468880" cy="246888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US" dirty="0"/>
          </a:p>
        </p:txBody>
      </p:sp>
      <p:grpSp>
        <p:nvGrpSpPr>
          <p:cNvPr id="20" name="Group 19"/>
          <p:cNvGrpSpPr/>
          <p:nvPr/>
        </p:nvGrpSpPr>
        <p:grpSpPr>
          <a:xfrm>
            <a:off x="16141" y="2534251"/>
            <a:ext cx="2799316" cy="930069"/>
            <a:chOff x="158641" y="2957751"/>
            <a:chExt cx="2799316" cy="930069"/>
          </a:xfrm>
        </p:grpSpPr>
        <p:sp>
          <p:nvSpPr>
            <p:cNvPr id="21" name="Rechteck 3"/>
            <p:cNvSpPr/>
            <p:nvPr/>
          </p:nvSpPr>
          <p:spPr>
            <a:xfrm>
              <a:off x="2444996" y="2957751"/>
              <a:ext cx="512961" cy="307777"/>
            </a:xfrm>
            <a:prstGeom prst="rect">
              <a:avLst/>
            </a:prstGeom>
          </p:spPr>
          <p:txBody>
            <a:bodyPr wrap="none" lIns="0" tIns="0" rIns="0" bIns="0">
              <a:spAutoFit/>
            </a:bodyPr>
            <a:lstStyle/>
            <a:p>
              <a:pPr algn="r"/>
              <a:r>
                <a:rPr lang="en-GB" altLang="de-DE" sz="2000" b="1" kern="0" dirty="0">
                  <a:solidFill>
                    <a:schemeClr val="accent2"/>
                  </a:solidFill>
                  <a:latin typeface="Arial"/>
                </a:rPr>
                <a:t>15%</a:t>
              </a:r>
              <a:endParaRPr lang="en-GB" sz="2000" dirty="0">
                <a:solidFill>
                  <a:schemeClr val="accent2"/>
                </a:solidFill>
              </a:endParaRPr>
            </a:p>
          </p:txBody>
        </p:sp>
        <p:sp>
          <p:nvSpPr>
            <p:cNvPr id="22" name="TextBox 21"/>
            <p:cNvSpPr txBox="1"/>
            <p:nvPr/>
          </p:nvSpPr>
          <p:spPr>
            <a:xfrm>
              <a:off x="158641" y="3241489"/>
              <a:ext cx="2799316" cy="646331"/>
            </a:xfrm>
            <a:prstGeom prst="rect">
              <a:avLst/>
            </a:prstGeom>
            <a:noFill/>
            <a:ln w="12700">
              <a:noFill/>
            </a:ln>
          </p:spPr>
          <p:txBody>
            <a:bodyPr wrap="none" lIns="0" rIns="0" rtlCol="0">
              <a:noAutofit/>
            </a:bodyPr>
            <a:lstStyle/>
            <a:p>
              <a:pPr algn="r"/>
              <a:r>
                <a:rPr lang="en-US" sz="1600" b="1" dirty="0">
                  <a:solidFill>
                    <a:schemeClr val="accent2"/>
                  </a:solidFill>
                  <a:cs typeface="Arial" pitchFamily="34" charset="0"/>
                </a:rPr>
                <a:t>Small cell </a:t>
              </a:r>
              <a:r>
                <a:rPr lang="en-US" sz="1600" dirty="0">
                  <a:cs typeface="Arial" pitchFamily="34" charset="0"/>
                </a:rPr>
                <a:t>lung cancer </a:t>
              </a:r>
              <a:br>
                <a:rPr lang="en-US" sz="1600" dirty="0">
                  <a:cs typeface="Arial" pitchFamily="34" charset="0"/>
                </a:rPr>
              </a:br>
              <a:r>
                <a:rPr lang="en-US" sz="1600" dirty="0">
                  <a:cs typeface="Arial" pitchFamily="34" charset="0"/>
                </a:rPr>
                <a:t>(SCLC)</a:t>
              </a:r>
            </a:p>
          </p:txBody>
        </p:sp>
      </p:grpSp>
      <p:grpSp>
        <p:nvGrpSpPr>
          <p:cNvPr id="23" name="Group 22"/>
          <p:cNvGrpSpPr/>
          <p:nvPr/>
        </p:nvGrpSpPr>
        <p:grpSpPr>
          <a:xfrm>
            <a:off x="2925101" y="2520198"/>
            <a:ext cx="815343" cy="817496"/>
            <a:chOff x="2602002" y="2682813"/>
            <a:chExt cx="2030893" cy="2036255"/>
          </a:xfrm>
        </p:grpSpPr>
        <p:sp>
          <p:nvSpPr>
            <p:cNvPr id="24" name="Oval 15"/>
            <p:cNvSpPr>
              <a:spLocks noChangeArrowheads="1"/>
            </p:cNvSpPr>
            <p:nvPr/>
          </p:nvSpPr>
          <p:spPr bwMode="auto">
            <a:xfrm>
              <a:off x="2602002" y="2682813"/>
              <a:ext cx="2030893" cy="2036255"/>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auto">
                <a:spcBef>
                  <a:spcPts val="0"/>
                </a:spcBef>
                <a:spcAft>
                  <a:spcPts val="0"/>
                </a:spcAft>
                <a:defRPr/>
              </a:pPr>
              <a:endParaRPr lang="en-GB" dirty="0">
                <a:latin typeface="+mn-lt"/>
                <a:ea typeface="+mn-ea"/>
              </a:endParaRPr>
            </a:p>
          </p:txBody>
        </p:sp>
        <p:grpSp>
          <p:nvGrpSpPr>
            <p:cNvPr id="25" name="Group 24"/>
            <p:cNvGrpSpPr/>
            <p:nvPr/>
          </p:nvGrpSpPr>
          <p:grpSpPr>
            <a:xfrm>
              <a:off x="2861125" y="2940933"/>
              <a:ext cx="1513590" cy="1513593"/>
              <a:chOff x="2861125" y="2940933"/>
              <a:chExt cx="1513590" cy="1513593"/>
            </a:xfrm>
          </p:grpSpPr>
          <p:grpSp>
            <p:nvGrpSpPr>
              <p:cNvPr id="26" name="Group 25"/>
              <p:cNvGrpSpPr/>
              <p:nvPr/>
            </p:nvGrpSpPr>
            <p:grpSpPr>
              <a:xfrm>
                <a:off x="2938660" y="2940933"/>
                <a:ext cx="1354422" cy="1502854"/>
                <a:chOff x="4263334" y="4584700"/>
                <a:chExt cx="579438" cy="642938"/>
              </a:xfrm>
              <a:solidFill>
                <a:srgbClr val="FFFFFF"/>
              </a:solidFill>
            </p:grpSpPr>
            <p:sp>
              <p:nvSpPr>
                <p:cNvPr id="28" name="Freeform 177"/>
                <p:cNvSpPr>
                  <a:spLocks/>
                </p:cNvSpPr>
                <p:nvPr/>
              </p:nvSpPr>
              <p:spPr bwMode="auto">
                <a:xfrm>
                  <a:off x="4263334" y="4584700"/>
                  <a:ext cx="579438" cy="642938"/>
                </a:xfrm>
                <a:custGeom>
                  <a:avLst/>
                  <a:gdLst>
                    <a:gd name="T0" fmla="*/ 48019 w 102"/>
                    <a:gd name="T1" fmla="*/ 41439 h 113"/>
                    <a:gd name="T2" fmla="*/ 49350 w 102"/>
                    <a:gd name="T3" fmla="*/ 44883 h 113"/>
                    <a:gd name="T4" fmla="*/ 53934 w 102"/>
                    <a:gd name="T5" fmla="*/ 53309 h 113"/>
                    <a:gd name="T6" fmla="*/ 54614 w 102"/>
                    <a:gd name="T7" fmla="*/ 55621 h 113"/>
                    <a:gd name="T8" fmla="*/ 59839 w 102"/>
                    <a:gd name="T9" fmla="*/ 47837 h 113"/>
                    <a:gd name="T10" fmla="*/ 59839 w 102"/>
                    <a:gd name="T11" fmla="*/ 47374 h 113"/>
                    <a:gd name="T12" fmla="*/ 55766 w 102"/>
                    <a:gd name="T13" fmla="*/ 38446 h 113"/>
                    <a:gd name="T14" fmla="*/ 53476 w 102"/>
                    <a:gd name="T15" fmla="*/ 23623 h 113"/>
                    <a:gd name="T16" fmla="*/ 48019 w 102"/>
                    <a:gd name="T17" fmla="*/ 20117 h 113"/>
                    <a:gd name="T18" fmla="*/ 43435 w 102"/>
                    <a:gd name="T19" fmla="*/ 17816 h 113"/>
                    <a:gd name="T20" fmla="*/ 36378 w 102"/>
                    <a:gd name="T21" fmla="*/ 13541 h 113"/>
                    <a:gd name="T22" fmla="*/ 36890 w 102"/>
                    <a:gd name="T23" fmla="*/ 13541 h 113"/>
                    <a:gd name="T24" fmla="*/ 36378 w 102"/>
                    <a:gd name="T25" fmla="*/ 8928 h 113"/>
                    <a:gd name="T26" fmla="*/ 36378 w 102"/>
                    <a:gd name="T27" fmla="*/ 8928 h 113"/>
                    <a:gd name="T28" fmla="*/ 36378 w 102"/>
                    <a:gd name="T29" fmla="*/ 7089 h 113"/>
                    <a:gd name="T30" fmla="*/ 36890 w 102"/>
                    <a:gd name="T31" fmla="*/ 4150 h 113"/>
                    <a:gd name="T32" fmla="*/ 38722 w 102"/>
                    <a:gd name="T33" fmla="*/ 3634 h 113"/>
                    <a:gd name="T34" fmla="*/ 39363 w 102"/>
                    <a:gd name="T35" fmla="*/ 1158 h 113"/>
                    <a:gd name="T36" fmla="*/ 30016 w 102"/>
                    <a:gd name="T37" fmla="*/ 0 h 113"/>
                    <a:gd name="T38" fmla="*/ 19334 w 102"/>
                    <a:gd name="T39" fmla="*/ 1158 h 113"/>
                    <a:gd name="T40" fmla="*/ 20487 w 102"/>
                    <a:gd name="T41" fmla="*/ 3634 h 113"/>
                    <a:gd name="T42" fmla="*/ 22319 w 102"/>
                    <a:gd name="T43" fmla="*/ 4792 h 113"/>
                    <a:gd name="T44" fmla="*/ 22959 w 102"/>
                    <a:gd name="T45" fmla="*/ 6448 h 113"/>
                    <a:gd name="T46" fmla="*/ 22959 w 102"/>
                    <a:gd name="T47" fmla="*/ 13025 h 113"/>
                    <a:gd name="T48" fmla="*/ 21166 w 102"/>
                    <a:gd name="T49" fmla="*/ 14874 h 113"/>
                    <a:gd name="T50" fmla="*/ 17044 w 102"/>
                    <a:gd name="T51" fmla="*/ 17816 h 113"/>
                    <a:gd name="T52" fmla="*/ 11140 w 102"/>
                    <a:gd name="T53" fmla="*/ 20117 h 113"/>
                    <a:gd name="T54" fmla="*/ 4763 w 102"/>
                    <a:gd name="T55" fmla="*/ 26063 h 113"/>
                    <a:gd name="T56" fmla="*/ 3432 w 102"/>
                    <a:gd name="T57" fmla="*/ 38446 h 113"/>
                    <a:gd name="T58" fmla="*/ 0 w 102"/>
                    <a:gd name="T59" fmla="*/ 47374 h 113"/>
                    <a:gd name="T60" fmla="*/ 0 w 102"/>
                    <a:gd name="T61" fmla="*/ 47374 h 113"/>
                    <a:gd name="T62" fmla="*/ 5275 w 102"/>
                    <a:gd name="T63" fmla="*/ 55621 h 113"/>
                    <a:gd name="T64" fmla="*/ 7057 w 102"/>
                    <a:gd name="T65" fmla="*/ 51471 h 113"/>
                    <a:gd name="T66" fmla="*/ 11820 w 102"/>
                    <a:gd name="T67" fmla="*/ 41439 h 113"/>
                    <a:gd name="T68" fmla="*/ 12972 w 102"/>
                    <a:gd name="T69" fmla="*/ 43740 h 113"/>
                    <a:gd name="T70" fmla="*/ 15262 w 102"/>
                    <a:gd name="T71" fmla="*/ 54926 h 113"/>
                    <a:gd name="T72" fmla="*/ 14571 w 102"/>
                    <a:gd name="T73" fmla="*/ 63212 h 113"/>
                    <a:gd name="T74" fmla="*/ 30016 w 102"/>
                    <a:gd name="T75" fmla="*/ 66850 h 113"/>
                    <a:gd name="T76" fmla="*/ 45729 w 102"/>
                    <a:gd name="T77" fmla="*/ 62710 h 113"/>
                    <a:gd name="T78" fmla="*/ 44587 w 102"/>
                    <a:gd name="T79" fmla="*/ 53309 h 113"/>
                    <a:gd name="T80" fmla="*/ 48019 w 102"/>
                    <a:gd name="T81" fmla="*/ 41439 h 11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02" h="113">
                      <a:moveTo>
                        <a:pt x="82" y="70"/>
                      </a:moveTo>
                      <a:cubicBezTo>
                        <a:pt x="82" y="70"/>
                        <a:pt x="83" y="72"/>
                        <a:pt x="84" y="76"/>
                      </a:cubicBezTo>
                      <a:cubicBezTo>
                        <a:pt x="85" y="79"/>
                        <a:pt x="90" y="88"/>
                        <a:pt x="92" y="90"/>
                      </a:cubicBezTo>
                      <a:cubicBezTo>
                        <a:pt x="92" y="91"/>
                        <a:pt x="93" y="93"/>
                        <a:pt x="93" y="94"/>
                      </a:cubicBezTo>
                      <a:cubicBezTo>
                        <a:pt x="97" y="90"/>
                        <a:pt x="100" y="86"/>
                        <a:pt x="102" y="81"/>
                      </a:cubicBezTo>
                      <a:cubicBezTo>
                        <a:pt x="102" y="80"/>
                        <a:pt x="102" y="80"/>
                        <a:pt x="102" y="80"/>
                      </a:cubicBezTo>
                      <a:cubicBezTo>
                        <a:pt x="102" y="77"/>
                        <a:pt x="95" y="65"/>
                        <a:pt x="95" y="65"/>
                      </a:cubicBezTo>
                      <a:cubicBezTo>
                        <a:pt x="97" y="59"/>
                        <a:pt x="93" y="43"/>
                        <a:pt x="91" y="40"/>
                      </a:cubicBezTo>
                      <a:cubicBezTo>
                        <a:pt x="90" y="37"/>
                        <a:pt x="84" y="34"/>
                        <a:pt x="82" y="34"/>
                      </a:cubicBezTo>
                      <a:cubicBezTo>
                        <a:pt x="80" y="32"/>
                        <a:pt x="75" y="31"/>
                        <a:pt x="74" y="30"/>
                      </a:cubicBezTo>
                      <a:cubicBezTo>
                        <a:pt x="73" y="30"/>
                        <a:pt x="64" y="24"/>
                        <a:pt x="62" y="23"/>
                      </a:cubicBezTo>
                      <a:cubicBezTo>
                        <a:pt x="62" y="23"/>
                        <a:pt x="63" y="23"/>
                        <a:pt x="63" y="23"/>
                      </a:cubicBezTo>
                      <a:cubicBezTo>
                        <a:pt x="62" y="15"/>
                        <a:pt x="62" y="15"/>
                        <a:pt x="62" y="15"/>
                      </a:cubicBezTo>
                      <a:cubicBezTo>
                        <a:pt x="62" y="15"/>
                        <a:pt x="62" y="15"/>
                        <a:pt x="62" y="15"/>
                      </a:cubicBezTo>
                      <a:cubicBezTo>
                        <a:pt x="62" y="14"/>
                        <a:pt x="62" y="12"/>
                        <a:pt x="62" y="12"/>
                      </a:cubicBezTo>
                      <a:cubicBezTo>
                        <a:pt x="63" y="11"/>
                        <a:pt x="63" y="7"/>
                        <a:pt x="63" y="7"/>
                      </a:cubicBezTo>
                      <a:cubicBezTo>
                        <a:pt x="63" y="9"/>
                        <a:pt x="65" y="7"/>
                        <a:pt x="66" y="6"/>
                      </a:cubicBezTo>
                      <a:cubicBezTo>
                        <a:pt x="67" y="5"/>
                        <a:pt x="67" y="3"/>
                        <a:pt x="67" y="2"/>
                      </a:cubicBezTo>
                      <a:cubicBezTo>
                        <a:pt x="62" y="0"/>
                        <a:pt x="57" y="0"/>
                        <a:pt x="51" y="0"/>
                      </a:cubicBezTo>
                      <a:cubicBezTo>
                        <a:pt x="45" y="0"/>
                        <a:pt x="39" y="1"/>
                        <a:pt x="33" y="2"/>
                      </a:cubicBezTo>
                      <a:cubicBezTo>
                        <a:pt x="34" y="4"/>
                        <a:pt x="34" y="5"/>
                        <a:pt x="35" y="6"/>
                      </a:cubicBezTo>
                      <a:cubicBezTo>
                        <a:pt x="36" y="9"/>
                        <a:pt x="38" y="8"/>
                        <a:pt x="38" y="8"/>
                      </a:cubicBezTo>
                      <a:cubicBezTo>
                        <a:pt x="39" y="11"/>
                        <a:pt x="39" y="11"/>
                        <a:pt x="39" y="11"/>
                      </a:cubicBezTo>
                      <a:cubicBezTo>
                        <a:pt x="39" y="22"/>
                        <a:pt x="39" y="22"/>
                        <a:pt x="39" y="22"/>
                      </a:cubicBezTo>
                      <a:cubicBezTo>
                        <a:pt x="39" y="24"/>
                        <a:pt x="37" y="25"/>
                        <a:pt x="36" y="25"/>
                      </a:cubicBezTo>
                      <a:cubicBezTo>
                        <a:pt x="34" y="27"/>
                        <a:pt x="30" y="30"/>
                        <a:pt x="29" y="30"/>
                      </a:cubicBezTo>
                      <a:cubicBezTo>
                        <a:pt x="28" y="31"/>
                        <a:pt x="25" y="32"/>
                        <a:pt x="19" y="34"/>
                      </a:cubicBezTo>
                      <a:cubicBezTo>
                        <a:pt x="14" y="36"/>
                        <a:pt x="11" y="40"/>
                        <a:pt x="8" y="44"/>
                      </a:cubicBezTo>
                      <a:cubicBezTo>
                        <a:pt x="6" y="48"/>
                        <a:pt x="7" y="63"/>
                        <a:pt x="6" y="65"/>
                      </a:cubicBezTo>
                      <a:cubicBezTo>
                        <a:pt x="6" y="67"/>
                        <a:pt x="1" y="79"/>
                        <a:pt x="0" y="80"/>
                      </a:cubicBezTo>
                      <a:cubicBezTo>
                        <a:pt x="0" y="80"/>
                        <a:pt x="0" y="80"/>
                        <a:pt x="0" y="80"/>
                      </a:cubicBezTo>
                      <a:cubicBezTo>
                        <a:pt x="2" y="85"/>
                        <a:pt x="5" y="90"/>
                        <a:pt x="9" y="94"/>
                      </a:cubicBezTo>
                      <a:cubicBezTo>
                        <a:pt x="10" y="92"/>
                        <a:pt x="11" y="89"/>
                        <a:pt x="12" y="87"/>
                      </a:cubicBezTo>
                      <a:cubicBezTo>
                        <a:pt x="15" y="83"/>
                        <a:pt x="20" y="70"/>
                        <a:pt x="20" y="70"/>
                      </a:cubicBezTo>
                      <a:cubicBezTo>
                        <a:pt x="22" y="74"/>
                        <a:pt x="22" y="74"/>
                        <a:pt x="22" y="74"/>
                      </a:cubicBezTo>
                      <a:cubicBezTo>
                        <a:pt x="22" y="74"/>
                        <a:pt x="26" y="89"/>
                        <a:pt x="26" y="93"/>
                      </a:cubicBezTo>
                      <a:cubicBezTo>
                        <a:pt x="26" y="97"/>
                        <a:pt x="26" y="103"/>
                        <a:pt x="25" y="107"/>
                      </a:cubicBezTo>
                      <a:cubicBezTo>
                        <a:pt x="33" y="111"/>
                        <a:pt x="42" y="113"/>
                        <a:pt x="51" y="113"/>
                      </a:cubicBezTo>
                      <a:cubicBezTo>
                        <a:pt x="61" y="113"/>
                        <a:pt x="70" y="111"/>
                        <a:pt x="78" y="106"/>
                      </a:cubicBezTo>
                      <a:cubicBezTo>
                        <a:pt x="77" y="101"/>
                        <a:pt x="76" y="95"/>
                        <a:pt x="76" y="90"/>
                      </a:cubicBezTo>
                      <a:cubicBezTo>
                        <a:pt x="76" y="85"/>
                        <a:pt x="82" y="70"/>
                        <a:pt x="82" y="70"/>
                      </a:cubicBezTo>
                      <a:close/>
                    </a:path>
                  </a:pathLst>
                </a:custGeom>
                <a:grpFill/>
                <a:ln w="7" cap="flat">
                  <a:noFill/>
                  <a:prstDash val="solid"/>
                  <a:miter lim="800000"/>
                  <a:headEnd/>
                  <a:tailEnd/>
                </a:ln>
              </p:spPr>
              <p:txBody>
                <a:bodyPr/>
                <a:lstStyle/>
                <a:p>
                  <a:endParaRPr lang="en-GB" dirty="0"/>
                </a:p>
              </p:txBody>
            </p:sp>
            <p:sp>
              <p:nvSpPr>
                <p:cNvPr id="29" name="Freeform 193"/>
                <p:cNvSpPr>
                  <a:spLocks/>
                </p:cNvSpPr>
                <p:nvPr/>
              </p:nvSpPr>
              <p:spPr bwMode="auto">
                <a:xfrm>
                  <a:off x="4415734" y="4811713"/>
                  <a:ext cx="147638" cy="246063"/>
                </a:xfrm>
                <a:custGeom>
                  <a:avLst/>
                  <a:gdLst>
                    <a:gd name="T0" fmla="*/ 14100 w 26"/>
                    <a:gd name="T1" fmla="*/ 15878 h 43"/>
                    <a:gd name="T2" fmla="*/ 12948 w 26"/>
                    <a:gd name="T3" fmla="*/ 23142 h 43"/>
                    <a:gd name="T4" fmla="*/ 12269 w 26"/>
                    <a:gd name="T5" fmla="*/ 26181 h 43"/>
                    <a:gd name="T6" fmla="*/ 3430 w 26"/>
                    <a:gd name="T7" fmla="*/ 26181 h 43"/>
                    <a:gd name="T8" fmla="*/ 640 w 26"/>
                    <a:gd name="T9" fmla="*/ 24962 h 43"/>
                    <a:gd name="T10" fmla="*/ 640 w 26"/>
                    <a:gd name="T11" fmla="*/ 21970 h 43"/>
                    <a:gd name="T12" fmla="*/ 640 w 26"/>
                    <a:gd name="T13" fmla="*/ 12836 h 43"/>
                    <a:gd name="T14" fmla="*/ 11117 w 26"/>
                    <a:gd name="T15" fmla="*/ 0 h 43"/>
                    <a:gd name="T16" fmla="*/ 12269 w 26"/>
                    <a:gd name="T17" fmla="*/ 9783 h 43"/>
                    <a:gd name="T18" fmla="*/ 14100 w 26"/>
                    <a:gd name="T19" fmla="*/ 15878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43">
                      <a:moveTo>
                        <a:pt x="24" y="26"/>
                      </a:moveTo>
                      <a:cubicBezTo>
                        <a:pt x="24" y="26"/>
                        <a:pt x="20" y="34"/>
                        <a:pt x="22" y="38"/>
                      </a:cubicBezTo>
                      <a:cubicBezTo>
                        <a:pt x="24" y="43"/>
                        <a:pt x="21" y="43"/>
                        <a:pt x="21" y="43"/>
                      </a:cubicBezTo>
                      <a:cubicBezTo>
                        <a:pt x="6" y="43"/>
                        <a:pt x="6" y="43"/>
                        <a:pt x="6" y="43"/>
                      </a:cubicBezTo>
                      <a:cubicBezTo>
                        <a:pt x="0" y="43"/>
                        <a:pt x="1" y="41"/>
                        <a:pt x="1" y="41"/>
                      </a:cubicBezTo>
                      <a:cubicBezTo>
                        <a:pt x="1" y="36"/>
                        <a:pt x="1" y="36"/>
                        <a:pt x="1" y="36"/>
                      </a:cubicBezTo>
                      <a:cubicBezTo>
                        <a:pt x="1" y="36"/>
                        <a:pt x="0" y="31"/>
                        <a:pt x="1" y="21"/>
                      </a:cubicBezTo>
                      <a:cubicBezTo>
                        <a:pt x="4" y="0"/>
                        <a:pt x="19" y="0"/>
                        <a:pt x="19" y="0"/>
                      </a:cubicBezTo>
                      <a:cubicBezTo>
                        <a:pt x="26" y="1"/>
                        <a:pt x="16" y="10"/>
                        <a:pt x="21" y="16"/>
                      </a:cubicBezTo>
                      <a:cubicBezTo>
                        <a:pt x="25" y="21"/>
                        <a:pt x="24" y="26"/>
                        <a:pt x="24" y="26"/>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 name="Freeform 194"/>
                <p:cNvSpPr>
                  <a:spLocks/>
                </p:cNvSpPr>
                <p:nvPr/>
              </p:nvSpPr>
              <p:spPr bwMode="auto">
                <a:xfrm>
                  <a:off x="4541146" y="4811713"/>
                  <a:ext cx="147638" cy="246063"/>
                </a:xfrm>
                <a:custGeom>
                  <a:avLst/>
                  <a:gdLst>
                    <a:gd name="T0" fmla="*/ 12269 w 26"/>
                    <a:gd name="T1" fmla="*/ 26181 h 43"/>
                    <a:gd name="T2" fmla="*/ 9339 w 26"/>
                    <a:gd name="T3" fmla="*/ 24962 h 43"/>
                    <a:gd name="T4" fmla="*/ 5219 w 26"/>
                    <a:gd name="T5" fmla="*/ 26181 h 43"/>
                    <a:gd name="T6" fmla="*/ 4067 w 26"/>
                    <a:gd name="T7" fmla="*/ 23142 h 43"/>
                    <a:gd name="T8" fmla="*/ 2289 w 26"/>
                    <a:gd name="T9" fmla="*/ 15878 h 43"/>
                    <a:gd name="T10" fmla="*/ 4067 w 26"/>
                    <a:gd name="T11" fmla="*/ 9783 h 43"/>
                    <a:gd name="T12" fmla="*/ 4067 w 26"/>
                    <a:gd name="T13" fmla="*/ 0 h 43"/>
                    <a:gd name="T14" fmla="*/ 14547 w 26"/>
                    <a:gd name="T15" fmla="*/ 12836 h 43"/>
                    <a:gd name="T16" fmla="*/ 14547 w 26"/>
                    <a:gd name="T17" fmla="*/ 21970 h 43"/>
                    <a:gd name="T18" fmla="*/ 14547 w 26"/>
                    <a:gd name="T19" fmla="*/ 24962 h 43"/>
                    <a:gd name="T20" fmla="*/ 12269 w 26"/>
                    <a:gd name="T21" fmla="*/ 26181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43">
                      <a:moveTo>
                        <a:pt x="21" y="43"/>
                      </a:moveTo>
                      <a:cubicBezTo>
                        <a:pt x="19" y="43"/>
                        <a:pt x="18" y="41"/>
                        <a:pt x="16" y="41"/>
                      </a:cubicBezTo>
                      <a:cubicBezTo>
                        <a:pt x="12" y="41"/>
                        <a:pt x="10" y="43"/>
                        <a:pt x="9" y="43"/>
                      </a:cubicBezTo>
                      <a:cubicBezTo>
                        <a:pt x="7" y="43"/>
                        <a:pt x="5" y="41"/>
                        <a:pt x="7" y="38"/>
                      </a:cubicBezTo>
                      <a:cubicBezTo>
                        <a:pt x="15" y="28"/>
                        <a:pt x="4" y="26"/>
                        <a:pt x="4" y="26"/>
                      </a:cubicBezTo>
                      <a:cubicBezTo>
                        <a:pt x="4" y="26"/>
                        <a:pt x="3" y="21"/>
                        <a:pt x="7" y="16"/>
                      </a:cubicBezTo>
                      <a:cubicBezTo>
                        <a:pt x="12" y="10"/>
                        <a:pt x="0" y="1"/>
                        <a:pt x="7" y="0"/>
                      </a:cubicBezTo>
                      <a:cubicBezTo>
                        <a:pt x="7" y="0"/>
                        <a:pt x="22" y="0"/>
                        <a:pt x="25" y="21"/>
                      </a:cubicBezTo>
                      <a:cubicBezTo>
                        <a:pt x="26" y="31"/>
                        <a:pt x="25" y="36"/>
                        <a:pt x="25" y="36"/>
                      </a:cubicBezTo>
                      <a:cubicBezTo>
                        <a:pt x="25" y="41"/>
                        <a:pt x="25" y="41"/>
                        <a:pt x="25" y="41"/>
                      </a:cubicBezTo>
                      <a:cubicBezTo>
                        <a:pt x="25" y="41"/>
                        <a:pt x="25" y="43"/>
                        <a:pt x="21" y="43"/>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 name="Oval 195"/>
                <p:cNvSpPr>
                  <a:spLocks noChangeArrowheads="1"/>
                </p:cNvSpPr>
                <p:nvPr/>
              </p:nvSpPr>
              <p:spPr bwMode="auto">
                <a:xfrm>
                  <a:off x="4468121" y="4976813"/>
                  <a:ext cx="28575" cy="34925"/>
                </a:xfrm>
                <a:prstGeom prst="ellipse">
                  <a:avLst/>
                </a:prstGeom>
                <a:grpFill/>
                <a:ln>
                  <a:solidFill>
                    <a:srgbClr val="FFFFFF"/>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2" name="Oval 196"/>
                <p:cNvSpPr>
                  <a:spLocks noChangeArrowheads="1"/>
                </p:cNvSpPr>
                <p:nvPr/>
              </p:nvSpPr>
              <p:spPr bwMode="auto">
                <a:xfrm>
                  <a:off x="4490346" y="4983163"/>
                  <a:ext cx="28575" cy="34925"/>
                </a:xfrm>
                <a:prstGeom prst="ellipse">
                  <a:avLst/>
                </a:prstGeom>
                <a:grpFill/>
                <a:ln>
                  <a:solidFill>
                    <a:srgbClr val="FFFFFF"/>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3" name="Oval 197"/>
                <p:cNvSpPr>
                  <a:spLocks noChangeArrowheads="1"/>
                </p:cNvSpPr>
                <p:nvPr/>
              </p:nvSpPr>
              <p:spPr bwMode="auto">
                <a:xfrm>
                  <a:off x="4468121" y="5000625"/>
                  <a:ext cx="28575" cy="28575"/>
                </a:xfrm>
                <a:prstGeom prst="ellipse">
                  <a:avLst/>
                </a:prstGeom>
                <a:grpFill/>
                <a:ln>
                  <a:solidFill>
                    <a:srgbClr val="FFFFFF"/>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34" name="Oval 198"/>
                <p:cNvSpPr>
                  <a:spLocks noChangeArrowheads="1"/>
                </p:cNvSpPr>
                <p:nvPr/>
              </p:nvSpPr>
              <p:spPr bwMode="auto">
                <a:xfrm>
                  <a:off x="4444309" y="4994275"/>
                  <a:ext cx="28575" cy="28575"/>
                </a:xfrm>
                <a:prstGeom prst="ellipse">
                  <a:avLst/>
                </a:prstGeom>
                <a:grpFill/>
                <a:ln>
                  <a:solidFill>
                    <a:srgbClr val="FFFFFF"/>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grpSp>
          <p:sp>
            <p:nvSpPr>
              <p:cNvPr id="27" name="Oval 26"/>
              <p:cNvSpPr/>
              <p:nvPr/>
            </p:nvSpPr>
            <p:spPr>
              <a:xfrm>
                <a:off x="2861125" y="2940933"/>
                <a:ext cx="1513590" cy="1513593"/>
              </a:xfrm>
              <a:prstGeom prst="ellipse">
                <a:avLst/>
              </a:prstGeom>
              <a:noFill/>
              <a:ln w="19050" cmpd="sng">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US" dirty="0"/>
              </a:p>
            </p:txBody>
          </p:sp>
        </p:grpSp>
      </p:grpSp>
      <p:grpSp>
        <p:nvGrpSpPr>
          <p:cNvPr id="35" name="Group 34"/>
          <p:cNvGrpSpPr/>
          <p:nvPr/>
        </p:nvGrpSpPr>
        <p:grpSpPr>
          <a:xfrm>
            <a:off x="6177141" y="2226251"/>
            <a:ext cx="2799316" cy="640301"/>
            <a:chOff x="6040516" y="2957751"/>
            <a:chExt cx="2799316" cy="640301"/>
          </a:xfrm>
        </p:grpSpPr>
        <p:sp>
          <p:nvSpPr>
            <p:cNvPr id="36" name="Rechteck 17"/>
            <p:cNvSpPr/>
            <p:nvPr/>
          </p:nvSpPr>
          <p:spPr>
            <a:xfrm>
              <a:off x="6040516" y="2957751"/>
              <a:ext cx="512961" cy="307777"/>
            </a:xfrm>
            <a:prstGeom prst="rect">
              <a:avLst/>
            </a:prstGeom>
          </p:spPr>
          <p:txBody>
            <a:bodyPr wrap="none" lIns="0" tIns="0" rIns="0" bIns="0">
              <a:spAutoFit/>
            </a:bodyPr>
            <a:lstStyle/>
            <a:p>
              <a:r>
                <a:rPr lang="en-GB" altLang="de-DE" sz="2000" b="1" kern="0" dirty="0">
                  <a:solidFill>
                    <a:schemeClr val="accent1"/>
                  </a:solidFill>
                  <a:latin typeface="Arial"/>
                </a:rPr>
                <a:t>85%</a:t>
              </a:r>
              <a:endParaRPr lang="en-GB" sz="2000" dirty="0">
                <a:solidFill>
                  <a:schemeClr val="accent1"/>
                </a:solidFill>
              </a:endParaRPr>
            </a:p>
          </p:txBody>
        </p:sp>
        <p:sp>
          <p:nvSpPr>
            <p:cNvPr id="37" name="TextBox 36"/>
            <p:cNvSpPr txBox="1"/>
            <p:nvPr/>
          </p:nvSpPr>
          <p:spPr>
            <a:xfrm>
              <a:off x="6040516" y="3241490"/>
              <a:ext cx="2799316" cy="356562"/>
            </a:xfrm>
            <a:prstGeom prst="rect">
              <a:avLst/>
            </a:prstGeom>
            <a:noFill/>
            <a:ln w="12700">
              <a:noFill/>
            </a:ln>
          </p:spPr>
          <p:txBody>
            <a:bodyPr wrap="none" lIns="0" rIns="0" rtlCol="0">
              <a:noAutofit/>
            </a:bodyPr>
            <a:lstStyle/>
            <a:p>
              <a:r>
                <a:rPr lang="en-US" sz="1600" b="1" dirty="0">
                  <a:solidFill>
                    <a:schemeClr val="accent1"/>
                  </a:solidFill>
                  <a:cs typeface="Arial" pitchFamily="34" charset="0"/>
                </a:rPr>
                <a:t>Non-small cell </a:t>
              </a:r>
              <a:r>
                <a:rPr lang="en-US" sz="1600" dirty="0">
                  <a:cs typeface="Arial" pitchFamily="34" charset="0"/>
                </a:rPr>
                <a:t>lung cancer</a:t>
              </a:r>
            </a:p>
          </p:txBody>
        </p:sp>
      </p:grpSp>
      <p:sp>
        <p:nvSpPr>
          <p:cNvPr id="39" name="TextBox 38"/>
          <p:cNvSpPr txBox="1"/>
          <p:nvPr/>
        </p:nvSpPr>
        <p:spPr>
          <a:xfrm>
            <a:off x="6470448" y="2785769"/>
            <a:ext cx="1266752" cy="397049"/>
          </a:xfrm>
          <a:prstGeom prst="rect">
            <a:avLst/>
          </a:prstGeom>
          <a:noFill/>
          <a:ln w="12700">
            <a:noFill/>
          </a:ln>
        </p:spPr>
        <p:txBody>
          <a:bodyPr wrap="none" lIns="0" rIns="0" rtlCol="0">
            <a:noAutofit/>
          </a:bodyPr>
          <a:lstStyle/>
          <a:p>
            <a:r>
              <a:rPr lang="en-US" sz="1600" dirty="0">
                <a:cs typeface="Arial" pitchFamily="34" charset="0"/>
              </a:rPr>
              <a:t>(NSCLC)</a:t>
            </a:r>
          </a:p>
        </p:txBody>
      </p:sp>
      <p:sp>
        <p:nvSpPr>
          <p:cNvPr id="7" name="Trapezoid 6"/>
          <p:cNvSpPr/>
          <p:nvPr/>
        </p:nvSpPr>
        <p:spPr>
          <a:xfrm>
            <a:off x="3098351" y="2726999"/>
            <a:ext cx="4983428" cy="1670376"/>
          </a:xfrm>
          <a:prstGeom prst="trapezoid">
            <a:avLst>
              <a:gd name="adj" fmla="val 131355"/>
            </a:avLst>
          </a:prstGeom>
          <a:gradFill flip="none" rotWithShape="1">
            <a:gsLst>
              <a:gs pos="12000">
                <a:schemeClr val="accent1">
                  <a:alpha val="0"/>
                </a:schemeClr>
              </a:gs>
              <a:gs pos="100000">
                <a:schemeClr val="accent1">
                  <a:alpha val="34000"/>
                </a:schemeClr>
              </a:gs>
            </a:gsLst>
            <a:lin ang="1638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a:endParaRPr lang="en-US" dirty="0"/>
          </a:p>
        </p:txBody>
      </p:sp>
      <p:grpSp>
        <p:nvGrpSpPr>
          <p:cNvPr id="8" name="Group 7"/>
          <p:cNvGrpSpPr/>
          <p:nvPr/>
        </p:nvGrpSpPr>
        <p:grpSpPr>
          <a:xfrm>
            <a:off x="4325351" y="1602819"/>
            <a:ext cx="1828800" cy="1828800"/>
            <a:chOff x="2602002" y="2682813"/>
            <a:chExt cx="2030893" cy="2036255"/>
          </a:xfrm>
        </p:grpSpPr>
        <p:sp>
          <p:nvSpPr>
            <p:cNvPr id="9" name="Oval 15"/>
            <p:cNvSpPr>
              <a:spLocks noChangeArrowheads="1"/>
            </p:cNvSpPr>
            <p:nvPr/>
          </p:nvSpPr>
          <p:spPr bwMode="auto">
            <a:xfrm>
              <a:off x="2602002" y="2682813"/>
              <a:ext cx="2030893" cy="203625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auto">
                <a:spcBef>
                  <a:spcPts val="0"/>
                </a:spcBef>
                <a:spcAft>
                  <a:spcPts val="0"/>
                </a:spcAft>
                <a:defRPr/>
              </a:pPr>
              <a:endParaRPr lang="en-GB" dirty="0">
                <a:latin typeface="+mn-lt"/>
                <a:ea typeface="+mn-ea"/>
              </a:endParaRPr>
            </a:p>
          </p:txBody>
        </p:sp>
        <p:grpSp>
          <p:nvGrpSpPr>
            <p:cNvPr id="10" name="Group 9"/>
            <p:cNvGrpSpPr/>
            <p:nvPr/>
          </p:nvGrpSpPr>
          <p:grpSpPr>
            <a:xfrm>
              <a:off x="2861125" y="2940933"/>
              <a:ext cx="1513590" cy="1513593"/>
              <a:chOff x="2861125" y="2940933"/>
              <a:chExt cx="1513590" cy="1513593"/>
            </a:xfrm>
          </p:grpSpPr>
          <p:grpSp>
            <p:nvGrpSpPr>
              <p:cNvPr id="11" name="Group 10"/>
              <p:cNvGrpSpPr/>
              <p:nvPr/>
            </p:nvGrpSpPr>
            <p:grpSpPr>
              <a:xfrm>
                <a:off x="2938660" y="2940933"/>
                <a:ext cx="1354422" cy="1502854"/>
                <a:chOff x="4263334" y="4584700"/>
                <a:chExt cx="579438" cy="642938"/>
              </a:xfrm>
              <a:solidFill>
                <a:srgbClr val="FFFFFF"/>
              </a:solidFill>
            </p:grpSpPr>
            <p:sp>
              <p:nvSpPr>
                <p:cNvPr id="13" name="Freeform 177"/>
                <p:cNvSpPr>
                  <a:spLocks/>
                </p:cNvSpPr>
                <p:nvPr/>
              </p:nvSpPr>
              <p:spPr bwMode="auto">
                <a:xfrm>
                  <a:off x="4263334" y="4584700"/>
                  <a:ext cx="579438" cy="642938"/>
                </a:xfrm>
                <a:custGeom>
                  <a:avLst/>
                  <a:gdLst>
                    <a:gd name="T0" fmla="*/ 48019 w 102"/>
                    <a:gd name="T1" fmla="*/ 41439 h 113"/>
                    <a:gd name="T2" fmla="*/ 49350 w 102"/>
                    <a:gd name="T3" fmla="*/ 44883 h 113"/>
                    <a:gd name="T4" fmla="*/ 53934 w 102"/>
                    <a:gd name="T5" fmla="*/ 53309 h 113"/>
                    <a:gd name="T6" fmla="*/ 54614 w 102"/>
                    <a:gd name="T7" fmla="*/ 55621 h 113"/>
                    <a:gd name="T8" fmla="*/ 59839 w 102"/>
                    <a:gd name="T9" fmla="*/ 47837 h 113"/>
                    <a:gd name="T10" fmla="*/ 59839 w 102"/>
                    <a:gd name="T11" fmla="*/ 47374 h 113"/>
                    <a:gd name="T12" fmla="*/ 55766 w 102"/>
                    <a:gd name="T13" fmla="*/ 38446 h 113"/>
                    <a:gd name="T14" fmla="*/ 53476 w 102"/>
                    <a:gd name="T15" fmla="*/ 23623 h 113"/>
                    <a:gd name="T16" fmla="*/ 48019 w 102"/>
                    <a:gd name="T17" fmla="*/ 20117 h 113"/>
                    <a:gd name="T18" fmla="*/ 43435 w 102"/>
                    <a:gd name="T19" fmla="*/ 17816 h 113"/>
                    <a:gd name="T20" fmla="*/ 36378 w 102"/>
                    <a:gd name="T21" fmla="*/ 13541 h 113"/>
                    <a:gd name="T22" fmla="*/ 36890 w 102"/>
                    <a:gd name="T23" fmla="*/ 13541 h 113"/>
                    <a:gd name="T24" fmla="*/ 36378 w 102"/>
                    <a:gd name="T25" fmla="*/ 8928 h 113"/>
                    <a:gd name="T26" fmla="*/ 36378 w 102"/>
                    <a:gd name="T27" fmla="*/ 8928 h 113"/>
                    <a:gd name="T28" fmla="*/ 36378 w 102"/>
                    <a:gd name="T29" fmla="*/ 7089 h 113"/>
                    <a:gd name="T30" fmla="*/ 36890 w 102"/>
                    <a:gd name="T31" fmla="*/ 4150 h 113"/>
                    <a:gd name="T32" fmla="*/ 38722 w 102"/>
                    <a:gd name="T33" fmla="*/ 3634 h 113"/>
                    <a:gd name="T34" fmla="*/ 39363 w 102"/>
                    <a:gd name="T35" fmla="*/ 1158 h 113"/>
                    <a:gd name="T36" fmla="*/ 30016 w 102"/>
                    <a:gd name="T37" fmla="*/ 0 h 113"/>
                    <a:gd name="T38" fmla="*/ 19334 w 102"/>
                    <a:gd name="T39" fmla="*/ 1158 h 113"/>
                    <a:gd name="T40" fmla="*/ 20487 w 102"/>
                    <a:gd name="T41" fmla="*/ 3634 h 113"/>
                    <a:gd name="T42" fmla="*/ 22319 w 102"/>
                    <a:gd name="T43" fmla="*/ 4792 h 113"/>
                    <a:gd name="T44" fmla="*/ 22959 w 102"/>
                    <a:gd name="T45" fmla="*/ 6448 h 113"/>
                    <a:gd name="T46" fmla="*/ 22959 w 102"/>
                    <a:gd name="T47" fmla="*/ 13025 h 113"/>
                    <a:gd name="T48" fmla="*/ 21166 w 102"/>
                    <a:gd name="T49" fmla="*/ 14874 h 113"/>
                    <a:gd name="T50" fmla="*/ 17044 w 102"/>
                    <a:gd name="T51" fmla="*/ 17816 h 113"/>
                    <a:gd name="T52" fmla="*/ 11140 w 102"/>
                    <a:gd name="T53" fmla="*/ 20117 h 113"/>
                    <a:gd name="T54" fmla="*/ 4763 w 102"/>
                    <a:gd name="T55" fmla="*/ 26063 h 113"/>
                    <a:gd name="T56" fmla="*/ 3432 w 102"/>
                    <a:gd name="T57" fmla="*/ 38446 h 113"/>
                    <a:gd name="T58" fmla="*/ 0 w 102"/>
                    <a:gd name="T59" fmla="*/ 47374 h 113"/>
                    <a:gd name="T60" fmla="*/ 0 w 102"/>
                    <a:gd name="T61" fmla="*/ 47374 h 113"/>
                    <a:gd name="T62" fmla="*/ 5275 w 102"/>
                    <a:gd name="T63" fmla="*/ 55621 h 113"/>
                    <a:gd name="T64" fmla="*/ 7057 w 102"/>
                    <a:gd name="T65" fmla="*/ 51471 h 113"/>
                    <a:gd name="T66" fmla="*/ 11820 w 102"/>
                    <a:gd name="T67" fmla="*/ 41439 h 113"/>
                    <a:gd name="T68" fmla="*/ 12972 w 102"/>
                    <a:gd name="T69" fmla="*/ 43740 h 113"/>
                    <a:gd name="T70" fmla="*/ 15262 w 102"/>
                    <a:gd name="T71" fmla="*/ 54926 h 113"/>
                    <a:gd name="T72" fmla="*/ 14571 w 102"/>
                    <a:gd name="T73" fmla="*/ 63212 h 113"/>
                    <a:gd name="T74" fmla="*/ 30016 w 102"/>
                    <a:gd name="T75" fmla="*/ 66850 h 113"/>
                    <a:gd name="T76" fmla="*/ 45729 w 102"/>
                    <a:gd name="T77" fmla="*/ 62710 h 113"/>
                    <a:gd name="T78" fmla="*/ 44587 w 102"/>
                    <a:gd name="T79" fmla="*/ 53309 h 113"/>
                    <a:gd name="T80" fmla="*/ 48019 w 102"/>
                    <a:gd name="T81" fmla="*/ 41439 h 11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02" h="113">
                      <a:moveTo>
                        <a:pt x="82" y="70"/>
                      </a:moveTo>
                      <a:cubicBezTo>
                        <a:pt x="82" y="70"/>
                        <a:pt x="83" y="72"/>
                        <a:pt x="84" y="76"/>
                      </a:cubicBezTo>
                      <a:cubicBezTo>
                        <a:pt x="85" y="79"/>
                        <a:pt x="90" y="88"/>
                        <a:pt x="92" y="90"/>
                      </a:cubicBezTo>
                      <a:cubicBezTo>
                        <a:pt x="92" y="91"/>
                        <a:pt x="93" y="93"/>
                        <a:pt x="93" y="94"/>
                      </a:cubicBezTo>
                      <a:cubicBezTo>
                        <a:pt x="97" y="90"/>
                        <a:pt x="100" y="86"/>
                        <a:pt x="102" y="81"/>
                      </a:cubicBezTo>
                      <a:cubicBezTo>
                        <a:pt x="102" y="80"/>
                        <a:pt x="102" y="80"/>
                        <a:pt x="102" y="80"/>
                      </a:cubicBezTo>
                      <a:cubicBezTo>
                        <a:pt x="102" y="77"/>
                        <a:pt x="95" y="65"/>
                        <a:pt x="95" y="65"/>
                      </a:cubicBezTo>
                      <a:cubicBezTo>
                        <a:pt x="97" y="59"/>
                        <a:pt x="93" y="43"/>
                        <a:pt x="91" y="40"/>
                      </a:cubicBezTo>
                      <a:cubicBezTo>
                        <a:pt x="90" y="37"/>
                        <a:pt x="84" y="34"/>
                        <a:pt x="82" y="34"/>
                      </a:cubicBezTo>
                      <a:cubicBezTo>
                        <a:pt x="80" y="32"/>
                        <a:pt x="75" y="31"/>
                        <a:pt x="74" y="30"/>
                      </a:cubicBezTo>
                      <a:cubicBezTo>
                        <a:pt x="73" y="30"/>
                        <a:pt x="64" y="24"/>
                        <a:pt x="62" y="23"/>
                      </a:cubicBezTo>
                      <a:cubicBezTo>
                        <a:pt x="62" y="23"/>
                        <a:pt x="63" y="23"/>
                        <a:pt x="63" y="23"/>
                      </a:cubicBezTo>
                      <a:cubicBezTo>
                        <a:pt x="62" y="15"/>
                        <a:pt x="62" y="15"/>
                        <a:pt x="62" y="15"/>
                      </a:cubicBezTo>
                      <a:cubicBezTo>
                        <a:pt x="62" y="15"/>
                        <a:pt x="62" y="15"/>
                        <a:pt x="62" y="15"/>
                      </a:cubicBezTo>
                      <a:cubicBezTo>
                        <a:pt x="62" y="14"/>
                        <a:pt x="62" y="12"/>
                        <a:pt x="62" y="12"/>
                      </a:cubicBezTo>
                      <a:cubicBezTo>
                        <a:pt x="63" y="11"/>
                        <a:pt x="63" y="7"/>
                        <a:pt x="63" y="7"/>
                      </a:cubicBezTo>
                      <a:cubicBezTo>
                        <a:pt x="63" y="9"/>
                        <a:pt x="65" y="7"/>
                        <a:pt x="66" y="6"/>
                      </a:cubicBezTo>
                      <a:cubicBezTo>
                        <a:pt x="67" y="5"/>
                        <a:pt x="67" y="3"/>
                        <a:pt x="67" y="2"/>
                      </a:cubicBezTo>
                      <a:cubicBezTo>
                        <a:pt x="62" y="0"/>
                        <a:pt x="57" y="0"/>
                        <a:pt x="51" y="0"/>
                      </a:cubicBezTo>
                      <a:cubicBezTo>
                        <a:pt x="45" y="0"/>
                        <a:pt x="39" y="1"/>
                        <a:pt x="33" y="2"/>
                      </a:cubicBezTo>
                      <a:cubicBezTo>
                        <a:pt x="34" y="4"/>
                        <a:pt x="34" y="5"/>
                        <a:pt x="35" y="6"/>
                      </a:cubicBezTo>
                      <a:cubicBezTo>
                        <a:pt x="36" y="9"/>
                        <a:pt x="38" y="8"/>
                        <a:pt x="38" y="8"/>
                      </a:cubicBezTo>
                      <a:cubicBezTo>
                        <a:pt x="39" y="11"/>
                        <a:pt x="39" y="11"/>
                        <a:pt x="39" y="11"/>
                      </a:cubicBezTo>
                      <a:cubicBezTo>
                        <a:pt x="39" y="22"/>
                        <a:pt x="39" y="22"/>
                        <a:pt x="39" y="22"/>
                      </a:cubicBezTo>
                      <a:cubicBezTo>
                        <a:pt x="39" y="24"/>
                        <a:pt x="37" y="25"/>
                        <a:pt x="36" y="25"/>
                      </a:cubicBezTo>
                      <a:cubicBezTo>
                        <a:pt x="34" y="27"/>
                        <a:pt x="30" y="30"/>
                        <a:pt x="29" y="30"/>
                      </a:cubicBezTo>
                      <a:cubicBezTo>
                        <a:pt x="28" y="31"/>
                        <a:pt x="25" y="32"/>
                        <a:pt x="19" y="34"/>
                      </a:cubicBezTo>
                      <a:cubicBezTo>
                        <a:pt x="14" y="36"/>
                        <a:pt x="11" y="40"/>
                        <a:pt x="8" y="44"/>
                      </a:cubicBezTo>
                      <a:cubicBezTo>
                        <a:pt x="6" y="48"/>
                        <a:pt x="7" y="63"/>
                        <a:pt x="6" y="65"/>
                      </a:cubicBezTo>
                      <a:cubicBezTo>
                        <a:pt x="6" y="67"/>
                        <a:pt x="1" y="79"/>
                        <a:pt x="0" y="80"/>
                      </a:cubicBezTo>
                      <a:cubicBezTo>
                        <a:pt x="0" y="80"/>
                        <a:pt x="0" y="80"/>
                        <a:pt x="0" y="80"/>
                      </a:cubicBezTo>
                      <a:cubicBezTo>
                        <a:pt x="2" y="85"/>
                        <a:pt x="5" y="90"/>
                        <a:pt x="9" y="94"/>
                      </a:cubicBezTo>
                      <a:cubicBezTo>
                        <a:pt x="10" y="92"/>
                        <a:pt x="11" y="89"/>
                        <a:pt x="12" y="87"/>
                      </a:cubicBezTo>
                      <a:cubicBezTo>
                        <a:pt x="15" y="83"/>
                        <a:pt x="20" y="70"/>
                        <a:pt x="20" y="70"/>
                      </a:cubicBezTo>
                      <a:cubicBezTo>
                        <a:pt x="22" y="74"/>
                        <a:pt x="22" y="74"/>
                        <a:pt x="22" y="74"/>
                      </a:cubicBezTo>
                      <a:cubicBezTo>
                        <a:pt x="22" y="74"/>
                        <a:pt x="26" y="89"/>
                        <a:pt x="26" y="93"/>
                      </a:cubicBezTo>
                      <a:cubicBezTo>
                        <a:pt x="26" y="97"/>
                        <a:pt x="26" y="103"/>
                        <a:pt x="25" y="107"/>
                      </a:cubicBezTo>
                      <a:cubicBezTo>
                        <a:pt x="33" y="111"/>
                        <a:pt x="42" y="113"/>
                        <a:pt x="51" y="113"/>
                      </a:cubicBezTo>
                      <a:cubicBezTo>
                        <a:pt x="61" y="113"/>
                        <a:pt x="70" y="111"/>
                        <a:pt x="78" y="106"/>
                      </a:cubicBezTo>
                      <a:cubicBezTo>
                        <a:pt x="77" y="101"/>
                        <a:pt x="76" y="95"/>
                        <a:pt x="76" y="90"/>
                      </a:cubicBezTo>
                      <a:cubicBezTo>
                        <a:pt x="76" y="85"/>
                        <a:pt x="82" y="70"/>
                        <a:pt x="82" y="70"/>
                      </a:cubicBezTo>
                      <a:close/>
                    </a:path>
                  </a:pathLst>
                </a:custGeom>
                <a:grpFill/>
                <a:ln w="7" cap="flat">
                  <a:noFill/>
                  <a:prstDash val="solid"/>
                  <a:miter lim="800000"/>
                  <a:headEnd/>
                  <a:tailEnd/>
                </a:ln>
              </p:spPr>
              <p:txBody>
                <a:bodyPr/>
                <a:lstStyle/>
                <a:p>
                  <a:endParaRPr lang="en-GB" dirty="0"/>
                </a:p>
              </p:txBody>
            </p:sp>
            <p:sp>
              <p:nvSpPr>
                <p:cNvPr id="14" name="Freeform 193"/>
                <p:cNvSpPr>
                  <a:spLocks/>
                </p:cNvSpPr>
                <p:nvPr/>
              </p:nvSpPr>
              <p:spPr bwMode="auto">
                <a:xfrm>
                  <a:off x="4415734" y="4811713"/>
                  <a:ext cx="147638" cy="246063"/>
                </a:xfrm>
                <a:custGeom>
                  <a:avLst/>
                  <a:gdLst>
                    <a:gd name="T0" fmla="*/ 14100 w 26"/>
                    <a:gd name="T1" fmla="*/ 15878 h 43"/>
                    <a:gd name="T2" fmla="*/ 12948 w 26"/>
                    <a:gd name="T3" fmla="*/ 23142 h 43"/>
                    <a:gd name="T4" fmla="*/ 12269 w 26"/>
                    <a:gd name="T5" fmla="*/ 26181 h 43"/>
                    <a:gd name="T6" fmla="*/ 3430 w 26"/>
                    <a:gd name="T7" fmla="*/ 26181 h 43"/>
                    <a:gd name="T8" fmla="*/ 640 w 26"/>
                    <a:gd name="T9" fmla="*/ 24962 h 43"/>
                    <a:gd name="T10" fmla="*/ 640 w 26"/>
                    <a:gd name="T11" fmla="*/ 21970 h 43"/>
                    <a:gd name="T12" fmla="*/ 640 w 26"/>
                    <a:gd name="T13" fmla="*/ 12836 h 43"/>
                    <a:gd name="T14" fmla="*/ 11117 w 26"/>
                    <a:gd name="T15" fmla="*/ 0 h 43"/>
                    <a:gd name="T16" fmla="*/ 12269 w 26"/>
                    <a:gd name="T17" fmla="*/ 9783 h 43"/>
                    <a:gd name="T18" fmla="*/ 14100 w 26"/>
                    <a:gd name="T19" fmla="*/ 15878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43">
                      <a:moveTo>
                        <a:pt x="24" y="26"/>
                      </a:moveTo>
                      <a:cubicBezTo>
                        <a:pt x="24" y="26"/>
                        <a:pt x="20" y="34"/>
                        <a:pt x="22" y="38"/>
                      </a:cubicBezTo>
                      <a:cubicBezTo>
                        <a:pt x="24" y="43"/>
                        <a:pt x="21" y="43"/>
                        <a:pt x="21" y="43"/>
                      </a:cubicBezTo>
                      <a:cubicBezTo>
                        <a:pt x="6" y="43"/>
                        <a:pt x="6" y="43"/>
                        <a:pt x="6" y="43"/>
                      </a:cubicBezTo>
                      <a:cubicBezTo>
                        <a:pt x="0" y="43"/>
                        <a:pt x="1" y="41"/>
                        <a:pt x="1" y="41"/>
                      </a:cubicBezTo>
                      <a:cubicBezTo>
                        <a:pt x="1" y="36"/>
                        <a:pt x="1" y="36"/>
                        <a:pt x="1" y="36"/>
                      </a:cubicBezTo>
                      <a:cubicBezTo>
                        <a:pt x="1" y="36"/>
                        <a:pt x="0" y="31"/>
                        <a:pt x="1" y="21"/>
                      </a:cubicBezTo>
                      <a:cubicBezTo>
                        <a:pt x="4" y="0"/>
                        <a:pt x="19" y="0"/>
                        <a:pt x="19" y="0"/>
                      </a:cubicBezTo>
                      <a:cubicBezTo>
                        <a:pt x="26" y="1"/>
                        <a:pt x="16" y="10"/>
                        <a:pt x="21" y="16"/>
                      </a:cubicBezTo>
                      <a:cubicBezTo>
                        <a:pt x="25" y="21"/>
                        <a:pt x="24" y="26"/>
                        <a:pt x="24" y="26"/>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5" name="Freeform 194"/>
                <p:cNvSpPr>
                  <a:spLocks/>
                </p:cNvSpPr>
                <p:nvPr/>
              </p:nvSpPr>
              <p:spPr bwMode="auto">
                <a:xfrm>
                  <a:off x="4541146" y="4811713"/>
                  <a:ext cx="147638" cy="246063"/>
                </a:xfrm>
                <a:custGeom>
                  <a:avLst/>
                  <a:gdLst>
                    <a:gd name="T0" fmla="*/ 12269 w 26"/>
                    <a:gd name="T1" fmla="*/ 26181 h 43"/>
                    <a:gd name="T2" fmla="*/ 9339 w 26"/>
                    <a:gd name="T3" fmla="*/ 24962 h 43"/>
                    <a:gd name="T4" fmla="*/ 5219 w 26"/>
                    <a:gd name="T5" fmla="*/ 26181 h 43"/>
                    <a:gd name="T6" fmla="*/ 4067 w 26"/>
                    <a:gd name="T7" fmla="*/ 23142 h 43"/>
                    <a:gd name="T8" fmla="*/ 2289 w 26"/>
                    <a:gd name="T9" fmla="*/ 15878 h 43"/>
                    <a:gd name="T10" fmla="*/ 4067 w 26"/>
                    <a:gd name="T11" fmla="*/ 9783 h 43"/>
                    <a:gd name="T12" fmla="*/ 4067 w 26"/>
                    <a:gd name="T13" fmla="*/ 0 h 43"/>
                    <a:gd name="T14" fmla="*/ 14547 w 26"/>
                    <a:gd name="T15" fmla="*/ 12836 h 43"/>
                    <a:gd name="T16" fmla="*/ 14547 w 26"/>
                    <a:gd name="T17" fmla="*/ 21970 h 43"/>
                    <a:gd name="T18" fmla="*/ 14547 w 26"/>
                    <a:gd name="T19" fmla="*/ 24962 h 43"/>
                    <a:gd name="T20" fmla="*/ 12269 w 26"/>
                    <a:gd name="T21" fmla="*/ 26181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43">
                      <a:moveTo>
                        <a:pt x="21" y="43"/>
                      </a:moveTo>
                      <a:cubicBezTo>
                        <a:pt x="19" y="43"/>
                        <a:pt x="18" y="41"/>
                        <a:pt x="16" y="41"/>
                      </a:cubicBezTo>
                      <a:cubicBezTo>
                        <a:pt x="12" y="41"/>
                        <a:pt x="10" y="43"/>
                        <a:pt x="9" y="43"/>
                      </a:cubicBezTo>
                      <a:cubicBezTo>
                        <a:pt x="7" y="43"/>
                        <a:pt x="5" y="41"/>
                        <a:pt x="7" y="38"/>
                      </a:cubicBezTo>
                      <a:cubicBezTo>
                        <a:pt x="15" y="28"/>
                        <a:pt x="4" y="26"/>
                        <a:pt x="4" y="26"/>
                      </a:cubicBezTo>
                      <a:cubicBezTo>
                        <a:pt x="4" y="26"/>
                        <a:pt x="3" y="21"/>
                        <a:pt x="7" y="16"/>
                      </a:cubicBezTo>
                      <a:cubicBezTo>
                        <a:pt x="12" y="10"/>
                        <a:pt x="0" y="1"/>
                        <a:pt x="7" y="0"/>
                      </a:cubicBezTo>
                      <a:cubicBezTo>
                        <a:pt x="7" y="0"/>
                        <a:pt x="22" y="0"/>
                        <a:pt x="25" y="21"/>
                      </a:cubicBezTo>
                      <a:cubicBezTo>
                        <a:pt x="26" y="31"/>
                        <a:pt x="25" y="36"/>
                        <a:pt x="25" y="36"/>
                      </a:cubicBezTo>
                      <a:cubicBezTo>
                        <a:pt x="25" y="41"/>
                        <a:pt x="25" y="41"/>
                        <a:pt x="25" y="41"/>
                      </a:cubicBezTo>
                      <a:cubicBezTo>
                        <a:pt x="25" y="41"/>
                        <a:pt x="25" y="43"/>
                        <a:pt x="21" y="43"/>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6" name="Oval 195"/>
                <p:cNvSpPr>
                  <a:spLocks noChangeArrowheads="1"/>
                </p:cNvSpPr>
                <p:nvPr/>
              </p:nvSpPr>
              <p:spPr bwMode="auto">
                <a:xfrm>
                  <a:off x="4468121" y="4976813"/>
                  <a:ext cx="28575" cy="34925"/>
                </a:xfrm>
                <a:prstGeom prst="ellipse">
                  <a:avLst/>
                </a:prstGeom>
                <a:grpFill/>
                <a:ln>
                  <a:solidFill>
                    <a:srgbClr val="FFFFFF"/>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17" name="Oval 196"/>
                <p:cNvSpPr>
                  <a:spLocks noChangeArrowheads="1"/>
                </p:cNvSpPr>
                <p:nvPr/>
              </p:nvSpPr>
              <p:spPr bwMode="auto">
                <a:xfrm>
                  <a:off x="4490346" y="4983163"/>
                  <a:ext cx="28575" cy="34925"/>
                </a:xfrm>
                <a:prstGeom prst="ellipse">
                  <a:avLst/>
                </a:prstGeom>
                <a:grpFill/>
                <a:ln>
                  <a:solidFill>
                    <a:srgbClr val="FFFFFF"/>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18" name="Oval 197"/>
                <p:cNvSpPr>
                  <a:spLocks noChangeArrowheads="1"/>
                </p:cNvSpPr>
                <p:nvPr/>
              </p:nvSpPr>
              <p:spPr bwMode="auto">
                <a:xfrm>
                  <a:off x="4468121" y="5000625"/>
                  <a:ext cx="28575" cy="28575"/>
                </a:xfrm>
                <a:prstGeom prst="ellipse">
                  <a:avLst/>
                </a:prstGeom>
                <a:grpFill/>
                <a:ln>
                  <a:solidFill>
                    <a:srgbClr val="FFFFFF"/>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sp>
              <p:nvSpPr>
                <p:cNvPr id="19" name="Oval 198"/>
                <p:cNvSpPr>
                  <a:spLocks noChangeArrowheads="1"/>
                </p:cNvSpPr>
                <p:nvPr/>
              </p:nvSpPr>
              <p:spPr bwMode="auto">
                <a:xfrm>
                  <a:off x="4444309" y="4994275"/>
                  <a:ext cx="28575" cy="28575"/>
                </a:xfrm>
                <a:prstGeom prst="ellipse">
                  <a:avLst/>
                </a:prstGeom>
                <a:grpFill/>
                <a:ln>
                  <a:solidFill>
                    <a:srgbClr val="FFFFFF"/>
                  </a:solidFill>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de-DE" sz="1800" dirty="0"/>
                </a:p>
              </p:txBody>
            </p:sp>
          </p:grpSp>
          <p:sp>
            <p:nvSpPr>
              <p:cNvPr id="12" name="Oval 11"/>
              <p:cNvSpPr/>
              <p:nvPr/>
            </p:nvSpPr>
            <p:spPr>
              <a:xfrm>
                <a:off x="2861125" y="2940933"/>
                <a:ext cx="1513590" cy="151359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US" dirty="0"/>
              </a:p>
            </p:txBody>
          </p:sp>
        </p:grpSp>
      </p:grpSp>
      <p:sp>
        <p:nvSpPr>
          <p:cNvPr id="38" name="TextBox 37"/>
          <p:cNvSpPr txBox="1"/>
          <p:nvPr/>
        </p:nvSpPr>
        <p:spPr>
          <a:xfrm>
            <a:off x="3526297" y="3972134"/>
            <a:ext cx="4077657" cy="646331"/>
          </a:xfrm>
          <a:prstGeom prst="rect">
            <a:avLst/>
          </a:prstGeom>
          <a:noFill/>
          <a:ln w="12700">
            <a:noFill/>
          </a:ln>
        </p:spPr>
        <p:txBody>
          <a:bodyPr wrap="square" lIns="0" rIns="0" rtlCol="0">
            <a:noAutofit/>
          </a:bodyPr>
          <a:lstStyle/>
          <a:p>
            <a:pPr algn="ctr"/>
            <a:r>
              <a:rPr lang="en-US" sz="1600" dirty="0">
                <a:cs typeface="Arial" pitchFamily="34" charset="0"/>
              </a:rPr>
              <a:t>NSCLC usually </a:t>
            </a:r>
            <a:r>
              <a:rPr lang="en-US" sz="1600" b="1" dirty="0">
                <a:solidFill>
                  <a:schemeClr val="accent1"/>
                </a:solidFill>
                <a:cs typeface="Arial" pitchFamily="34" charset="0"/>
              </a:rPr>
              <a:t>grows</a:t>
            </a:r>
            <a:r>
              <a:rPr lang="en-US" sz="1600" dirty="0">
                <a:cs typeface="Arial" pitchFamily="34" charset="0"/>
              </a:rPr>
              <a:t> and </a:t>
            </a:r>
            <a:r>
              <a:rPr lang="en-US" sz="1600" b="1" dirty="0">
                <a:solidFill>
                  <a:schemeClr val="accent1"/>
                </a:solidFill>
                <a:cs typeface="Arial" pitchFamily="34" charset="0"/>
              </a:rPr>
              <a:t>spreads</a:t>
            </a:r>
            <a:r>
              <a:rPr lang="en-US" sz="1600" dirty="0">
                <a:solidFill>
                  <a:schemeClr val="accent1"/>
                </a:solidFill>
                <a:cs typeface="Arial" pitchFamily="34" charset="0"/>
              </a:rPr>
              <a:t> </a:t>
            </a:r>
            <a:r>
              <a:rPr lang="en-US" sz="1600" b="1" dirty="0">
                <a:solidFill>
                  <a:schemeClr val="accent1"/>
                </a:solidFill>
                <a:cs typeface="Arial" pitchFamily="34" charset="0"/>
              </a:rPr>
              <a:t>more slowly </a:t>
            </a:r>
            <a:r>
              <a:rPr lang="en-US" sz="1600" dirty="0">
                <a:cs typeface="Arial" pitchFamily="34" charset="0"/>
              </a:rPr>
              <a:t>than SCLC</a:t>
            </a:r>
            <a:r>
              <a:rPr lang="en-US" sz="1600" baseline="30000" dirty="0">
                <a:cs typeface="Arial" pitchFamily="34" charset="0"/>
              </a:rPr>
              <a:t>2</a:t>
            </a:r>
            <a:endParaRPr lang="en-US" sz="1600" dirty="0">
              <a:cs typeface="Arial" pitchFamily="34" charset="0"/>
            </a:endParaRPr>
          </a:p>
        </p:txBody>
      </p:sp>
    </p:spTree>
    <p:extLst>
      <p:ext uri="{BB962C8B-B14F-4D97-AF65-F5344CB8AC3E}">
        <p14:creationId xmlns:p14="http://schemas.microsoft.com/office/powerpoint/2010/main" val="3287330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542031" y="2210227"/>
            <a:ext cx="840984" cy="851877"/>
            <a:chOff x="1990231" y="2107687"/>
            <a:chExt cx="1080000" cy="1093989"/>
          </a:xfrm>
        </p:grpSpPr>
        <p:sp>
          <p:nvSpPr>
            <p:cNvPr id="59" name="Freeform 177"/>
            <p:cNvSpPr>
              <a:spLocks/>
            </p:cNvSpPr>
            <p:nvPr/>
          </p:nvSpPr>
          <p:spPr bwMode="auto">
            <a:xfrm>
              <a:off x="2039284" y="2107687"/>
              <a:ext cx="981893" cy="1093989"/>
            </a:xfrm>
            <a:custGeom>
              <a:avLst/>
              <a:gdLst>
                <a:gd name="T0" fmla="*/ 48019 w 102"/>
                <a:gd name="T1" fmla="*/ 41439 h 113"/>
                <a:gd name="T2" fmla="*/ 49350 w 102"/>
                <a:gd name="T3" fmla="*/ 44883 h 113"/>
                <a:gd name="T4" fmla="*/ 53934 w 102"/>
                <a:gd name="T5" fmla="*/ 53309 h 113"/>
                <a:gd name="T6" fmla="*/ 54614 w 102"/>
                <a:gd name="T7" fmla="*/ 55621 h 113"/>
                <a:gd name="T8" fmla="*/ 59839 w 102"/>
                <a:gd name="T9" fmla="*/ 47837 h 113"/>
                <a:gd name="T10" fmla="*/ 59839 w 102"/>
                <a:gd name="T11" fmla="*/ 47374 h 113"/>
                <a:gd name="T12" fmla="*/ 55766 w 102"/>
                <a:gd name="T13" fmla="*/ 38446 h 113"/>
                <a:gd name="T14" fmla="*/ 53476 w 102"/>
                <a:gd name="T15" fmla="*/ 23623 h 113"/>
                <a:gd name="T16" fmla="*/ 48019 w 102"/>
                <a:gd name="T17" fmla="*/ 20117 h 113"/>
                <a:gd name="T18" fmla="*/ 43435 w 102"/>
                <a:gd name="T19" fmla="*/ 17816 h 113"/>
                <a:gd name="T20" fmla="*/ 36378 w 102"/>
                <a:gd name="T21" fmla="*/ 13541 h 113"/>
                <a:gd name="T22" fmla="*/ 36890 w 102"/>
                <a:gd name="T23" fmla="*/ 13541 h 113"/>
                <a:gd name="T24" fmla="*/ 36378 w 102"/>
                <a:gd name="T25" fmla="*/ 8928 h 113"/>
                <a:gd name="T26" fmla="*/ 36378 w 102"/>
                <a:gd name="T27" fmla="*/ 8928 h 113"/>
                <a:gd name="T28" fmla="*/ 36378 w 102"/>
                <a:gd name="T29" fmla="*/ 7089 h 113"/>
                <a:gd name="T30" fmla="*/ 36890 w 102"/>
                <a:gd name="T31" fmla="*/ 4150 h 113"/>
                <a:gd name="T32" fmla="*/ 38722 w 102"/>
                <a:gd name="T33" fmla="*/ 3634 h 113"/>
                <a:gd name="T34" fmla="*/ 39363 w 102"/>
                <a:gd name="T35" fmla="*/ 1158 h 113"/>
                <a:gd name="T36" fmla="*/ 30016 w 102"/>
                <a:gd name="T37" fmla="*/ 0 h 113"/>
                <a:gd name="T38" fmla="*/ 19334 w 102"/>
                <a:gd name="T39" fmla="*/ 1158 h 113"/>
                <a:gd name="T40" fmla="*/ 20487 w 102"/>
                <a:gd name="T41" fmla="*/ 3634 h 113"/>
                <a:gd name="T42" fmla="*/ 22319 w 102"/>
                <a:gd name="T43" fmla="*/ 4792 h 113"/>
                <a:gd name="T44" fmla="*/ 22959 w 102"/>
                <a:gd name="T45" fmla="*/ 6448 h 113"/>
                <a:gd name="T46" fmla="*/ 22959 w 102"/>
                <a:gd name="T47" fmla="*/ 13025 h 113"/>
                <a:gd name="T48" fmla="*/ 21166 w 102"/>
                <a:gd name="T49" fmla="*/ 14874 h 113"/>
                <a:gd name="T50" fmla="*/ 17044 w 102"/>
                <a:gd name="T51" fmla="*/ 17816 h 113"/>
                <a:gd name="T52" fmla="*/ 11140 w 102"/>
                <a:gd name="T53" fmla="*/ 20117 h 113"/>
                <a:gd name="T54" fmla="*/ 4763 w 102"/>
                <a:gd name="T55" fmla="*/ 26063 h 113"/>
                <a:gd name="T56" fmla="*/ 3432 w 102"/>
                <a:gd name="T57" fmla="*/ 38446 h 113"/>
                <a:gd name="T58" fmla="*/ 0 w 102"/>
                <a:gd name="T59" fmla="*/ 47374 h 113"/>
                <a:gd name="T60" fmla="*/ 0 w 102"/>
                <a:gd name="T61" fmla="*/ 47374 h 113"/>
                <a:gd name="T62" fmla="*/ 5275 w 102"/>
                <a:gd name="T63" fmla="*/ 55621 h 113"/>
                <a:gd name="T64" fmla="*/ 7057 w 102"/>
                <a:gd name="T65" fmla="*/ 51471 h 113"/>
                <a:gd name="T66" fmla="*/ 11820 w 102"/>
                <a:gd name="T67" fmla="*/ 41439 h 113"/>
                <a:gd name="T68" fmla="*/ 12972 w 102"/>
                <a:gd name="T69" fmla="*/ 43740 h 113"/>
                <a:gd name="T70" fmla="*/ 15262 w 102"/>
                <a:gd name="T71" fmla="*/ 54926 h 113"/>
                <a:gd name="T72" fmla="*/ 14571 w 102"/>
                <a:gd name="T73" fmla="*/ 63212 h 113"/>
                <a:gd name="T74" fmla="*/ 30016 w 102"/>
                <a:gd name="T75" fmla="*/ 66850 h 113"/>
                <a:gd name="T76" fmla="*/ 45729 w 102"/>
                <a:gd name="T77" fmla="*/ 62710 h 113"/>
                <a:gd name="T78" fmla="*/ 44587 w 102"/>
                <a:gd name="T79" fmla="*/ 53309 h 113"/>
                <a:gd name="T80" fmla="*/ 48019 w 102"/>
                <a:gd name="T81" fmla="*/ 41439 h 11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02" h="113">
                  <a:moveTo>
                    <a:pt x="82" y="70"/>
                  </a:moveTo>
                  <a:cubicBezTo>
                    <a:pt x="82" y="70"/>
                    <a:pt x="83" y="72"/>
                    <a:pt x="84" y="76"/>
                  </a:cubicBezTo>
                  <a:cubicBezTo>
                    <a:pt x="85" y="79"/>
                    <a:pt x="90" y="88"/>
                    <a:pt x="92" y="90"/>
                  </a:cubicBezTo>
                  <a:cubicBezTo>
                    <a:pt x="92" y="91"/>
                    <a:pt x="93" y="93"/>
                    <a:pt x="93" y="94"/>
                  </a:cubicBezTo>
                  <a:cubicBezTo>
                    <a:pt x="97" y="90"/>
                    <a:pt x="100" y="86"/>
                    <a:pt x="102" y="81"/>
                  </a:cubicBezTo>
                  <a:cubicBezTo>
                    <a:pt x="102" y="80"/>
                    <a:pt x="102" y="80"/>
                    <a:pt x="102" y="80"/>
                  </a:cubicBezTo>
                  <a:cubicBezTo>
                    <a:pt x="102" y="77"/>
                    <a:pt x="95" y="65"/>
                    <a:pt x="95" y="65"/>
                  </a:cubicBezTo>
                  <a:cubicBezTo>
                    <a:pt x="97" y="59"/>
                    <a:pt x="93" y="43"/>
                    <a:pt x="91" y="40"/>
                  </a:cubicBezTo>
                  <a:cubicBezTo>
                    <a:pt x="90" y="37"/>
                    <a:pt x="84" y="34"/>
                    <a:pt x="82" y="34"/>
                  </a:cubicBezTo>
                  <a:cubicBezTo>
                    <a:pt x="80" y="32"/>
                    <a:pt x="75" y="31"/>
                    <a:pt x="74" y="30"/>
                  </a:cubicBezTo>
                  <a:cubicBezTo>
                    <a:pt x="73" y="30"/>
                    <a:pt x="64" y="24"/>
                    <a:pt x="62" y="23"/>
                  </a:cubicBezTo>
                  <a:cubicBezTo>
                    <a:pt x="62" y="23"/>
                    <a:pt x="63" y="23"/>
                    <a:pt x="63" y="23"/>
                  </a:cubicBezTo>
                  <a:cubicBezTo>
                    <a:pt x="62" y="15"/>
                    <a:pt x="62" y="15"/>
                    <a:pt x="62" y="15"/>
                  </a:cubicBezTo>
                  <a:cubicBezTo>
                    <a:pt x="62" y="15"/>
                    <a:pt x="62" y="15"/>
                    <a:pt x="62" y="15"/>
                  </a:cubicBezTo>
                  <a:cubicBezTo>
                    <a:pt x="62" y="14"/>
                    <a:pt x="62" y="12"/>
                    <a:pt x="62" y="12"/>
                  </a:cubicBezTo>
                  <a:cubicBezTo>
                    <a:pt x="63" y="11"/>
                    <a:pt x="63" y="7"/>
                    <a:pt x="63" y="7"/>
                  </a:cubicBezTo>
                  <a:cubicBezTo>
                    <a:pt x="63" y="9"/>
                    <a:pt x="65" y="7"/>
                    <a:pt x="66" y="6"/>
                  </a:cubicBezTo>
                  <a:cubicBezTo>
                    <a:pt x="67" y="5"/>
                    <a:pt x="67" y="3"/>
                    <a:pt x="67" y="2"/>
                  </a:cubicBezTo>
                  <a:cubicBezTo>
                    <a:pt x="62" y="0"/>
                    <a:pt x="57" y="0"/>
                    <a:pt x="51" y="0"/>
                  </a:cubicBezTo>
                  <a:cubicBezTo>
                    <a:pt x="45" y="0"/>
                    <a:pt x="39" y="1"/>
                    <a:pt x="33" y="2"/>
                  </a:cubicBezTo>
                  <a:cubicBezTo>
                    <a:pt x="34" y="4"/>
                    <a:pt x="34" y="5"/>
                    <a:pt x="35" y="6"/>
                  </a:cubicBezTo>
                  <a:cubicBezTo>
                    <a:pt x="36" y="9"/>
                    <a:pt x="38" y="8"/>
                    <a:pt x="38" y="8"/>
                  </a:cubicBezTo>
                  <a:cubicBezTo>
                    <a:pt x="39" y="11"/>
                    <a:pt x="39" y="11"/>
                    <a:pt x="39" y="11"/>
                  </a:cubicBezTo>
                  <a:cubicBezTo>
                    <a:pt x="39" y="22"/>
                    <a:pt x="39" y="22"/>
                    <a:pt x="39" y="22"/>
                  </a:cubicBezTo>
                  <a:cubicBezTo>
                    <a:pt x="39" y="24"/>
                    <a:pt x="37" y="25"/>
                    <a:pt x="36" y="25"/>
                  </a:cubicBezTo>
                  <a:cubicBezTo>
                    <a:pt x="34" y="27"/>
                    <a:pt x="30" y="30"/>
                    <a:pt x="29" y="30"/>
                  </a:cubicBezTo>
                  <a:cubicBezTo>
                    <a:pt x="28" y="31"/>
                    <a:pt x="25" y="32"/>
                    <a:pt x="19" y="34"/>
                  </a:cubicBezTo>
                  <a:cubicBezTo>
                    <a:pt x="14" y="36"/>
                    <a:pt x="11" y="40"/>
                    <a:pt x="8" y="44"/>
                  </a:cubicBezTo>
                  <a:cubicBezTo>
                    <a:pt x="6" y="48"/>
                    <a:pt x="7" y="63"/>
                    <a:pt x="6" y="65"/>
                  </a:cubicBezTo>
                  <a:cubicBezTo>
                    <a:pt x="6" y="67"/>
                    <a:pt x="1" y="79"/>
                    <a:pt x="0" y="80"/>
                  </a:cubicBezTo>
                  <a:cubicBezTo>
                    <a:pt x="0" y="80"/>
                    <a:pt x="0" y="80"/>
                    <a:pt x="0" y="80"/>
                  </a:cubicBezTo>
                  <a:cubicBezTo>
                    <a:pt x="2" y="85"/>
                    <a:pt x="5" y="90"/>
                    <a:pt x="9" y="94"/>
                  </a:cubicBezTo>
                  <a:cubicBezTo>
                    <a:pt x="10" y="92"/>
                    <a:pt x="11" y="89"/>
                    <a:pt x="12" y="87"/>
                  </a:cubicBezTo>
                  <a:cubicBezTo>
                    <a:pt x="15" y="83"/>
                    <a:pt x="20" y="70"/>
                    <a:pt x="20" y="70"/>
                  </a:cubicBezTo>
                  <a:cubicBezTo>
                    <a:pt x="22" y="74"/>
                    <a:pt x="22" y="74"/>
                    <a:pt x="22" y="74"/>
                  </a:cubicBezTo>
                  <a:cubicBezTo>
                    <a:pt x="22" y="74"/>
                    <a:pt x="26" y="89"/>
                    <a:pt x="26" y="93"/>
                  </a:cubicBezTo>
                  <a:cubicBezTo>
                    <a:pt x="26" y="97"/>
                    <a:pt x="26" y="103"/>
                    <a:pt x="25" y="107"/>
                  </a:cubicBezTo>
                  <a:cubicBezTo>
                    <a:pt x="33" y="111"/>
                    <a:pt x="42" y="113"/>
                    <a:pt x="51" y="113"/>
                  </a:cubicBezTo>
                  <a:cubicBezTo>
                    <a:pt x="61" y="113"/>
                    <a:pt x="70" y="111"/>
                    <a:pt x="78" y="106"/>
                  </a:cubicBezTo>
                  <a:cubicBezTo>
                    <a:pt x="77" y="101"/>
                    <a:pt x="76" y="95"/>
                    <a:pt x="76" y="90"/>
                  </a:cubicBezTo>
                  <a:cubicBezTo>
                    <a:pt x="76" y="85"/>
                    <a:pt x="82" y="70"/>
                    <a:pt x="82" y="70"/>
                  </a:cubicBezTo>
                  <a:close/>
                </a:path>
              </a:pathLst>
            </a:custGeom>
            <a:solidFill>
              <a:schemeClr val="accent1">
                <a:lumMod val="50000"/>
              </a:schemeClr>
            </a:solidFill>
            <a:ln w="12700">
              <a:noFill/>
              <a:tailEnd type="stealth" w="lg" len="lg"/>
            </a:ln>
          </p:spPr>
          <p:style>
            <a:lnRef idx="1">
              <a:schemeClr val="accent1"/>
            </a:lnRef>
            <a:fillRef idx="0">
              <a:schemeClr val="accent1"/>
            </a:fillRef>
            <a:effectRef idx="0">
              <a:schemeClr val="accent1"/>
            </a:effectRef>
            <a:fontRef idx="minor">
              <a:schemeClr val="tx1"/>
            </a:fontRef>
          </p:style>
          <p:txBody>
            <a:bodyPr/>
            <a:lstStyle/>
            <a:p>
              <a:endParaRPr lang="en-GB" dirty="0"/>
            </a:p>
          </p:txBody>
        </p:sp>
        <p:sp>
          <p:nvSpPr>
            <p:cNvPr id="24" name="Freeform 193"/>
            <p:cNvSpPr>
              <a:spLocks/>
            </p:cNvSpPr>
            <p:nvPr/>
          </p:nvSpPr>
          <p:spPr bwMode="auto">
            <a:xfrm>
              <a:off x="2297533" y="2493960"/>
              <a:ext cx="250182" cy="418688"/>
            </a:xfrm>
            <a:custGeom>
              <a:avLst/>
              <a:gdLst>
                <a:gd name="T0" fmla="*/ 14100 w 26"/>
                <a:gd name="T1" fmla="*/ 15878 h 43"/>
                <a:gd name="T2" fmla="*/ 12948 w 26"/>
                <a:gd name="T3" fmla="*/ 23142 h 43"/>
                <a:gd name="T4" fmla="*/ 12269 w 26"/>
                <a:gd name="T5" fmla="*/ 26181 h 43"/>
                <a:gd name="T6" fmla="*/ 3430 w 26"/>
                <a:gd name="T7" fmla="*/ 26181 h 43"/>
                <a:gd name="T8" fmla="*/ 640 w 26"/>
                <a:gd name="T9" fmla="*/ 24962 h 43"/>
                <a:gd name="T10" fmla="*/ 640 w 26"/>
                <a:gd name="T11" fmla="*/ 21970 h 43"/>
                <a:gd name="T12" fmla="*/ 640 w 26"/>
                <a:gd name="T13" fmla="*/ 12836 h 43"/>
                <a:gd name="T14" fmla="*/ 11117 w 26"/>
                <a:gd name="T15" fmla="*/ 0 h 43"/>
                <a:gd name="T16" fmla="*/ 12269 w 26"/>
                <a:gd name="T17" fmla="*/ 9783 h 43"/>
                <a:gd name="T18" fmla="*/ 14100 w 26"/>
                <a:gd name="T19" fmla="*/ 15878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43">
                  <a:moveTo>
                    <a:pt x="24" y="26"/>
                  </a:moveTo>
                  <a:cubicBezTo>
                    <a:pt x="24" y="26"/>
                    <a:pt x="20" y="34"/>
                    <a:pt x="22" y="38"/>
                  </a:cubicBezTo>
                  <a:cubicBezTo>
                    <a:pt x="24" y="43"/>
                    <a:pt x="21" y="43"/>
                    <a:pt x="21" y="43"/>
                  </a:cubicBezTo>
                  <a:cubicBezTo>
                    <a:pt x="6" y="43"/>
                    <a:pt x="6" y="43"/>
                    <a:pt x="6" y="43"/>
                  </a:cubicBezTo>
                  <a:cubicBezTo>
                    <a:pt x="0" y="43"/>
                    <a:pt x="1" y="41"/>
                    <a:pt x="1" y="41"/>
                  </a:cubicBezTo>
                  <a:cubicBezTo>
                    <a:pt x="1" y="36"/>
                    <a:pt x="1" y="36"/>
                    <a:pt x="1" y="36"/>
                  </a:cubicBezTo>
                  <a:cubicBezTo>
                    <a:pt x="1" y="36"/>
                    <a:pt x="0" y="31"/>
                    <a:pt x="1" y="21"/>
                  </a:cubicBezTo>
                  <a:cubicBezTo>
                    <a:pt x="4" y="0"/>
                    <a:pt x="19" y="0"/>
                    <a:pt x="19" y="0"/>
                  </a:cubicBezTo>
                  <a:cubicBezTo>
                    <a:pt x="26" y="1"/>
                    <a:pt x="16" y="10"/>
                    <a:pt x="21" y="16"/>
                  </a:cubicBezTo>
                  <a:cubicBezTo>
                    <a:pt x="25" y="21"/>
                    <a:pt x="24" y="26"/>
                    <a:pt x="24" y="26"/>
                  </a:cubicBezTo>
                </a:path>
              </a:pathLst>
            </a:custGeom>
            <a:solidFill>
              <a:schemeClr val="bg1"/>
            </a:solidFill>
            <a:ln w="9525">
              <a:noFill/>
              <a:round/>
              <a:headEnd/>
              <a:tailEnd/>
            </a:ln>
          </p:spPr>
          <p:style>
            <a:lnRef idx="1">
              <a:schemeClr val="accent1"/>
            </a:lnRef>
            <a:fillRef idx="0">
              <a:schemeClr val="accent1"/>
            </a:fillRef>
            <a:effectRef idx="0">
              <a:schemeClr val="accent1"/>
            </a:effectRef>
            <a:fontRef idx="minor">
              <a:schemeClr val="tx1"/>
            </a:fontRef>
          </p:style>
          <p:txBody>
            <a:bodyPr/>
            <a:lstStyle/>
            <a:p>
              <a:endParaRPr lang="en-GB" dirty="0"/>
            </a:p>
          </p:txBody>
        </p:sp>
        <p:sp>
          <p:nvSpPr>
            <p:cNvPr id="25" name="Freeform 194"/>
            <p:cNvSpPr>
              <a:spLocks/>
            </p:cNvSpPr>
            <p:nvPr/>
          </p:nvSpPr>
          <p:spPr bwMode="auto">
            <a:xfrm>
              <a:off x="2510048" y="2493960"/>
              <a:ext cx="250182" cy="418688"/>
            </a:xfrm>
            <a:custGeom>
              <a:avLst/>
              <a:gdLst>
                <a:gd name="T0" fmla="*/ 12269 w 26"/>
                <a:gd name="T1" fmla="*/ 26181 h 43"/>
                <a:gd name="T2" fmla="*/ 9339 w 26"/>
                <a:gd name="T3" fmla="*/ 24962 h 43"/>
                <a:gd name="T4" fmla="*/ 5219 w 26"/>
                <a:gd name="T5" fmla="*/ 26181 h 43"/>
                <a:gd name="T6" fmla="*/ 4067 w 26"/>
                <a:gd name="T7" fmla="*/ 23142 h 43"/>
                <a:gd name="T8" fmla="*/ 2289 w 26"/>
                <a:gd name="T9" fmla="*/ 15878 h 43"/>
                <a:gd name="T10" fmla="*/ 4067 w 26"/>
                <a:gd name="T11" fmla="*/ 9783 h 43"/>
                <a:gd name="T12" fmla="*/ 4067 w 26"/>
                <a:gd name="T13" fmla="*/ 0 h 43"/>
                <a:gd name="T14" fmla="*/ 14547 w 26"/>
                <a:gd name="T15" fmla="*/ 12836 h 43"/>
                <a:gd name="T16" fmla="*/ 14547 w 26"/>
                <a:gd name="T17" fmla="*/ 21970 h 43"/>
                <a:gd name="T18" fmla="*/ 14547 w 26"/>
                <a:gd name="T19" fmla="*/ 24962 h 43"/>
                <a:gd name="T20" fmla="*/ 12269 w 26"/>
                <a:gd name="T21" fmla="*/ 26181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43">
                  <a:moveTo>
                    <a:pt x="21" y="43"/>
                  </a:moveTo>
                  <a:cubicBezTo>
                    <a:pt x="19" y="43"/>
                    <a:pt x="18" y="41"/>
                    <a:pt x="16" y="41"/>
                  </a:cubicBezTo>
                  <a:cubicBezTo>
                    <a:pt x="12" y="41"/>
                    <a:pt x="10" y="43"/>
                    <a:pt x="9" y="43"/>
                  </a:cubicBezTo>
                  <a:cubicBezTo>
                    <a:pt x="7" y="43"/>
                    <a:pt x="5" y="41"/>
                    <a:pt x="7" y="38"/>
                  </a:cubicBezTo>
                  <a:cubicBezTo>
                    <a:pt x="15" y="28"/>
                    <a:pt x="4" y="26"/>
                    <a:pt x="4" y="26"/>
                  </a:cubicBezTo>
                  <a:cubicBezTo>
                    <a:pt x="4" y="26"/>
                    <a:pt x="3" y="21"/>
                    <a:pt x="7" y="16"/>
                  </a:cubicBezTo>
                  <a:cubicBezTo>
                    <a:pt x="12" y="10"/>
                    <a:pt x="0" y="1"/>
                    <a:pt x="7" y="0"/>
                  </a:cubicBezTo>
                  <a:cubicBezTo>
                    <a:pt x="7" y="0"/>
                    <a:pt x="22" y="0"/>
                    <a:pt x="25" y="21"/>
                  </a:cubicBezTo>
                  <a:cubicBezTo>
                    <a:pt x="26" y="31"/>
                    <a:pt x="25" y="36"/>
                    <a:pt x="25" y="36"/>
                  </a:cubicBezTo>
                  <a:cubicBezTo>
                    <a:pt x="25" y="41"/>
                    <a:pt x="25" y="41"/>
                    <a:pt x="25" y="41"/>
                  </a:cubicBezTo>
                  <a:cubicBezTo>
                    <a:pt x="25" y="41"/>
                    <a:pt x="25" y="43"/>
                    <a:pt x="21" y="43"/>
                  </a:cubicBezTo>
                </a:path>
              </a:pathLst>
            </a:custGeom>
            <a:solidFill>
              <a:schemeClr val="bg1"/>
            </a:solidFill>
            <a:ln w="9525">
              <a:noFill/>
              <a:round/>
              <a:headEnd/>
              <a:tailEnd/>
            </a:ln>
          </p:spPr>
          <p:style>
            <a:lnRef idx="1">
              <a:schemeClr val="accent1"/>
            </a:lnRef>
            <a:fillRef idx="0">
              <a:schemeClr val="accent1"/>
            </a:fillRef>
            <a:effectRef idx="0">
              <a:schemeClr val="accent1"/>
            </a:effectRef>
            <a:fontRef idx="minor">
              <a:schemeClr val="tx1"/>
            </a:fontRef>
          </p:style>
          <p:txBody>
            <a:bodyPr/>
            <a:lstStyle/>
            <a:p>
              <a:endParaRPr lang="en-GB" dirty="0"/>
            </a:p>
          </p:txBody>
        </p:sp>
        <p:sp>
          <p:nvSpPr>
            <p:cNvPr id="22" name="Oval 21"/>
            <p:cNvSpPr/>
            <p:nvPr/>
          </p:nvSpPr>
          <p:spPr>
            <a:xfrm>
              <a:off x="1990231" y="2107687"/>
              <a:ext cx="1080000" cy="1080000"/>
            </a:xfrm>
            <a:prstGeom prst="ellipse">
              <a:avLst/>
            </a:prstGeom>
            <a:ln w="12700">
              <a:solidFill>
                <a:srgbClr val="005C91"/>
              </a:solidFill>
              <a:tailEnd type="stealth" w="lg" len="lg"/>
            </a:ln>
          </p:spPr>
          <p:style>
            <a:lnRef idx="1">
              <a:schemeClr val="accent1"/>
            </a:lnRef>
            <a:fillRef idx="0">
              <a:schemeClr val="accent1"/>
            </a:fillRef>
            <a:effectRef idx="0">
              <a:schemeClr val="accent1"/>
            </a:effectRef>
            <a:fontRef idx="minor">
              <a:schemeClr val="tx1"/>
            </a:fontRef>
          </p:style>
          <p:txBody>
            <a:bodyPr wrap="square" lIns="45720" rIns="45720" rtlCol="0" anchor="ctr" anchorCtr="0">
              <a:spAutoFit/>
            </a:bodyPr>
            <a:lstStyle/>
            <a:p>
              <a:pPr algn="ctr"/>
              <a:endParaRPr lang="en-GB" dirty="0"/>
            </a:p>
          </p:txBody>
        </p:sp>
        <p:sp>
          <p:nvSpPr>
            <p:cNvPr id="60" name="Ellipse 8"/>
            <p:cNvSpPr/>
            <p:nvPr/>
          </p:nvSpPr>
          <p:spPr>
            <a:xfrm rot="5011193">
              <a:off x="2562095" y="2641832"/>
              <a:ext cx="214313" cy="106716"/>
            </a:xfrm>
            <a:custGeom>
              <a:avLst/>
              <a:gdLst/>
              <a:ahLst/>
              <a:cxnLst/>
              <a:rect l="l" t="t" r="r" b="b"/>
              <a:pathLst>
                <a:path w="285750" h="142562">
                  <a:moveTo>
                    <a:pt x="0" y="114300"/>
                  </a:moveTo>
                  <a:cubicBezTo>
                    <a:pt x="0" y="90214"/>
                    <a:pt x="14900" y="69608"/>
                    <a:pt x="36069" y="61406"/>
                  </a:cubicBezTo>
                  <a:cubicBezTo>
                    <a:pt x="45030" y="43127"/>
                    <a:pt x="63956" y="30956"/>
                    <a:pt x="85725" y="30956"/>
                  </a:cubicBezTo>
                  <a:lnTo>
                    <a:pt x="92022" y="32227"/>
                  </a:lnTo>
                  <a:cubicBezTo>
                    <a:pt x="100850" y="13044"/>
                    <a:pt x="120340" y="0"/>
                    <a:pt x="142875" y="0"/>
                  </a:cubicBezTo>
                  <a:cubicBezTo>
                    <a:pt x="165360" y="0"/>
                    <a:pt x="184812" y="12985"/>
                    <a:pt x="193649" y="32108"/>
                  </a:cubicBezTo>
                  <a:cubicBezTo>
                    <a:pt x="202847" y="23673"/>
                    <a:pt x="215184" y="19050"/>
                    <a:pt x="228600" y="19050"/>
                  </a:cubicBezTo>
                  <a:cubicBezTo>
                    <a:pt x="260163" y="19050"/>
                    <a:pt x="285750" y="44637"/>
                    <a:pt x="285750" y="76200"/>
                  </a:cubicBezTo>
                  <a:cubicBezTo>
                    <a:pt x="285750" y="98198"/>
                    <a:pt x="273321" y="117294"/>
                    <a:pt x="254770" y="126213"/>
                  </a:cubicBezTo>
                  <a:lnTo>
                    <a:pt x="245285" y="142562"/>
                  </a:lnTo>
                  <a:lnTo>
                    <a:pt x="227784" y="138503"/>
                  </a:lnTo>
                  <a:cubicBezTo>
                    <a:pt x="147142" y="127411"/>
                    <a:pt x="70700" y="128220"/>
                    <a:pt x="5948" y="138707"/>
                  </a:cubicBezTo>
                  <a:cubicBezTo>
                    <a:pt x="1992" y="131447"/>
                    <a:pt x="0" y="123106"/>
                    <a:pt x="0" y="114300"/>
                  </a:cubicBezTo>
                  <a:close/>
                </a:path>
              </a:pathLst>
            </a:custGeom>
            <a:solidFill>
              <a:schemeClr val="accent1">
                <a:lumMod val="50000"/>
              </a:schemeClr>
            </a:solidFill>
            <a:ln w="12700">
              <a:noFill/>
              <a:tailEnd type="stealth" w="lg" len="lg"/>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dirty="0">
                <a:solidFill>
                  <a:srgbClr val="FFFFFF"/>
                </a:solidFill>
              </a:endParaRPr>
            </a:p>
          </p:txBody>
        </p:sp>
      </p:gr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033" y="1442150"/>
            <a:ext cx="3191659" cy="2546713"/>
          </a:xfrm>
          <a:prstGeom prst="rect">
            <a:avLst/>
          </a:prstGeom>
        </p:spPr>
      </p:pic>
      <p:sp>
        <p:nvSpPr>
          <p:cNvPr id="34821" name="Titel 1"/>
          <p:cNvSpPr>
            <a:spLocks noGrp="1"/>
          </p:cNvSpPr>
          <p:nvPr>
            <p:ph type="title"/>
          </p:nvPr>
        </p:nvSpPr>
        <p:spPr/>
        <p:txBody>
          <a:bodyPr anchor="ctr"/>
          <a:lstStyle/>
          <a:p>
            <a:r>
              <a:rPr lang="en-GB" altLang="de-DE" noProof="0" dirty="0"/>
              <a:t>NSCLC </a:t>
            </a:r>
            <a:r>
              <a:rPr lang="en-GB" altLang="de-DE" dirty="0"/>
              <a:t>is genomically diverse</a:t>
            </a:r>
            <a:endParaRPr lang="en-GB" altLang="de-DE" noProof="0" dirty="0"/>
          </a:p>
        </p:txBody>
      </p:sp>
      <p:sp>
        <p:nvSpPr>
          <p:cNvPr id="12" name="Text Placeholder 11">
            <a:extLst>
              <a:ext uri="{FF2B5EF4-FFF2-40B4-BE49-F238E27FC236}">
                <a16:creationId xmlns:a16="http://schemas.microsoft.com/office/drawing/2014/main" id="{08750B19-4F1B-8148-AC83-93F9C4889E85}"/>
              </a:ext>
            </a:extLst>
          </p:cNvPr>
          <p:cNvSpPr>
            <a:spLocks noGrp="1"/>
          </p:cNvSpPr>
          <p:nvPr>
            <p:ph type="body" sz="quarter" idx="12"/>
          </p:nvPr>
        </p:nvSpPr>
        <p:spPr/>
        <p:txBody>
          <a:bodyPr/>
          <a:lstStyle/>
          <a:p>
            <a:r>
              <a:rPr lang="en-US" sz="600" dirty="0"/>
              <a:t>NSCLC, non-small cell lung cancer</a:t>
            </a:r>
            <a:r>
              <a:rPr lang="en-GB" sz="600" dirty="0"/>
              <a:t>.</a:t>
            </a:r>
            <a:endParaRPr lang="en-US" sz="600" dirty="0"/>
          </a:p>
        </p:txBody>
      </p:sp>
      <p:sp>
        <p:nvSpPr>
          <p:cNvPr id="28" name="Rectangle 27"/>
          <p:cNvSpPr/>
          <p:nvPr/>
        </p:nvSpPr>
        <p:spPr bwMode="gray">
          <a:xfrm>
            <a:off x="5912426" y="2796632"/>
            <a:ext cx="1839986" cy="19620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8" name="Rectangle 7"/>
          <p:cNvSpPr/>
          <p:nvPr/>
        </p:nvSpPr>
        <p:spPr>
          <a:xfrm>
            <a:off x="7434261" y="1372357"/>
            <a:ext cx="357188" cy="11300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GB" dirty="0"/>
          </a:p>
        </p:txBody>
      </p:sp>
      <p:sp>
        <p:nvSpPr>
          <p:cNvPr id="33" name="TextBox 32"/>
          <p:cNvSpPr txBox="1"/>
          <p:nvPr/>
        </p:nvSpPr>
        <p:spPr bwMode="gray">
          <a:xfrm>
            <a:off x="311056" y="1083048"/>
            <a:ext cx="3519439" cy="276999"/>
          </a:xfrm>
          <a:prstGeom prst="rect">
            <a:avLst/>
          </a:prstGeom>
          <a:solidFill>
            <a:schemeClr val="bg1"/>
          </a:solidFill>
        </p:spPr>
        <p:txBody>
          <a:bodyPr wrap="square" rtlCol="0">
            <a:spAutoFit/>
          </a:bodyPr>
          <a:lstStyle/>
          <a:p>
            <a:pPr algn="ctr"/>
            <a:r>
              <a:rPr lang="en-GB" sz="1200" b="1" dirty="0"/>
              <a:t>Histological distribution of NSCLC</a:t>
            </a:r>
            <a:r>
              <a:rPr lang="en-GB" sz="1200" b="1" baseline="30000" dirty="0"/>
              <a:t>1</a:t>
            </a:r>
          </a:p>
        </p:txBody>
      </p:sp>
      <p:sp>
        <p:nvSpPr>
          <p:cNvPr id="32" name="Footer Placeholder 10">
            <a:extLst>
              <a:ext uri="{FF2B5EF4-FFF2-40B4-BE49-F238E27FC236}">
                <a16:creationId xmlns:a16="http://schemas.microsoft.com/office/drawing/2014/main" id="{4E8CCD3D-302E-CA46-B75A-32C2ACD73156}"/>
              </a:ext>
            </a:extLst>
          </p:cNvPr>
          <p:cNvSpPr>
            <a:spLocks noGrp="1"/>
          </p:cNvSpPr>
          <p:nvPr>
            <p:ph type="ftr" sz="quarter" idx="11"/>
          </p:nvPr>
        </p:nvSpPr>
        <p:spPr>
          <a:xfrm>
            <a:off x="593725" y="4752000"/>
            <a:ext cx="7970412" cy="363995"/>
          </a:xfrm>
        </p:spPr>
        <p:txBody>
          <a:bodyPr/>
          <a:lstStyle/>
          <a:p>
            <a:r>
              <a:rPr lang="en-US" sz="600" dirty="0"/>
              <a:t>1. National Cancer Institute. Surveillance, Epidemiology and End Results Program. https://seer.cancer.gov (Accessed: May 2019). 2. Li T, et al. J Clin Oncol 2013;31(8):1039–49. </a:t>
            </a:r>
            <a:br>
              <a:rPr lang="en-US" sz="600" dirty="0"/>
            </a:br>
            <a:r>
              <a:rPr lang="en-US" sz="600" dirty="0"/>
              <a:t>3. Hynes NE, Lane HA. Nat Rev Cancer 2005;5(2):341–54. 4. Citri A, Yarden Y. Nat Rev Mol Cell Biol 2006;7(7):505–16. 5. Planchard D, et al. Ann Oncol 2018;29(Suppl. 4):iv192–iv237. 6. European Society for Medical Oncology Clinical Practice Living Guidelines – Metastatic Non-small-cell Lung Cancer. https://www.esmo.org/Guidelines/Lung-and-Chest-Tumours/Metastatic-Non-Small-Cell-Lung-Cancer (Accessed: April 2020). </a:t>
            </a:r>
          </a:p>
          <a:p>
            <a:endParaRPr lang="en-US" sz="600" dirty="0"/>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l="68490"/>
          <a:stretch/>
        </p:blipFill>
        <p:spPr>
          <a:xfrm>
            <a:off x="3714010" y="1011674"/>
            <a:ext cx="2295206" cy="3462242"/>
          </a:xfrm>
          <a:prstGeom prst="rect">
            <a:avLst/>
          </a:prstGeom>
        </p:spPr>
      </p:pic>
      <p:sp>
        <p:nvSpPr>
          <p:cNvPr id="31" name="Rectangle 30"/>
          <p:cNvSpPr/>
          <p:nvPr/>
        </p:nvSpPr>
        <p:spPr>
          <a:xfrm>
            <a:off x="2561073" y="3138036"/>
            <a:ext cx="1439425" cy="440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nchorCtr="0">
            <a:spAutoFit/>
          </a:bodyPr>
          <a:lstStyle/>
          <a:p>
            <a:pPr algn="ctr"/>
            <a:endParaRPr lang="en-GB" dirty="0"/>
          </a:p>
        </p:txBody>
      </p:sp>
      <p:sp>
        <p:nvSpPr>
          <p:cNvPr id="7" name="Isosceles Triangle 6"/>
          <p:cNvSpPr/>
          <p:nvPr/>
        </p:nvSpPr>
        <p:spPr>
          <a:xfrm>
            <a:off x="3191574" y="3846410"/>
            <a:ext cx="349213" cy="30104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nchorCtr="0">
            <a:spAutoFit/>
          </a:bodyPr>
          <a:lstStyle/>
          <a:p>
            <a:pPr algn="ctr"/>
            <a:endParaRPr lang="en-US" dirty="0"/>
          </a:p>
        </p:txBody>
      </p:sp>
      <p:cxnSp>
        <p:nvCxnSpPr>
          <p:cNvPr id="6" name="Straight Arrow Connector 5"/>
          <p:cNvCxnSpPr/>
          <p:nvPr/>
        </p:nvCxnSpPr>
        <p:spPr>
          <a:xfrm flipV="1">
            <a:off x="2863741" y="2331102"/>
            <a:ext cx="850259" cy="228853"/>
          </a:xfrm>
          <a:prstGeom prst="straightConnector1">
            <a:avLst/>
          </a:prstGeom>
          <a:ln w="76200">
            <a:headEnd type="none" w="med" len="med"/>
            <a:tailEnd type="triangle" w="med" len="med"/>
          </a:ln>
        </p:spPr>
        <p:style>
          <a:lnRef idx="3">
            <a:schemeClr val="accent4"/>
          </a:lnRef>
          <a:fillRef idx="0">
            <a:schemeClr val="accent4"/>
          </a:fillRef>
          <a:effectRef idx="2">
            <a:schemeClr val="accent4"/>
          </a:effectRef>
          <a:fontRef idx="minor">
            <a:schemeClr val="tx1"/>
          </a:fontRef>
        </p:style>
      </p:cxnSp>
      <p:cxnSp>
        <p:nvCxnSpPr>
          <p:cNvPr id="27" name="Straight Arrow Connector 26"/>
          <p:cNvCxnSpPr/>
          <p:nvPr/>
        </p:nvCxnSpPr>
        <p:spPr>
          <a:xfrm>
            <a:off x="2874134" y="2724314"/>
            <a:ext cx="793627" cy="249362"/>
          </a:xfrm>
          <a:prstGeom prst="straightConnector1">
            <a:avLst/>
          </a:prstGeom>
          <a:ln w="76200">
            <a:headEnd type="none" w="med" len="med"/>
            <a:tailEnd type="triangle" w="med" len="med"/>
          </a:ln>
        </p:spPr>
        <p:style>
          <a:lnRef idx="3">
            <a:schemeClr val="accent4"/>
          </a:lnRef>
          <a:fillRef idx="0">
            <a:schemeClr val="accent4"/>
          </a:fillRef>
          <a:effectRef idx="2">
            <a:schemeClr val="accent4"/>
          </a:effectRef>
          <a:fontRef idx="minor">
            <a:schemeClr val="tx1"/>
          </a:fontRef>
        </p:style>
      </p:cxnSp>
      <p:sp>
        <p:nvSpPr>
          <p:cNvPr id="23" name="TextBox 22"/>
          <p:cNvSpPr txBox="1"/>
          <p:nvPr/>
        </p:nvSpPr>
        <p:spPr bwMode="gray">
          <a:xfrm>
            <a:off x="1084647" y="3450570"/>
            <a:ext cx="1724320" cy="543739"/>
          </a:xfrm>
          <a:prstGeom prst="rect">
            <a:avLst/>
          </a:prstGeom>
          <a:solidFill>
            <a:schemeClr val="bg1"/>
          </a:solidFill>
        </p:spPr>
        <p:txBody>
          <a:bodyPr wrap="square" rtlCol="0">
            <a:spAutoFit/>
          </a:bodyPr>
          <a:lstStyle/>
          <a:p>
            <a:pPr algn="ctr"/>
            <a:r>
              <a:rPr lang="en-GB" sz="1050" b="1" dirty="0"/>
              <a:t>Adenocarcinoma</a:t>
            </a:r>
          </a:p>
          <a:p>
            <a:pPr algn="ctr"/>
            <a:r>
              <a:rPr lang="en-GB" sz="1100" b="1" dirty="0"/>
              <a:t>68%</a:t>
            </a:r>
          </a:p>
          <a:p>
            <a:pPr algn="ctr"/>
            <a:endParaRPr lang="en-GB" sz="1100" b="1" baseline="30000" dirty="0"/>
          </a:p>
        </p:txBody>
      </p:sp>
      <p:sp>
        <p:nvSpPr>
          <p:cNvPr id="30" name="TextBox 29"/>
          <p:cNvSpPr txBox="1"/>
          <p:nvPr/>
        </p:nvSpPr>
        <p:spPr bwMode="gray">
          <a:xfrm>
            <a:off x="3625987" y="1079763"/>
            <a:ext cx="2237301" cy="430887"/>
          </a:xfrm>
          <a:prstGeom prst="rect">
            <a:avLst/>
          </a:prstGeom>
          <a:solidFill>
            <a:schemeClr val="bg1"/>
          </a:solidFill>
        </p:spPr>
        <p:txBody>
          <a:bodyPr wrap="square" rtlCol="0">
            <a:spAutoFit/>
          </a:bodyPr>
          <a:lstStyle/>
          <a:p>
            <a:pPr algn="ctr"/>
            <a:r>
              <a:rPr lang="en-GB" sz="1100" b="1" dirty="0"/>
              <a:t>Driver mutations in</a:t>
            </a:r>
            <a:br>
              <a:rPr lang="en-GB" sz="1100" b="1" dirty="0"/>
            </a:br>
            <a:r>
              <a:rPr lang="en-GB" sz="1100" b="1" dirty="0"/>
              <a:t>adenocarcinoma</a:t>
            </a:r>
            <a:r>
              <a:rPr lang="en-GB" sz="1100" b="1" baseline="30000" dirty="0"/>
              <a:t>2</a:t>
            </a:r>
          </a:p>
        </p:txBody>
      </p:sp>
      <p:sp>
        <p:nvSpPr>
          <p:cNvPr id="34" name="Content Placeholder 12"/>
          <p:cNvSpPr txBox="1">
            <a:spLocks/>
          </p:cNvSpPr>
          <p:nvPr/>
        </p:nvSpPr>
        <p:spPr>
          <a:xfrm>
            <a:off x="5996710" y="1083385"/>
            <a:ext cx="3003353" cy="3112670"/>
          </a:xfrm>
          <a:prstGeom prst="rect">
            <a:avLst/>
          </a:prstGeom>
        </p:spPr>
        <p:txBody>
          <a:bodyPr/>
          <a:lstStyle>
            <a:lvl1pPr marL="227013" indent="-227013" algn="l" defTabSz="914400" rtl="0" eaLnBrk="1" latinLnBrk="0" hangingPunct="1">
              <a:lnSpc>
                <a:spcPct val="90000"/>
              </a:lnSpc>
              <a:spcBef>
                <a:spcPts val="600"/>
              </a:spcBef>
              <a:spcAft>
                <a:spcPts val="600"/>
              </a:spcAft>
              <a:buClr>
                <a:schemeClr val="accent4"/>
              </a:buClr>
              <a:buFont typeface="Arial" panose="020B0604020202020204" pitchFamily="34" charset="0"/>
              <a:buChar char="•"/>
              <a:defRPr sz="1800" b="0" i="0" kern="1200" baseline="0">
                <a:solidFill>
                  <a:schemeClr val="tx1"/>
                </a:solidFill>
                <a:latin typeface="+mn-lt"/>
                <a:ea typeface="+mn-ea"/>
                <a:cs typeface="Arial" pitchFamily="34" charset="0"/>
              </a:defRPr>
            </a:lvl1pPr>
            <a:lvl2pPr marL="458788" indent="-231775" algn="l" defTabSz="914400" rtl="0" eaLnBrk="1" latinLnBrk="0" hangingPunct="1">
              <a:lnSpc>
                <a:spcPct val="90000"/>
              </a:lnSpc>
              <a:spcBef>
                <a:spcPts val="0"/>
              </a:spcBef>
              <a:spcAft>
                <a:spcPts val="600"/>
              </a:spcAft>
              <a:buClr>
                <a:schemeClr val="accent4"/>
              </a:buClr>
              <a:buSzPct val="85000"/>
              <a:buFont typeface="Arial" pitchFamily="34" charset="0"/>
              <a:buChar char="–"/>
              <a:tabLst/>
              <a:defRPr sz="1600" kern="1200">
                <a:solidFill>
                  <a:schemeClr val="tx1"/>
                </a:solidFill>
                <a:latin typeface="+mn-lt"/>
                <a:ea typeface="+mn-ea"/>
                <a:cs typeface="Arial" pitchFamily="34" charset="0"/>
              </a:defRPr>
            </a:lvl2pPr>
            <a:lvl3pPr marL="687388" indent="-228600" algn="l" defTabSz="914400" rtl="0" eaLnBrk="1" latinLnBrk="0" hangingPunct="1">
              <a:lnSpc>
                <a:spcPct val="90000"/>
              </a:lnSpc>
              <a:spcBef>
                <a:spcPts val="0"/>
              </a:spcBef>
              <a:spcAft>
                <a:spcPts val="600"/>
              </a:spcAft>
              <a:buClr>
                <a:schemeClr val="accent4"/>
              </a:buClr>
              <a:buFont typeface="Arial" pitchFamily="34" charset="0"/>
              <a:buChar char="•"/>
              <a:defRPr sz="1600" kern="1200">
                <a:solidFill>
                  <a:schemeClr val="tx1"/>
                </a:solidFill>
                <a:latin typeface="+mn-lt"/>
                <a:ea typeface="+mn-ea"/>
                <a:cs typeface="Arial" pitchFamily="34" charset="0"/>
              </a:defRPr>
            </a:lvl3pPr>
            <a:lvl4pPr marL="914400" indent="-227013" algn="l" defTabSz="914400" rtl="0" eaLnBrk="1" latinLnBrk="0" hangingPunct="1">
              <a:lnSpc>
                <a:spcPct val="90000"/>
              </a:lnSpc>
              <a:spcBef>
                <a:spcPts val="0"/>
              </a:spcBef>
              <a:spcAft>
                <a:spcPts val="600"/>
              </a:spcAft>
              <a:buClr>
                <a:schemeClr val="accent4"/>
              </a:buClr>
              <a:buSzPct val="85000"/>
              <a:buFont typeface="Arial" pitchFamily="34" charset="0"/>
              <a:buChar char="–"/>
              <a:defRPr sz="1400" kern="1200">
                <a:solidFill>
                  <a:schemeClr val="tx1"/>
                </a:solidFill>
                <a:latin typeface="+mn-lt"/>
                <a:ea typeface="+mn-ea"/>
                <a:cs typeface="Arial" pitchFamily="34" charset="0"/>
              </a:defRPr>
            </a:lvl4pPr>
            <a:lvl5pPr marL="1084263" indent="-169863" algn="l" defTabSz="914400" rtl="0" eaLnBrk="1" latinLnBrk="0" hangingPunct="1">
              <a:lnSpc>
                <a:spcPct val="90000"/>
              </a:lnSpc>
              <a:spcBef>
                <a:spcPts val="0"/>
              </a:spcBef>
              <a:spcAft>
                <a:spcPts val="600"/>
              </a:spcAft>
              <a:buClr>
                <a:schemeClr val="accent4"/>
              </a:buClr>
              <a:buFont typeface="Arial" pitchFamily="34" charset="0"/>
              <a:buChar char="•"/>
              <a:defRPr sz="1200" kern="1200">
                <a:solidFill>
                  <a:schemeClr val="tx1"/>
                </a:solidFill>
                <a:latin typeface="+mn-lt"/>
                <a:ea typeface="+mn-ea"/>
                <a:cs typeface="Arial" pitchFamily="34" charset="0"/>
              </a:defRPr>
            </a:lvl5pPr>
            <a:lvl6pPr marL="1257300" indent="-173038" algn="l" defTabSz="914400" rtl="0" eaLnBrk="1" latinLnBrk="0" hangingPunct="1">
              <a:lnSpc>
                <a:spcPct val="90000"/>
              </a:lnSpc>
              <a:spcBef>
                <a:spcPts val="0"/>
              </a:spcBef>
              <a:spcAft>
                <a:spcPts val="600"/>
              </a:spcAft>
              <a:buClr>
                <a:schemeClr val="tx1"/>
              </a:buClr>
              <a:buSzPct val="85000"/>
              <a:buFont typeface="Arial" pitchFamily="34" charset="0"/>
              <a:buChar char="–"/>
              <a:defRPr sz="12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pPr>
            <a:r>
              <a:rPr lang="en-US" sz="1000" dirty="0"/>
              <a:t>Many of these driver mutations can contribute to </a:t>
            </a:r>
            <a:r>
              <a:rPr lang="en-US" sz="1000" b="1" dirty="0">
                <a:solidFill>
                  <a:schemeClr val="accent1"/>
                </a:solidFill>
              </a:rPr>
              <a:t>tumor growth</a:t>
            </a:r>
            <a:r>
              <a:rPr lang="en-US" sz="1000" dirty="0"/>
              <a:t> and </a:t>
            </a:r>
            <a:r>
              <a:rPr lang="en-US" sz="1000" b="1" dirty="0">
                <a:solidFill>
                  <a:schemeClr val="accent1"/>
                </a:solidFill>
              </a:rPr>
              <a:t>proliferation</a:t>
            </a:r>
            <a:endParaRPr lang="en-US" sz="1000" dirty="0"/>
          </a:p>
          <a:p>
            <a:pPr>
              <a:lnSpc>
                <a:spcPct val="110000"/>
              </a:lnSpc>
            </a:pPr>
            <a:r>
              <a:rPr lang="en-US" sz="1000" dirty="0"/>
              <a:t>For example, </a:t>
            </a:r>
            <a:r>
              <a:rPr lang="en-US" sz="1000" b="1" i="1" dirty="0">
                <a:solidFill>
                  <a:schemeClr val="accent1"/>
                </a:solidFill>
              </a:rPr>
              <a:t>EGFR</a:t>
            </a:r>
            <a:r>
              <a:rPr lang="en-US" sz="1000" dirty="0"/>
              <a:t> </a:t>
            </a:r>
            <a:r>
              <a:rPr lang="en-US" sz="1000" b="1" dirty="0">
                <a:solidFill>
                  <a:schemeClr val="accent1"/>
                </a:solidFill>
              </a:rPr>
              <a:t>mutations</a:t>
            </a:r>
            <a:r>
              <a:rPr lang="en-US" sz="1000" dirty="0"/>
              <a:t> can lead to overexpression or overactivation, which results in </a:t>
            </a:r>
            <a:r>
              <a:rPr lang="en-US" sz="1000" b="1" dirty="0">
                <a:solidFill>
                  <a:schemeClr val="accent1"/>
                </a:solidFill>
              </a:rPr>
              <a:t>uncontrolled cell proliferation</a:t>
            </a:r>
            <a:r>
              <a:rPr lang="en-US" sz="1000" dirty="0"/>
              <a:t>, inhibition of apoptosis, and promotion of </a:t>
            </a:r>
            <a:br>
              <a:rPr lang="en-US" sz="1000" dirty="0"/>
            </a:br>
            <a:r>
              <a:rPr lang="en-US" sz="1000" dirty="0"/>
              <a:t>tumor growth and spread</a:t>
            </a:r>
            <a:r>
              <a:rPr lang="en-US" sz="1000" baseline="30000" dirty="0"/>
              <a:t>3,4</a:t>
            </a:r>
          </a:p>
          <a:p>
            <a:pPr>
              <a:lnSpc>
                <a:spcPct val="110000"/>
              </a:lnSpc>
            </a:pPr>
            <a:r>
              <a:rPr lang="en-US" sz="1000" dirty="0"/>
              <a:t>An important advance in the treatment of advanced/metastatic NSCLC has been the introduction of </a:t>
            </a:r>
            <a:r>
              <a:rPr lang="en-US" sz="1000" b="1" dirty="0">
                <a:solidFill>
                  <a:schemeClr val="accent1"/>
                </a:solidFill>
              </a:rPr>
              <a:t>personalized medicine targeting driver mutations </a:t>
            </a:r>
            <a:r>
              <a:rPr lang="en-US" sz="1000" dirty="0"/>
              <a:t>such as </a:t>
            </a:r>
            <a:r>
              <a:rPr lang="en-US" sz="1000" i="1" dirty="0"/>
              <a:t>ALK</a:t>
            </a:r>
            <a:r>
              <a:rPr lang="en-US" sz="1000" dirty="0"/>
              <a:t>, </a:t>
            </a:r>
            <a:r>
              <a:rPr lang="en-US" sz="1000" i="1" dirty="0"/>
              <a:t>EGFR</a:t>
            </a:r>
            <a:r>
              <a:rPr lang="en-US" sz="1000" dirty="0"/>
              <a:t> and </a:t>
            </a:r>
            <a:r>
              <a:rPr lang="en-US" sz="1000" i="1" dirty="0"/>
              <a:t>ROS1</a:t>
            </a:r>
            <a:r>
              <a:rPr lang="en-US" sz="1000" dirty="0"/>
              <a:t>, and guidelines recommend that all patients with advanced adenocarcinoma should be tested for these alterations</a:t>
            </a:r>
            <a:r>
              <a:rPr lang="en-US" sz="1000" baseline="30000" dirty="0"/>
              <a:t>5,6</a:t>
            </a:r>
            <a:r>
              <a:rPr lang="en-US" sz="1000" dirty="0"/>
              <a:t> </a:t>
            </a:r>
          </a:p>
          <a:p>
            <a:pPr>
              <a:lnSpc>
                <a:spcPct val="110000"/>
              </a:lnSpc>
            </a:pPr>
            <a:r>
              <a:rPr lang="en-US" sz="1000" b="1" dirty="0">
                <a:solidFill>
                  <a:schemeClr val="accent1"/>
                </a:solidFill>
              </a:rPr>
              <a:t>Immunotherapy</a:t>
            </a:r>
            <a:r>
              <a:rPr lang="en-US" sz="1000" dirty="0"/>
              <a:t> has become a standard treatment option for patients without actionable driver mutations</a:t>
            </a:r>
            <a:r>
              <a:rPr lang="en-US" sz="1000" baseline="30000" dirty="0"/>
              <a:t>5,6</a:t>
            </a:r>
          </a:p>
        </p:txBody>
      </p:sp>
      <p:sp>
        <p:nvSpPr>
          <p:cNvPr id="29" name="TextBox 28"/>
          <p:cNvSpPr txBox="1"/>
          <p:nvPr/>
        </p:nvSpPr>
        <p:spPr>
          <a:xfrm>
            <a:off x="3416856" y="2824683"/>
            <a:ext cx="2638412" cy="430887"/>
          </a:xfrm>
          <a:prstGeom prst="rect">
            <a:avLst/>
          </a:prstGeom>
          <a:noFill/>
          <a:ln>
            <a:noFill/>
          </a:ln>
        </p:spPr>
        <p:txBody>
          <a:bodyPr wrap="square" rtlCol="0">
            <a:spAutoFit/>
          </a:bodyPr>
          <a:lstStyle/>
          <a:p>
            <a:pPr algn="ctr"/>
            <a:r>
              <a:rPr lang="en-GB" sz="1100" b="1" dirty="0"/>
              <a:t>Driver mutations in</a:t>
            </a:r>
            <a:br>
              <a:rPr lang="en-GB" sz="1100" b="1" dirty="0"/>
            </a:br>
            <a:r>
              <a:rPr lang="en-GB" sz="1100" b="1" dirty="0"/>
              <a:t>squamous cell carcinoma</a:t>
            </a:r>
            <a:r>
              <a:rPr lang="en-GB" sz="1100" b="1" baseline="30000" dirty="0"/>
              <a:t>2</a:t>
            </a:r>
          </a:p>
        </p:txBody>
      </p:sp>
    </p:spTree>
    <p:extLst>
      <p:ext uri="{BB962C8B-B14F-4D97-AF65-F5344CB8AC3E}">
        <p14:creationId xmlns:p14="http://schemas.microsoft.com/office/powerpoint/2010/main" val="33756892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cd7cafb9ec1e1420c49f96d063568fb98c9658f"/>
  <p:tag name="ISPRING_RESOURCE_PATHS_HASH_PRESENTER" val="6d43227b6a7f8b6a4e3313c18db88dd28df22b"/>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1_Start">
  <a:themeElements>
    <a:clrScheme name="ONFRAN_Color Palette">
      <a:dk1>
        <a:srgbClr val="58595B"/>
      </a:dk1>
      <a:lt1>
        <a:srgbClr val="FFFFFF"/>
      </a:lt1>
      <a:dk2>
        <a:srgbClr val="9E9FA2"/>
      </a:dk2>
      <a:lt2>
        <a:srgbClr val="FFFFFF"/>
      </a:lt2>
      <a:accent1>
        <a:srgbClr val="0066CC"/>
      </a:accent1>
      <a:accent2>
        <a:srgbClr val="FF0000"/>
      </a:accent2>
      <a:accent3>
        <a:srgbClr val="009933"/>
      </a:accent3>
      <a:accent4>
        <a:srgbClr val="FF9900"/>
      </a:accent4>
      <a:accent5>
        <a:srgbClr val="99CCCC"/>
      </a:accent5>
      <a:accent6>
        <a:srgbClr val="990000"/>
      </a:accent6>
      <a:hlink>
        <a:srgbClr val="007AC2"/>
      </a:hlink>
      <a:folHlink>
        <a:srgbClr val="007AC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lIns="45720" rIns="45720" rtlCol="0" anchor="ctr" anchorCtr="0">
        <a:spAutoFit/>
      </a:bodyP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ln w="12700">
          <a:noFill/>
        </a:ln>
      </a:spPr>
      <a:bodyPr wrap="none" lIns="45720" rIns="45720" rtlCol="0">
        <a:spAutoFit/>
      </a:bodyPr>
      <a:lstStyle>
        <a:defPPr>
          <a:defRPr dirty="0" err="1" smtClean="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NFRAN Color Theme">
      <a:dk1>
        <a:srgbClr val="4D4F51"/>
      </a:dk1>
      <a:lt1>
        <a:srgbClr val="FFFFFF"/>
      </a:lt1>
      <a:dk2>
        <a:srgbClr val="9D9FA2"/>
      </a:dk2>
      <a:lt2>
        <a:srgbClr val="FFFFFF"/>
      </a:lt2>
      <a:accent1>
        <a:srgbClr val="007AC2"/>
      </a:accent1>
      <a:accent2>
        <a:srgbClr val="ED1C29"/>
      </a:accent2>
      <a:accent3>
        <a:srgbClr val="00A955"/>
      </a:accent3>
      <a:accent4>
        <a:srgbClr val="FAA61A"/>
      </a:accent4>
      <a:accent5>
        <a:srgbClr val="99CCCC"/>
      </a:accent5>
      <a:accent6>
        <a:srgbClr val="990000"/>
      </a:accent6>
      <a:hlink>
        <a:srgbClr val="007AC2"/>
      </a:hlink>
      <a:folHlink>
        <a:srgbClr val="007AC2"/>
      </a:folHlink>
    </a:clrScheme>
    <a:fontScheme name="Custom 1">
      <a:majorFont>
        <a:latin typeface="BISans"/>
        <a:ea typeface=""/>
        <a:cs typeface=""/>
      </a:majorFont>
      <a:minorFont>
        <a:latin typeface="BI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a5fdbb5-b6d2-481b-8ea8-cd116a5cdb6d">
      <Terms xmlns="http://schemas.microsoft.com/office/infopath/2007/PartnerControls"/>
    </lcf76f155ced4ddcb4097134ff3c332f>
    <TaxCatchAll xmlns="02d12187-754c-41a9-9e93-c3e1cfacc15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51ECEF7B66504FB53B5BE8D58BF5D8" ma:contentTypeVersion="16" ma:contentTypeDescription="Create a new document." ma:contentTypeScope="" ma:versionID="542603d7c9c852b578be7573ec2d977c">
  <xsd:schema xmlns:xsd="http://www.w3.org/2001/XMLSchema" xmlns:xs="http://www.w3.org/2001/XMLSchema" xmlns:p="http://schemas.microsoft.com/office/2006/metadata/properties" xmlns:ns2="1a5fdbb5-b6d2-481b-8ea8-cd116a5cdb6d" xmlns:ns3="a043ce50-eead-414c-a8a0-e65893742d5b" xmlns:ns4="02d12187-754c-41a9-9e93-c3e1cfacc155" targetNamespace="http://schemas.microsoft.com/office/2006/metadata/properties" ma:root="true" ma:fieldsID="6573943666416d5ea4015536468aa64c" ns2:_="" ns3:_="" ns4:_="">
    <xsd:import namespace="1a5fdbb5-b6d2-481b-8ea8-cd116a5cdb6d"/>
    <xsd:import namespace="a043ce50-eead-414c-a8a0-e65893742d5b"/>
    <xsd:import namespace="02d12187-754c-41a9-9e93-c3e1cfacc15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4: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5fdbb5-b6d2-481b-8ea8-cd116a5cdb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6a257fb-28f5-49c4-92c3-d49665e8e1d3"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43ce50-eead-414c-a8a0-e65893742d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2d12187-754c-41a9-9e93-c3e1cfacc155"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4468484a-6481-4f6f-8bcb-4d766e097fb2}" ma:internalName="TaxCatchAll" ma:showField="CatchAllData" ma:web="a043ce50-eead-414c-a8a0-e65893742d5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E50938-DA83-4819-87B9-ED11E2E275B4}">
  <ds:schemaRefs>
    <ds:schemaRef ds:uri="http://purl.org/dc/elements/1.1/"/>
    <ds:schemaRef ds:uri="http://schemas.microsoft.com/office/infopath/2007/PartnerControls"/>
    <ds:schemaRef ds:uri="http://purl.org/dc/terms/"/>
    <ds:schemaRef ds:uri="http://www.w3.org/XML/1998/namespace"/>
    <ds:schemaRef ds:uri="http://purl.org/dc/dcmitype/"/>
    <ds:schemaRef ds:uri="http://schemas.microsoft.com/office/2006/documentManagement/types"/>
    <ds:schemaRef ds:uri="http://schemas.openxmlformats.org/package/2006/metadata/core-properties"/>
    <ds:schemaRef ds:uri="http://schemas.microsoft.com/office/2006/metadata/properties"/>
    <ds:schemaRef ds:uri="1a5fdbb5-b6d2-481b-8ea8-cd116a5cdb6d"/>
    <ds:schemaRef ds:uri="02d12187-754c-41a9-9e93-c3e1cfacc155"/>
    <ds:schemaRef ds:uri="87914ad6-1c92-4eb2-9738-92b47d3d8bbe"/>
    <ds:schemaRef ds:uri="e47812bf-c8f0-415c-9dc6-756594725798"/>
  </ds:schemaRefs>
</ds:datastoreItem>
</file>

<file path=customXml/itemProps2.xml><?xml version="1.0" encoding="utf-8"?>
<ds:datastoreItem xmlns:ds="http://schemas.openxmlformats.org/officeDocument/2006/customXml" ds:itemID="{B48C2717-C6A1-458B-93AE-24E9E2BB3B5B}">
  <ds:schemaRefs>
    <ds:schemaRef ds:uri="http://schemas.microsoft.com/sharepoint/v3/contenttype/forms"/>
  </ds:schemaRefs>
</ds:datastoreItem>
</file>

<file path=customXml/itemProps3.xml><?xml version="1.0" encoding="utf-8"?>
<ds:datastoreItem xmlns:ds="http://schemas.openxmlformats.org/officeDocument/2006/customXml" ds:itemID="{B56FA86B-ABD4-4AED-ABC8-45F94D561085}"/>
</file>

<file path=docProps/app.xml><?xml version="1.0" encoding="utf-8"?>
<Properties xmlns="http://schemas.openxmlformats.org/officeDocument/2006/extended-properties" xmlns:vt="http://schemas.openxmlformats.org/officeDocument/2006/docPropsVTypes">
  <Template/>
  <TotalTime>0</TotalTime>
  <Words>2825</Words>
  <Application>Microsoft Office PowerPoint</Application>
  <PresentationFormat>On-screen Show (16:9)</PresentationFormat>
  <Paragraphs>198</Paragraphs>
  <Slides>15</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1_Start</vt:lpstr>
      <vt:lpstr>NSCLC: epidemiology  and disease characteristics</vt:lpstr>
      <vt:lpstr>Lung cancer incidence and mortality</vt:lpstr>
      <vt:lpstr>Global distribution of lung cancer</vt:lpstr>
      <vt:lpstr>Survival rates for lung cancer are generally low </vt:lpstr>
      <vt:lpstr>Stage of diagnosis affects 5-year survival rate</vt:lpstr>
      <vt:lpstr>Is there a ‘typical’ lung cancer patient?</vt:lpstr>
      <vt:lpstr>Tobacco use is the most important risk factor in lung cancer1</vt:lpstr>
      <vt:lpstr>There are two main types of lung cancer</vt:lpstr>
      <vt:lpstr>NSCLC is genomically diverse</vt:lpstr>
      <vt:lpstr>Some common NSCLC symptoms</vt:lpstr>
      <vt:lpstr>Diagnostic workup of NSCLC:  laboratory evaluation and imaging1  </vt:lpstr>
      <vt:lpstr>NSCLC is most often diagnosed  at an advanced stage</vt:lpstr>
      <vt:lpstr>Lung cancer staging and  TNM classification1</vt:lpstr>
      <vt:lpstr>Lung cancer TNM classification explained1</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2014-04-02T22:45:54Z</dcterms:created>
  <dcterms:modified xsi:type="dcterms:W3CDTF">2023-02-22T14:48:38Z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0x010100A351ECEF7B66504FB53B5BE8D58BF5D8</vt:lpwstr>
  </property>
</Properties>
</file>