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74" r:id="rId4"/>
  </p:sldMasterIdLst>
  <p:notesMasterIdLst>
    <p:notesMasterId r:id="rId26"/>
  </p:notesMasterIdLst>
  <p:handoutMasterIdLst>
    <p:handoutMasterId r:id="rId27"/>
  </p:handoutMasterIdLst>
  <p:sldIdLst>
    <p:sldId id="376" r:id="rId5"/>
    <p:sldId id="377" r:id="rId6"/>
    <p:sldId id="438" r:id="rId7"/>
    <p:sldId id="379" r:id="rId8"/>
    <p:sldId id="417" r:id="rId9"/>
    <p:sldId id="440" r:id="rId10"/>
    <p:sldId id="420" r:id="rId11"/>
    <p:sldId id="413" r:id="rId12"/>
    <p:sldId id="441" r:id="rId13"/>
    <p:sldId id="442" r:id="rId14"/>
    <p:sldId id="453" r:id="rId15"/>
    <p:sldId id="383" r:id="rId16"/>
    <p:sldId id="429" r:id="rId17"/>
    <p:sldId id="443" r:id="rId18"/>
    <p:sldId id="447" r:id="rId19"/>
    <p:sldId id="454" r:id="rId20"/>
    <p:sldId id="455" r:id="rId21"/>
    <p:sldId id="444" r:id="rId22"/>
    <p:sldId id="451" r:id="rId23"/>
    <p:sldId id="458" r:id="rId24"/>
    <p:sldId id="431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3233">
          <p15:clr>
            <a:srgbClr val="A4A3A4"/>
          </p15:clr>
        </p15:guide>
        <p15:guide id="3" orient="horz" pos="493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>
          <p15:clr>
            <a:srgbClr val="A4A3A4"/>
          </p15:clr>
        </p15:guide>
        <p15:guide id="2" pos="288">
          <p15:clr>
            <a:srgbClr val="A4A3A4"/>
          </p15:clr>
        </p15:guide>
        <p15:guide id="3" pos="40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14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CC"/>
    <a:srgbClr val="009933"/>
    <a:srgbClr val="FF66FF"/>
    <a:srgbClr val="FF9900"/>
    <a:srgbClr val="FFFFFF"/>
    <a:srgbClr val="FF0000"/>
    <a:srgbClr val="FFDECB"/>
    <a:srgbClr val="00B050"/>
    <a:srgbClr val="004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5" autoAdjust="0"/>
    <p:restoredTop sz="93254" autoAdjust="0"/>
  </p:normalViewPr>
  <p:slideViewPr>
    <p:cSldViewPr snapToGrid="0">
      <p:cViewPr>
        <p:scale>
          <a:sx n="89" d="100"/>
          <a:sy n="89" d="100"/>
        </p:scale>
        <p:origin x="-1086" y="-840"/>
      </p:cViewPr>
      <p:guideLst>
        <p:guide orient="horz" pos="1620"/>
        <p:guide orient="horz" pos="3210"/>
        <p:guide orient="horz" pos="493"/>
        <p:guide orient="horz" pos="2976"/>
        <p:guide orient="horz" pos="426"/>
        <p:guide pos="2880"/>
        <p:guide pos="373"/>
      </p:guideLst>
    </p:cSldViewPr>
  </p:slideViewPr>
  <p:outlineViewPr>
    <p:cViewPr>
      <p:scale>
        <a:sx n="33" d="100"/>
        <a:sy n="33" d="100"/>
      </p:scale>
      <p:origin x="0" y="36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-3834" y="-96"/>
      </p:cViewPr>
      <p:guideLst>
        <p:guide orient="horz"/>
        <p:guide pos="288"/>
        <p:guide pos="40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PubMed listings </a:t>
            </a:r>
            <a:r>
              <a:rPr lang="en-US" sz="1200" baseline="0" dirty="0" smtClean="0"/>
              <a:t>referring to “real-world”/“real-life” research between 1998–2018*</a:t>
            </a:r>
            <a:r>
              <a:rPr lang="en-US" sz="1200" baseline="30000" dirty="0" smtClean="0"/>
              <a:t>1</a:t>
            </a:r>
            <a:r>
              <a:rPr lang="en-US" sz="1200" baseline="0" dirty="0" smtClean="0"/>
              <a:t> </a:t>
            </a:r>
            <a:endParaRPr lang="en-US" sz="1200" dirty="0"/>
          </a:p>
        </c:rich>
      </c:tx>
      <c:layout>
        <c:manualLayout>
          <c:xMode val="edge"/>
          <c:yMode val="edge"/>
          <c:x val="0.13005319620262831"/>
          <c:y val="5.38988632478773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96596318446725E-2"/>
          <c:y val="0.1673584602825659"/>
          <c:w val="0.82510115222791569"/>
          <c:h val="0.76438090517700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260</c:v>
                </c:pt>
                <c:pt idx="1">
                  <c:v>291</c:v>
                </c:pt>
                <c:pt idx="2">
                  <c:v>357</c:v>
                </c:pt>
                <c:pt idx="3">
                  <c:v>430</c:v>
                </c:pt>
                <c:pt idx="4">
                  <c:v>468</c:v>
                </c:pt>
                <c:pt idx="5">
                  <c:v>551</c:v>
                </c:pt>
                <c:pt idx="6">
                  <c:v>637</c:v>
                </c:pt>
                <c:pt idx="7">
                  <c:v>783</c:v>
                </c:pt>
                <c:pt idx="8">
                  <c:v>904</c:v>
                </c:pt>
                <c:pt idx="9">
                  <c:v>1056</c:v>
                </c:pt>
                <c:pt idx="10">
                  <c:v>1241</c:v>
                </c:pt>
                <c:pt idx="11">
                  <c:v>1392</c:v>
                </c:pt>
                <c:pt idx="12">
                  <c:v>1683</c:v>
                </c:pt>
                <c:pt idx="13">
                  <c:v>1845</c:v>
                </c:pt>
                <c:pt idx="14">
                  <c:v>2206</c:v>
                </c:pt>
                <c:pt idx="15">
                  <c:v>2678</c:v>
                </c:pt>
                <c:pt idx="16">
                  <c:v>3386</c:v>
                </c:pt>
                <c:pt idx="17">
                  <c:v>3952</c:v>
                </c:pt>
                <c:pt idx="18">
                  <c:v>4648</c:v>
                </c:pt>
                <c:pt idx="19">
                  <c:v>5583</c:v>
                </c:pt>
                <c:pt idx="20">
                  <c:v>6636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7D-4E60-84E1-DD8DFC956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92033024"/>
        <c:axId val="92526464"/>
      </c:barChart>
      <c:catAx>
        <c:axId val="9203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800"/>
            </a:pPr>
            <a:endParaRPr lang="en-US"/>
          </a:p>
        </c:txPr>
        <c:crossAx val="92526464"/>
        <c:crosses val="autoZero"/>
        <c:auto val="1"/>
        <c:lblAlgn val="ctr"/>
        <c:lblOffset val="100"/>
        <c:noMultiLvlLbl val="0"/>
      </c:catAx>
      <c:valAx>
        <c:axId val="92526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GB" sz="1050" dirty="0" smtClean="0"/>
                  <a:t>Number</a:t>
                </a:r>
                <a:r>
                  <a:rPr lang="en-GB" sz="1050" baseline="0" dirty="0" smtClean="0"/>
                  <a:t> of publications</a:t>
                </a:r>
                <a:endParaRPr lang="en-GB" sz="1050" dirty="0"/>
              </a:p>
            </c:rich>
          </c:tx>
          <c:layout>
            <c:manualLayout>
              <c:xMode val="edge"/>
              <c:yMode val="edge"/>
              <c:x val="9.423075639346851E-3"/>
              <c:y val="0.248522797766749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203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24291-41F6-4D42-AD14-427215D8C438}" type="datetimeFigureOut">
              <a:rPr lang="en-GB" smtClean="0">
                <a:latin typeface="Arial" pitchFamily="34" charset="0"/>
              </a:rPr>
              <a:t>10/07/2019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7D694-59FB-4BFA-9346-1F124772E77B}" type="slidenum">
              <a:rPr lang="en-GB" smtClean="0">
                <a:latin typeface="Arial" pitchFamily="34" charset="0"/>
              </a:rPr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982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490538"/>
            <a:ext cx="5930900" cy="333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/>
              <a:t>z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6344" y="4114800"/>
            <a:ext cx="5925312" cy="44647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6344" y="8685213"/>
            <a:ext cx="59253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188075" y="8686800"/>
            <a:ext cx="6699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6C7858-50F4-4BD8-8654-905989BF9587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929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lnSpc>
        <a:spcPct val="90000"/>
      </a:lnSpc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1pPr>
    <a:lvl2pPr marL="173736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2pPr>
    <a:lvl3pPr marL="347472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3pPr>
    <a:lvl4pPr marL="520700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4pPr>
    <a:lvl5pPr marL="694944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5ADAD5BA-FF4C-4834-AA72-7BD9C9A895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44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5ADAD5BA-FF4C-4834-AA72-7BD9C9A8958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43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ADAD5BA-FF4C-4834-AA72-7BD9C9A8958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4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161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20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5ADAD5BA-FF4C-4834-AA72-7BD9C9A895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4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5ADAD5BA-FF4C-4834-AA72-7BD9C9A895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4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589"/>
              </a:spcAf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4745FC-CF0E-4173-891C-5242852EF33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24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4F06FA-E68F-45E4-B13D-F09F10A9DC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9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4F06FA-E68F-45E4-B13D-F09F10A9DC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9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99995E5-7AB8-4D7C-AA91-FFD9ADFC68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0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205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20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086601" y="1094308"/>
            <a:ext cx="20558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25" y="1297247"/>
            <a:ext cx="7974013" cy="1232535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725" y="2694658"/>
            <a:ext cx="7974013" cy="866775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52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4725341"/>
            <a:ext cx="7970412" cy="363995"/>
          </a:xfrm>
          <a:prstGeom prst="rect">
            <a:avLst/>
          </a:prstGeom>
        </p:spPr>
        <p:txBody>
          <a:bodyPr anchor="b" anchorCtr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755272" y="4929944"/>
            <a:ext cx="448841" cy="115416"/>
          </a:xfrm>
          <a:prstGeom prst="rect">
            <a:avLst/>
          </a:prstGeom>
        </p:spPr>
        <p:txBody>
          <a:bodyPr/>
          <a:lstStyle/>
          <a:p>
            <a:fld id="{B97B442D-D596-4A22-B59F-2B4C559DB2B8}" type="datetime1">
              <a:rPr lang="en-GB" noProof="0" smtClean="0"/>
              <a:t>10/07/2019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title, date, author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71241" y="4929944"/>
            <a:ext cx="205184" cy="115416"/>
          </a:xfrm>
          <a:prstGeom prst="rect">
            <a:avLst/>
          </a:prstGeom>
        </p:spPr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728590"/>
            <a:ext cx="9144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67575" y="140400"/>
            <a:ext cx="8408850" cy="41549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noProof="0" smtClean="0"/>
              <a:t>Click to add headline</a:t>
            </a:r>
            <a:endParaRPr lang="en-GB" noProof="0"/>
          </a:p>
        </p:txBody>
      </p:sp>
      <p:pic>
        <p:nvPicPr>
          <p:cNvPr id="10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3" y="4934218"/>
            <a:ext cx="630270" cy="1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170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7247"/>
            <a:ext cx="8686800" cy="1242433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94985"/>
            <a:ext cx="8686800" cy="867876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DD786A1-06CF-F04F-A465-BCAF5497D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62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F2FA168-A0C0-8B46-A65A-E3961C65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B23D717E-D371-F849-99E8-16837EF720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12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598988" y="964308"/>
            <a:ext cx="3852862" cy="3264052"/>
          </a:xfrm>
        </p:spPr>
        <p:txBody>
          <a:bodyPr anchor="ctr"/>
          <a:lstStyle>
            <a:lvl1pPr marL="0" indent="0" algn="ctr">
              <a:lnSpc>
                <a:spcPct val="85000"/>
              </a:lnSpc>
              <a:buNone/>
              <a:defRPr/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Object/Picture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AE64FD1F-84A3-5640-9410-4574EA9C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F2063C43-1D4F-E44C-A2EF-FBD683F85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91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EEB12E-C57E-4D47-8CB8-79CAF41F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6FBC6F09-A7FB-0648-BEF9-919AB4F3CD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2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="" xmlns:a16="http://schemas.microsoft.com/office/drawing/2014/main" id="{6DF6903F-2351-A340-8356-21692AA5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="" xmlns:a16="http://schemas.microsoft.com/office/drawing/2014/main" id="{39691448-3B35-E94D-A16E-B10CE8821C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2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9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7" y="274067"/>
            <a:ext cx="6912862" cy="5839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7"/>
            <a:ext cx="3867150" cy="32640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4307"/>
            <a:ext cx="3867150" cy="32640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4725341"/>
            <a:ext cx="7970412" cy="363995"/>
          </a:xfrm>
          <a:prstGeom prst="rect">
            <a:avLst/>
          </a:prstGeom>
        </p:spPr>
        <p:txBody>
          <a:bodyPr anchor="b" anchorCtr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7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3725" y="4752000"/>
            <a:ext cx="7970412" cy="3639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968010"/>
            <a:ext cx="7970410" cy="3424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9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7" r:id="rId11"/>
  </p:sldLayoutIdLst>
  <p:hf sldNum="0" hd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2800" b="1" kern="1200" baseline="0">
          <a:solidFill>
            <a:schemeClr val="accent4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58788" indent="-2317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084263" indent="-1698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257300" indent="-1730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5000"/>
        <a:buFont typeface="Arial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608">
          <p15:clr>
            <a:srgbClr val="F26B43"/>
          </p15:clr>
        </p15:guide>
        <p15:guide id="2" pos="374" userDrawn="1">
          <p15:clr>
            <a:srgbClr val="F26B43"/>
          </p15:clr>
        </p15:guide>
        <p15:guide id="3" pos="5397" userDrawn="1">
          <p15:clr>
            <a:srgbClr val="F26B43"/>
          </p15:clr>
        </p15:guide>
        <p15:guide id="4" orient="horz" pos="545" userDrawn="1">
          <p15:clr>
            <a:srgbClr val="F26B43"/>
          </p15:clr>
        </p15:guide>
        <p15:guide id="5" orient="horz" pos="171" userDrawn="1">
          <p15:clr>
            <a:srgbClr val="F26B43"/>
          </p15:clr>
        </p15:guide>
        <p15:guide id="6" orient="horz" pos="2770" userDrawn="1">
          <p15:clr>
            <a:srgbClr val="F26B43"/>
          </p15:clr>
        </p15:guide>
        <p15:guide id="7" orient="horz" pos="2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23E443-A8A0-4910-8448-974FB24E3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eal-world evidence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Value, methodological strengths and weaknesses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933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</a:rPr>
              <a:t>*The approval of an extended indication of </a:t>
            </a:r>
            <a:r>
              <a:rPr lang="en-GB" sz="700" dirty="0" err="1" smtClean="0">
                <a:solidFill>
                  <a:schemeClr val="bg1">
                    <a:lumMod val="50000"/>
                  </a:schemeClr>
                </a:solidFill>
              </a:rPr>
              <a:t>palbociclib</a:t>
            </a: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for the treatment of men with HR+, HER2- metastatic breast cancer) was based predominantly on RWE</a:t>
            </a:r>
            <a:r>
              <a:rPr lang="en-US" sz="700" baseline="30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GB" sz="700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</a:rPr>
              <a:t>†Through patient selection and optimised standards of care.</a:t>
            </a:r>
          </a:p>
          <a:p>
            <a:pPr>
              <a:spcBef>
                <a:spcPts val="200"/>
              </a:spcBef>
            </a:pP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</a:rPr>
              <a:t>HCP, healthcare professional; RCT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, randomised controlled </a:t>
            </a: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</a:rPr>
              <a:t>trial; RWE, real-world evidence.</a:t>
            </a:r>
            <a:endParaRPr lang="en-GB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Khozin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 S, et al. J Natl Cancer Inst 2017;109(11);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Roche N, et al. Ann Am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Thorac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Soc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 2014;11(Suppl. 2):S99–S104;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Nallamothu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 BK, et al. Circulation 2008;118(12):1294–303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; 4. Wong GWK, et al. Ann Am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</a:rPr>
              <a:t>Thorac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</a:rPr>
              <a:t>Soc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 2014;11(Suppl. 2):S85–91; 4. Pfizer. Press Release. 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</a:rPr>
              <a:t>www.pfizer.com/news/press-release/press-release-detail/u_s_fda_approves_ibrance_palbociclib_for_the_treatment_of_men_with_hr_her2_metastatic_breast_cancer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  (Accessed July 2019) 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066"/>
            <a:ext cx="8064939" cy="583901"/>
          </a:xfrm>
        </p:spPr>
        <p:txBody>
          <a:bodyPr anchor="ctr"/>
          <a:lstStyle/>
          <a:p>
            <a:r>
              <a:rPr lang="en-GB" dirty="0" smtClean="0"/>
              <a:t>RCTs vs real-world studies: characteristics</a:t>
            </a:r>
            <a:r>
              <a:rPr lang="en-GB" baseline="30000" dirty="0" smtClean="0"/>
              <a:t>1–4</a:t>
            </a:r>
            <a:r>
              <a:rPr lang="en-GB" dirty="0" smtClean="0"/>
              <a:t> 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044811"/>
              </p:ext>
            </p:extLst>
          </p:nvPr>
        </p:nvGraphicFramePr>
        <p:xfrm>
          <a:off x="593725" y="988548"/>
          <a:ext cx="8068494" cy="3320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84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0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81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100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RCT</a:t>
                      </a:r>
                      <a:endParaRPr lang="en-GB" sz="1600" baseline="30000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Real-world studies</a:t>
                      </a:r>
                      <a:endParaRPr lang="en-GB" sz="1600" baseline="30000" noProof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Accepted by regulatory authorities</a:t>
                      </a:r>
                      <a:endParaRPr lang="en-GB" sz="1200" b="1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3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Not routinely*</a:t>
                      </a:r>
                      <a:endParaRPr lang="en-GB" sz="1200" b="0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4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Internal</a:t>
                      </a:r>
                      <a:r>
                        <a:rPr lang="en-GB" sz="1200" b="1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validity</a:t>
                      </a:r>
                      <a:endParaRPr lang="en-GB" sz="1200" b="1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3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Generalisability/external validity</a:t>
                      </a:r>
                      <a:endParaRPr lang="en-GB" sz="1200" b="1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3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Potential for confounding</a:t>
                      </a:r>
                      <a:endParaRPr lang="en-GB" sz="1200" b="1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3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Maximises potential</a:t>
                      </a:r>
                      <a:r>
                        <a:rPr lang="en-GB" sz="1200" b="1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treatment effect</a:t>
                      </a:r>
                      <a:r>
                        <a:rPr lang="en-GB" sz="1200" b="1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/>
                          <a:ea typeface="Verdana"/>
                          <a:cs typeface="Verdana"/>
                        </a:rPr>
                        <a:t>†</a:t>
                      </a:r>
                      <a:endParaRPr lang="en-GB" sz="1200" b="1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3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196">
                <a:tc gridSpan="3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Potential to: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i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Detect</a:t>
                      </a:r>
                      <a:r>
                        <a:rPr lang="en-GB" sz="1200" b="1" i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r</a:t>
                      </a:r>
                      <a:r>
                        <a:rPr lang="en-GB" sz="1200" b="1" i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are</a:t>
                      </a:r>
                      <a:r>
                        <a:rPr lang="en-GB" sz="1200" b="1" i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events</a:t>
                      </a:r>
                      <a:endParaRPr lang="en-GB" sz="1200" b="1" i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Higher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3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i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Evaluate long-term outcomes</a:t>
                      </a:r>
                      <a:endParaRPr lang="en-GB" sz="1200" b="1" i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3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i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Evaluate</a:t>
                      </a:r>
                      <a:r>
                        <a:rPr lang="en-GB" sz="1200" b="1" i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aspects of HCP/patient behaviours</a:t>
                      </a:r>
                      <a:endParaRPr lang="en-GB" sz="1200" b="1" i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3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6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i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Evaluate aspects </a:t>
                      </a:r>
                      <a:r>
                        <a:rPr lang="en-GB" sz="1200" b="1" i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 healthcare delivery</a:t>
                      </a:r>
                      <a:endParaRPr lang="en-GB" sz="1200" b="1" i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solidFill>
                      <a:schemeClr val="accent3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</p:grpSpPr>
        <p:sp>
          <p:nvSpPr>
            <p:cNvPr id="10" name="Right Triangle 9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11" name="TextBox 10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Methods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372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7"/>
            <a:ext cx="7470935" cy="583901"/>
          </a:xfrm>
        </p:spPr>
        <p:txBody>
          <a:bodyPr anchor="ctr"/>
          <a:lstStyle/>
          <a:p>
            <a:r>
              <a:rPr lang="en-GB" dirty="0" smtClean="0"/>
              <a:t>RWE/RCT terminology differences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7638" y="4724400"/>
            <a:ext cx="8115003" cy="3714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PFS, progression-free survival;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RCT, randomised controlled trial; </a:t>
            </a: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RWE, real-world evidence; TTP, time to progression.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7" y="968010"/>
            <a:ext cx="7970410" cy="383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Commonly used terminology often differs for real-world studies and RCTs:</a:t>
            </a:r>
            <a:endParaRPr lang="en-GB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865269"/>
              </p:ext>
            </p:extLst>
          </p:nvPr>
        </p:nvGraphicFramePr>
        <p:xfrm>
          <a:off x="813669" y="1401421"/>
          <a:ext cx="7356482" cy="31552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8241"/>
                <a:gridCol w="3678241"/>
              </a:tblGrid>
              <a:tr h="35057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RCT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Real-world study</a:t>
                      </a:r>
                      <a:endParaRPr lang="en-GB" sz="1400" noProof="0" dirty="0"/>
                    </a:p>
                  </a:txBody>
                  <a:tcPr/>
                </a:tc>
              </a:tr>
              <a:tr h="3505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Trial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Study</a:t>
                      </a:r>
                      <a:endParaRPr lang="en-GB" sz="1400" dirty="0"/>
                    </a:p>
                  </a:txBody>
                  <a:tcPr/>
                </a:tc>
              </a:tr>
              <a:tr h="3505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Allocated treatment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Prescribed</a:t>
                      </a:r>
                      <a:r>
                        <a:rPr lang="en-GB" sz="1400" baseline="0" dirty="0" smtClean="0"/>
                        <a:t> treatment</a:t>
                      </a:r>
                      <a:endParaRPr lang="en-GB" sz="1400" dirty="0"/>
                    </a:p>
                  </a:txBody>
                  <a:tcPr/>
                </a:tc>
              </a:tr>
              <a:tr h="3505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Endpoints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Outcomes</a:t>
                      </a:r>
                      <a:endParaRPr lang="en-GB" sz="1400" dirty="0"/>
                    </a:p>
                  </a:txBody>
                  <a:tcPr/>
                </a:tc>
              </a:tr>
              <a:tr h="3505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Treatment arm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Treatment group/cohort</a:t>
                      </a:r>
                      <a:endParaRPr lang="en-GB" sz="1400" dirty="0"/>
                    </a:p>
                  </a:txBody>
                  <a:tcPr/>
                </a:tc>
              </a:tr>
              <a:tr h="3505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Trial results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RWE</a:t>
                      </a:r>
                      <a:endParaRPr lang="en-GB" sz="1400" dirty="0"/>
                    </a:p>
                  </a:txBody>
                  <a:tcPr/>
                </a:tc>
              </a:tr>
              <a:tr h="3505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Efficacy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Effectiveness</a:t>
                      </a:r>
                      <a:endParaRPr lang="en-GB" sz="1400" dirty="0"/>
                    </a:p>
                  </a:txBody>
                  <a:tcPr/>
                </a:tc>
              </a:tr>
              <a:tr h="3505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Safety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Side-effect</a:t>
                      </a:r>
                      <a:r>
                        <a:rPr lang="en-GB" sz="1400" baseline="0" dirty="0" smtClean="0"/>
                        <a:t> profile</a:t>
                      </a:r>
                      <a:endParaRPr lang="en-GB" sz="1400" dirty="0"/>
                    </a:p>
                  </a:txBody>
                  <a:tcPr/>
                </a:tc>
              </a:tr>
              <a:tr h="35057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PFS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TTP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</p:grpSpPr>
        <p:sp>
          <p:nvSpPr>
            <p:cNvPr id="15" name="Right Triangle 14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16" name="TextBox 15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Methods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993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1. Roche N, et al. Lancet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Respir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2013;1(10):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e29–30.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067"/>
            <a:ext cx="7676215" cy="583901"/>
          </a:xfrm>
        </p:spPr>
        <p:txBody>
          <a:bodyPr anchor="ctr"/>
          <a:lstStyle/>
          <a:p>
            <a:r>
              <a:rPr lang="en-US" dirty="0" smtClean="0"/>
              <a:t>Describing study designs in real-world terms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</p:grpSpPr>
        <p:sp>
          <p:nvSpPr>
            <p:cNvPr id="19" name="Right Triangle 18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21" name="TextBox 20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Methods</a:t>
              </a:r>
            </a:p>
          </p:txBody>
        </p:sp>
      </p:grpSp>
      <p:pic>
        <p:nvPicPr>
          <p:cNvPr id="22" name="Picture 4" descr="Fig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00" y="1093404"/>
            <a:ext cx="5037391" cy="36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081029" y="1235458"/>
            <a:ext cx="2796272" cy="31777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600" b="1" dirty="0"/>
              <a:t>The framework links  various types of studies based </a:t>
            </a:r>
            <a:r>
              <a:rPr lang="en-US" sz="1600" b="1" dirty="0" smtClean="0"/>
              <a:t>on:</a:t>
            </a:r>
          </a:p>
          <a:p>
            <a:pPr algn="ctr"/>
            <a:r>
              <a:rPr lang="en-US" sz="1600" b="1" dirty="0" smtClean="0">
                <a:solidFill>
                  <a:schemeClr val="accent3"/>
                </a:solidFill>
              </a:rPr>
              <a:t>population characteristics</a:t>
            </a:r>
            <a:r>
              <a:rPr lang="en-US" sz="1600" b="1" dirty="0"/>
              <a:t> </a:t>
            </a:r>
            <a:r>
              <a:rPr lang="en-US" sz="1600" b="1" dirty="0" smtClean="0"/>
              <a:t>and </a:t>
            </a: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ecology </a:t>
            </a:r>
            <a:r>
              <a:rPr lang="en-US" sz="1600" b="1" dirty="0">
                <a:solidFill>
                  <a:schemeClr val="accent1"/>
                </a:solidFill>
              </a:rPr>
              <a:t>of </a:t>
            </a:r>
            <a:r>
              <a:rPr lang="en-US" sz="1600" b="1" dirty="0" smtClean="0">
                <a:solidFill>
                  <a:schemeClr val="accent1"/>
                </a:solidFill>
              </a:rPr>
              <a:t>care</a:t>
            </a:r>
            <a:r>
              <a:rPr lang="en-US" sz="1600" b="1" dirty="0" smtClean="0"/>
              <a:t> </a:t>
            </a:r>
          </a:p>
          <a:p>
            <a:pPr algn="ctr">
              <a:spcBef>
                <a:spcPts val="1200"/>
              </a:spcBef>
            </a:pPr>
            <a:r>
              <a:rPr lang="en-US" sz="1600" b="1" dirty="0" smtClean="0"/>
              <a:t>The </a:t>
            </a:r>
            <a:r>
              <a:rPr lang="en-US" sz="1600" b="1" dirty="0"/>
              <a:t>typical </a:t>
            </a:r>
            <a:r>
              <a:rPr lang="en-US" sz="1600" b="1" dirty="0" smtClean="0"/>
              <a:t>position </a:t>
            </a:r>
            <a:r>
              <a:rPr lang="en-US" sz="1600" b="1" dirty="0"/>
              <a:t>of common study designs are illustrated, but </a:t>
            </a:r>
            <a:r>
              <a:rPr lang="en-US" sz="1600" b="1" dirty="0" smtClean="0"/>
              <a:t>can </a:t>
            </a:r>
            <a:r>
              <a:rPr lang="en-US" sz="1600" b="1" dirty="0"/>
              <a:t>be moved in any direction depending on </a:t>
            </a:r>
            <a:r>
              <a:rPr lang="en-US" sz="1600" b="1" dirty="0" smtClean="0"/>
              <a:t>the specifics of its study design</a:t>
            </a:r>
            <a:endParaRPr lang="en-GB" sz="1600" b="1" dirty="0"/>
          </a:p>
        </p:txBody>
      </p:sp>
      <p:sp>
        <p:nvSpPr>
          <p:cNvPr id="24" name="Rectangle 23"/>
          <p:cNvSpPr/>
          <p:nvPr/>
        </p:nvSpPr>
        <p:spPr>
          <a:xfrm>
            <a:off x="737054" y="875106"/>
            <a:ext cx="4989304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b="1" dirty="0"/>
              <a:t>Conceptual framework of therapeutic </a:t>
            </a:r>
            <a:r>
              <a:rPr lang="en-US" sz="1200" b="1" dirty="0" smtClean="0"/>
              <a:t>research</a:t>
            </a:r>
            <a:r>
              <a:rPr lang="en-US" sz="1200" b="1" baseline="30000" dirty="0" smtClean="0"/>
              <a:t>1</a:t>
            </a:r>
            <a:endParaRPr lang="en-GB" sz="12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71838" y="4322179"/>
            <a:ext cx="1722928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1"/>
                </a:solidFill>
                <a:cs typeface="Arial" pitchFamily="34" charset="0"/>
              </a:rPr>
              <a:t>STUDY DESIGN ECOLOGY OF CARE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1814" y="4426054"/>
            <a:ext cx="394544" cy="2539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accent1"/>
                </a:solidFill>
                <a:cs typeface="Arial" pitchFamily="34" charset="0"/>
              </a:rPr>
              <a:t>Free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8202" y="3980232"/>
            <a:ext cx="813148" cy="2539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accent3"/>
                </a:solidFill>
                <a:cs typeface="Arial" pitchFamily="34" charset="0"/>
              </a:defRPr>
            </a:lvl1pPr>
          </a:lstStyle>
          <a:p>
            <a:r>
              <a:rPr lang="en-GB" dirty="0"/>
              <a:t>Narrow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202" y="1129022"/>
            <a:ext cx="813148" cy="2539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accent3"/>
                </a:solidFill>
                <a:cs typeface="Arial" pitchFamily="34" charset="0"/>
              </a:rPr>
              <a:t>Broad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268881" y="2524272"/>
            <a:ext cx="1213345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3"/>
                </a:solidFill>
                <a:cs typeface="Arial" pitchFamily="34" charset="0"/>
              </a:rPr>
              <a:t>POPULATION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71625" y="4426054"/>
            <a:ext cx="933450" cy="2539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accent1"/>
                </a:solidFill>
                <a:cs typeface="Arial" pitchFamily="34" charset="0"/>
              </a:rPr>
              <a:t>Constrained</a:t>
            </a:r>
          </a:p>
        </p:txBody>
      </p:sp>
    </p:spTree>
    <p:extLst>
      <p:ext uri="{BB962C8B-B14F-4D97-AF65-F5344CB8AC3E}">
        <p14:creationId xmlns:p14="http://schemas.microsoft.com/office/powerpoint/2010/main" val="944855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93725" y="4724401"/>
            <a:ext cx="7970412" cy="371474"/>
          </a:xfrm>
        </p:spPr>
        <p:txBody>
          <a:bodyPr anchor="ctr"/>
          <a:lstStyle/>
          <a:p>
            <a:pPr>
              <a:spcBef>
                <a:spcPts val="300"/>
              </a:spcBef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RCT, randomised controlled trial.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1. Thorpe KE, et al. J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Epidemiol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2009;62(5):464–75.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PRECIS wheel: describing study designs using ten explanatory pragmatic axes</a:t>
            </a:r>
            <a:r>
              <a:rPr lang="en-US" sz="2600" baseline="30000" dirty="0" smtClean="0"/>
              <a:t>1</a:t>
            </a:r>
            <a:endParaRPr lang="en-US" sz="2600" baseline="30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</p:grpSpPr>
        <p:sp>
          <p:nvSpPr>
            <p:cNvPr id="18" name="Right Triangle 17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19" name="TextBox 18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Methods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5368" y="1933575"/>
            <a:ext cx="8003765" cy="2844844"/>
            <a:chOff x="534878" y="4748655"/>
            <a:chExt cx="10411914" cy="3483095"/>
          </a:xfrm>
        </p:grpSpPr>
        <p:grpSp>
          <p:nvGrpSpPr>
            <p:cNvPr id="22" name="Group 21"/>
            <p:cNvGrpSpPr/>
            <p:nvPr/>
          </p:nvGrpSpPr>
          <p:grpSpPr>
            <a:xfrm>
              <a:off x="6216749" y="4748655"/>
              <a:ext cx="4730043" cy="3483095"/>
              <a:chOff x="6119594" y="357277"/>
              <a:chExt cx="4730043" cy="3483095"/>
            </a:xfrm>
          </p:grpSpPr>
          <p:pic>
            <p:nvPicPr>
              <p:cNvPr id="26" name="Picture 2" descr="https://marlin-prod.literatumonline.com/cms/attachment/67bc8756-8a16-4a9b-a011-58b8e2b861e6/gr2_lrg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83" r="51485" b="48154"/>
              <a:stretch/>
            </p:blipFill>
            <p:spPr bwMode="auto">
              <a:xfrm>
                <a:off x="6894296" y="357277"/>
                <a:ext cx="3180638" cy="2879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6119594" y="3218607"/>
                <a:ext cx="4730043" cy="6217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pPr algn="ctr"/>
                <a:r>
                  <a:rPr lang="en-GB" sz="900" b="1" dirty="0">
                    <a:cs typeface="Arial" pitchFamily="34" charset="0"/>
                  </a:rPr>
                  <a:t>PRECIS </a:t>
                </a:r>
                <a:r>
                  <a:rPr lang="en-GB" sz="900" b="1" dirty="0" smtClean="0">
                    <a:cs typeface="Arial" pitchFamily="34" charset="0"/>
                  </a:rPr>
                  <a:t>summary providing a </a:t>
                </a:r>
                <a:r>
                  <a:rPr lang="en-US" sz="900" b="1" dirty="0" smtClean="0">
                    <a:cs typeface="Arial" pitchFamily="34" charset="0"/>
                  </a:rPr>
                  <a:t>visual </a:t>
                </a:r>
                <a:r>
                  <a:rPr lang="en-US" sz="900" b="1" dirty="0">
                    <a:cs typeface="Arial" pitchFamily="34" charset="0"/>
                  </a:rPr>
                  <a:t>representation of </a:t>
                </a:r>
                <a:r>
                  <a:rPr lang="en-US" sz="900" b="1" dirty="0" smtClean="0">
                    <a:cs typeface="Arial" pitchFamily="34" charset="0"/>
                  </a:rPr>
                  <a:t>a </a:t>
                </a:r>
                <a:r>
                  <a:rPr lang="en-US" sz="900" b="1" dirty="0">
                    <a:cs typeface="Arial" pitchFamily="34" charset="0"/>
                  </a:rPr>
                  <a:t>very </a:t>
                </a:r>
                <a:r>
                  <a:rPr lang="en-US" sz="900" b="1" dirty="0" smtClean="0">
                    <a:cs typeface="Arial" pitchFamily="34" charset="0"/>
                  </a:rPr>
                  <a:t>‘broad’ </a:t>
                </a:r>
                <a:r>
                  <a:rPr lang="en-US" sz="900" b="1" dirty="0">
                    <a:cs typeface="Arial" pitchFamily="34" charset="0"/>
                  </a:rPr>
                  <a:t>pragmatic </a:t>
                </a:r>
                <a:r>
                  <a:rPr lang="en-US" sz="900" b="1" dirty="0" smtClean="0">
                    <a:cs typeface="Arial" pitchFamily="34" charset="0"/>
                  </a:rPr>
                  <a:t>study design, e.g. </a:t>
                </a:r>
                <a:r>
                  <a:rPr lang="en-GB" sz="900" b="1" dirty="0" smtClean="0">
                    <a:cs typeface="Arial" pitchFamily="34" charset="0"/>
                  </a:rPr>
                  <a:t>a heterogeneous patient </a:t>
                </a:r>
                <a:r>
                  <a:rPr lang="en-GB" sz="900" b="1" dirty="0">
                    <a:cs typeface="Arial" pitchFamily="34" charset="0"/>
                  </a:rPr>
                  <a:t>population of self-supervised and </a:t>
                </a:r>
                <a:r>
                  <a:rPr lang="en-GB" sz="900" b="1" dirty="0" smtClean="0">
                    <a:cs typeface="Arial" pitchFamily="34" charset="0"/>
                  </a:rPr>
                  <a:t>observed treatment </a:t>
                </a:r>
                <a:r>
                  <a:rPr lang="en-GB" sz="900" b="1" dirty="0" err="1" smtClean="0">
                    <a:cs typeface="Arial" pitchFamily="34" charset="0"/>
                  </a:rPr>
                  <a:t>outcomeS</a:t>
                </a:r>
                <a:endParaRPr lang="en-GB" sz="900" b="1" dirty="0">
                  <a:cs typeface="Arial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34878" y="4748655"/>
              <a:ext cx="4597063" cy="3483093"/>
              <a:chOff x="534878" y="4748655"/>
              <a:chExt cx="4597063" cy="3483093"/>
            </a:xfrm>
          </p:grpSpPr>
          <p:pic>
            <p:nvPicPr>
              <p:cNvPr id="24" name="Picture 2" descr="https://marlin-prod.literatumonline.com/cms/attachment/67bc8756-8a16-4a9b-a011-58b8e2b861e6/gr2_lrg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9883" r="1485" b="48154"/>
              <a:stretch/>
            </p:blipFill>
            <p:spPr bwMode="auto">
              <a:xfrm>
                <a:off x="1179761" y="4748655"/>
                <a:ext cx="3180637" cy="2879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34878" y="7609983"/>
                <a:ext cx="4597063" cy="6217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pPr algn="ctr"/>
                <a:r>
                  <a:rPr lang="en-GB" sz="900" b="1" dirty="0">
                    <a:cs typeface="Arial" pitchFamily="34" charset="0"/>
                  </a:rPr>
                  <a:t>PRECIS summary providing a </a:t>
                </a:r>
                <a:r>
                  <a:rPr lang="en-US" sz="900" b="1" dirty="0">
                    <a:cs typeface="Arial" pitchFamily="34" charset="0"/>
                  </a:rPr>
                  <a:t>visual representation of </a:t>
                </a:r>
                <a:r>
                  <a:rPr lang="en-US" sz="900" b="1" dirty="0" smtClean="0">
                    <a:cs typeface="Arial" pitchFamily="34" charset="0"/>
                  </a:rPr>
                  <a:t>a ‘narrow’ explanatory study design</a:t>
                </a:r>
                <a:r>
                  <a:rPr lang="en-US" sz="900" b="1" dirty="0">
                    <a:cs typeface="Arial" pitchFamily="34" charset="0"/>
                  </a:rPr>
                  <a:t>, e.g. </a:t>
                </a:r>
                <a:r>
                  <a:rPr lang="en-US" sz="900" b="1" dirty="0" smtClean="0">
                    <a:cs typeface="Arial" pitchFamily="34" charset="0"/>
                  </a:rPr>
                  <a:t> </a:t>
                </a:r>
                <a:r>
                  <a:rPr lang="en-GB" sz="900" b="1" dirty="0" smtClean="0">
                    <a:cs typeface="Arial" pitchFamily="34" charset="0"/>
                  </a:rPr>
                  <a:t>a highly selective </a:t>
                </a:r>
                <a:r>
                  <a:rPr lang="en-GB" sz="900" b="1" dirty="0">
                    <a:cs typeface="Arial" pitchFamily="34" charset="0"/>
                  </a:rPr>
                  <a:t>RCT involving </a:t>
                </a:r>
                <a:r>
                  <a:rPr lang="en-GB" sz="900" b="1" dirty="0" smtClean="0">
                    <a:cs typeface="Arial" pitchFamily="34" charset="0"/>
                  </a:rPr>
                  <a:t>intensive </a:t>
                </a:r>
                <a:r>
                  <a:rPr lang="en-GB" sz="900" b="1" dirty="0">
                    <a:cs typeface="Arial" pitchFamily="34" charset="0"/>
                  </a:rPr>
                  <a:t>management and </a:t>
                </a:r>
                <a:r>
                  <a:rPr lang="en-GB" sz="900" b="1" dirty="0" smtClean="0">
                    <a:cs typeface="Arial" pitchFamily="34" charset="0"/>
                  </a:rPr>
                  <a:t>follow-up</a:t>
                </a:r>
                <a:endParaRPr lang="en-GB" sz="9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8" name="Content Placeholder 3"/>
          <p:cNvSpPr txBox="1">
            <a:spLocks/>
          </p:cNvSpPr>
          <p:nvPr/>
        </p:nvSpPr>
        <p:spPr>
          <a:xfrm>
            <a:off x="385906" y="1081403"/>
            <a:ext cx="4225005" cy="555990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8788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70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4263" indent="-1698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2573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lvl="1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</a:rPr>
              <a:t>Explanatory studies:</a:t>
            </a:r>
            <a:r>
              <a:rPr lang="en-US" sz="1400" dirty="0" smtClean="0"/>
              <a:t> </a:t>
            </a:r>
          </a:p>
          <a:p>
            <a:pPr marL="227013" lvl="1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 smtClean="0"/>
              <a:t>Tests a causal research hypothesis: </a:t>
            </a:r>
            <a:br>
              <a:rPr lang="en-US" sz="1400" dirty="0" smtClean="0"/>
            </a:br>
            <a:r>
              <a:rPr lang="en-US" sz="1400" dirty="0" smtClean="0"/>
              <a:t>‘Does a treatment work under ideal conditions?’</a:t>
            </a: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4680012" y="1081403"/>
            <a:ext cx="4463988" cy="555990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8788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70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4263" indent="-1698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2573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lvl="1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</a:rPr>
              <a:t>Pragmatic studies:</a:t>
            </a:r>
          </a:p>
          <a:p>
            <a:pPr marL="227013" lvl="1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1400" dirty="0" smtClean="0"/>
              <a:t>Helps to choose </a:t>
            </a:r>
            <a:r>
              <a:rPr lang="en-US" sz="1400" dirty="0"/>
              <a:t>between care options: </a:t>
            </a:r>
            <a:br>
              <a:rPr lang="en-US" sz="1400" dirty="0"/>
            </a:br>
            <a:r>
              <a:rPr lang="en-US" sz="1400" dirty="0" smtClean="0"/>
              <a:t>‘Does a </a:t>
            </a:r>
            <a:r>
              <a:rPr lang="en-US" sz="1400" dirty="0"/>
              <a:t>treatment work under usual conditions</a:t>
            </a:r>
            <a:r>
              <a:rPr lang="en-US" sz="1400" dirty="0" smtClean="0"/>
              <a:t>?’</a:t>
            </a:r>
            <a:endParaRPr lang="en-US" sz="1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677586" y="1106438"/>
            <a:ext cx="0" cy="357999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44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6" y="181194"/>
            <a:ext cx="6912862" cy="583901"/>
          </a:xfrm>
        </p:spPr>
        <p:txBody>
          <a:bodyPr/>
          <a:lstStyle/>
          <a:p>
            <a:r>
              <a:rPr lang="en-GB" dirty="0" smtClean="0"/>
              <a:t>Interpreting RCT findings and RWE 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</p:grpSpPr>
        <p:sp>
          <p:nvSpPr>
            <p:cNvPr id="8" name="Right Triangle 7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9" name="TextBox 8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Results</a:t>
              </a: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600" dirty="0"/>
              <a:t>Real-world studies often make use of </a:t>
            </a:r>
            <a:r>
              <a:rPr lang="en-GB" sz="1600" b="1" dirty="0">
                <a:solidFill>
                  <a:schemeClr val="accent1"/>
                </a:solidFill>
              </a:rPr>
              <a:t>proxy endpoints </a:t>
            </a:r>
            <a:r>
              <a:rPr lang="en-GB" sz="1600" dirty="0"/>
              <a:t>if specific variables are not routinely available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600" b="1" dirty="0">
                <a:solidFill>
                  <a:schemeClr val="accent3"/>
                </a:solidFill>
              </a:rPr>
              <a:t>RCT endpoints </a:t>
            </a:r>
            <a:r>
              <a:rPr lang="en-GB" sz="1600" dirty="0"/>
              <a:t>and </a:t>
            </a:r>
            <a:r>
              <a:rPr lang="en-GB" sz="1600" b="1" dirty="0" smtClean="0">
                <a:solidFill>
                  <a:schemeClr val="accent1"/>
                </a:solidFill>
              </a:rPr>
              <a:t>real-world </a:t>
            </a:r>
            <a:r>
              <a:rPr lang="en-GB" sz="1600" b="1" dirty="0">
                <a:solidFill>
                  <a:schemeClr val="accent1"/>
                </a:solidFill>
              </a:rPr>
              <a:t>outcomes </a:t>
            </a:r>
            <a:r>
              <a:rPr lang="en-GB" sz="1600" dirty="0"/>
              <a:t>can differ; methodological review is required before comparing their findings: </a:t>
            </a:r>
          </a:p>
          <a:p>
            <a:endParaRPr lang="en-GB" sz="1600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408307"/>
              </p:ext>
            </p:extLst>
          </p:nvPr>
        </p:nvGraphicFramePr>
        <p:xfrm>
          <a:off x="606707" y="2146853"/>
          <a:ext cx="8256017" cy="24196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2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18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5509"/>
                <a:gridCol w="3165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2056">
                <a:tc>
                  <a:txBody>
                    <a:bodyPr/>
                    <a:lstStyle/>
                    <a:p>
                      <a:pPr marL="72000"/>
                      <a:r>
                        <a:rPr lang="en-GB" sz="1100" b="1" kern="1200" noProof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RCT endpoint</a:t>
                      </a:r>
                      <a:endParaRPr lang="en-GB" sz="1100" b="1" kern="1200" noProof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51602" marR="51602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Typical</a:t>
                      </a:r>
                      <a:r>
                        <a:rPr lang="en-GB" sz="1100" baseline="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 RCT definition</a:t>
                      </a:r>
                      <a:endParaRPr lang="en-GB" sz="1100" noProof="0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1602" marR="51602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Disaggregated components</a:t>
                      </a:r>
                      <a:endParaRPr lang="en-GB" sz="1100" noProof="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1602" marR="51602" marT="25718" marB="25718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GB" sz="1100" baseline="0" noProof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Challenges of real-world evaluation</a:t>
                      </a:r>
                    </a:p>
                  </a:txBody>
                  <a:tcPr marL="51602" marR="51602" marT="25718" marB="2571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8926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GB" sz="105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PFS</a:t>
                      </a:r>
                      <a:endParaRPr lang="en-GB" sz="1050" b="1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51602" marR="51602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Time from randomisation* until </a:t>
                      </a:r>
                      <a:r>
                        <a:rPr lang="en-GB" sz="105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objective tumour progression </a:t>
                      </a: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by</a:t>
                      </a:r>
                      <a:r>
                        <a:rPr lang="en-GB" sz="1050" b="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RECIST </a:t>
                      </a: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or death</a:t>
                      </a:r>
                    </a:p>
                  </a:txBody>
                  <a:tcPr marL="51602" marR="51602" marT="25718" marB="25718" anchor="ctr"/>
                </a:tc>
                <a:tc>
                  <a:txBody>
                    <a:bodyPr/>
                    <a:lstStyle/>
                    <a:p>
                      <a:pPr marL="171450" marR="0" indent="-171450" algn="l" defTabSz="91429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Death</a:t>
                      </a:r>
                    </a:p>
                    <a:p>
                      <a:pPr marL="171450" marR="0" indent="-171450" algn="l" defTabSz="91429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PD</a:t>
                      </a:r>
                    </a:p>
                  </a:txBody>
                  <a:tcPr marL="51602" marR="51602" marT="25718" marB="25718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2000" lvl="1" indent="0" algn="l" defTabSz="914290" rtl="0" eaLnBrk="1" latinLnBrk="0" hangingPunct="1">
                        <a:lnSpc>
                          <a:spcPct val="12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Monitoring</a:t>
                      </a:r>
                      <a:r>
                        <a:rPr lang="en-GB" sz="1050" b="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and follow-up varies across healthcare settings, centres and clinicians, which limits </a:t>
                      </a:r>
                      <a:br>
                        <a:rPr lang="en-GB" sz="1050" b="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</a:br>
                      <a:r>
                        <a:rPr lang="en-GB" sz="1050" b="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(or prevents) </a:t>
                      </a: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evaluation of RECIST </a:t>
                      </a:r>
                    </a:p>
                  </a:txBody>
                  <a:tcPr marL="51602" marR="51602" marT="25718" marB="2571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115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GB" sz="105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TTP</a:t>
                      </a:r>
                      <a:endParaRPr lang="en-GB" sz="1050" b="1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51602" marR="51602" marT="34290" marB="3429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Time from randomisation* until </a:t>
                      </a:r>
                      <a:r>
                        <a:rPr lang="en-GB" sz="105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clinical progression</a:t>
                      </a: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en-GB" sz="105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or death</a:t>
                      </a:r>
                      <a:endParaRPr lang="en-GB" sz="1050" b="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51602" marR="51602" marT="34290" marB="34290" anchor="ctr"/>
                </a:tc>
                <a:tc>
                  <a:txBody>
                    <a:bodyPr/>
                    <a:lstStyle/>
                    <a:p>
                      <a:pPr marL="171450" marR="0" indent="-171450" algn="l" defTabSz="91429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Death</a:t>
                      </a:r>
                    </a:p>
                    <a:p>
                      <a:pPr marL="171450" marR="0" indent="-171450" algn="l" defTabSz="91429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Clinical progression</a:t>
                      </a:r>
                    </a:p>
                    <a:p>
                      <a:pPr marL="171450" marR="0" indent="-171450" algn="l" defTabSz="91429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PD</a:t>
                      </a:r>
                    </a:p>
                  </a:txBody>
                  <a:tcPr marL="51602" marR="51602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2000" lvl="1" indent="0" algn="l" defTabSz="914290" rtl="0" eaLnBrk="1" latinLnBrk="0" hangingPunct="1">
                        <a:lnSpc>
                          <a:spcPct val="12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en-GB" sz="1050" b="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Routine care methods of assessing and monitoring clinical progression are difficult to standardise for real-world evaluation</a:t>
                      </a:r>
                    </a:p>
                  </a:txBody>
                  <a:tcPr marL="51602" marR="51602" marT="25718" marB="2571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5477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GB" sz="105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TTF</a:t>
                      </a:r>
                      <a:endParaRPr lang="en-GB" sz="1050" b="1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51602" marR="51602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Time from randomisation* to </a:t>
                      </a:r>
                      <a:r>
                        <a:rPr lang="en-GB" sz="105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discontinuation for any reason</a:t>
                      </a:r>
                      <a:endParaRPr lang="en-GB" sz="1050" b="0" kern="1200" noProof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51602" marR="51602" marT="34290" marB="34290" anchor="ctr"/>
                </a:tc>
                <a:tc>
                  <a:txBody>
                    <a:bodyPr/>
                    <a:lstStyle/>
                    <a:p>
                      <a:pPr marL="171450" marR="0" indent="-171450" algn="l" defTabSz="91429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Death</a:t>
                      </a:r>
                    </a:p>
                    <a:p>
                      <a:pPr marL="171450" marR="0" indent="-171450" algn="l" defTabSz="91429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Clinical progression</a:t>
                      </a:r>
                    </a:p>
                    <a:p>
                      <a:pPr marL="171450" marR="0" indent="-171450" algn="l" defTabSz="91429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PD</a:t>
                      </a:r>
                    </a:p>
                    <a:p>
                      <a:pPr marL="171450" marR="0" indent="-171450" algn="l" defTabSz="91429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AEs</a:t>
                      </a:r>
                      <a:r>
                        <a:rPr lang="en-GB" sz="1050" b="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Verdana"/>
                          <a:cs typeface="Verdana"/>
                        </a:rPr>
                        <a:t>**</a:t>
                      </a:r>
                      <a:endParaRPr lang="en-GB" sz="1050" b="0" kern="1200" noProof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51602" marR="51602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2000" marR="0" lvl="1" indent="0" algn="l" defTabSz="91429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GB" sz="105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Pragmatic</a:t>
                      </a:r>
                      <a:r>
                        <a:rPr lang="en-GB" sz="1050" b="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routine care management approaches may result in treatment through progression resulting in “time on treatment” being used as a proxy for </a:t>
                      </a:r>
                      <a:r>
                        <a:rPr lang="en-GB" sz="1050" b="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TTF</a:t>
                      </a:r>
                      <a:endParaRPr lang="en-GB" sz="1050" b="0" kern="1200" noProof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51602" marR="51602" marT="25718" marB="2571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93724" y="4725341"/>
            <a:ext cx="8268999" cy="36399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*Time from study enrolment for single-arm trials;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Verdana"/>
                <a:cs typeface="Verdana"/>
              </a:rPr>
              <a:t>**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TTF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discriminate between discontinuations due 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adverse events and discontinuations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other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reasons.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AE, adverse event; PD, progressive disease;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PFS, progression-free survival; RCT, randomised controlled trial; RECIST, Response Evaluation Criteria in Solid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Tumors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; RWE, real-world evidence; TTF, time to treatment failure; TTP, time to progression.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9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8073196" cy="583901"/>
          </a:xfrm>
        </p:spPr>
        <p:txBody>
          <a:bodyPr anchor="ctr"/>
          <a:lstStyle/>
          <a:p>
            <a:r>
              <a:rPr lang="de-DE" dirty="0" smtClean="0"/>
              <a:t>Endpoints – PFS, TTP, TTF</a:t>
            </a:r>
            <a:r>
              <a:rPr lang="de-DE" dirty="0"/>
              <a:t>: RCT </a:t>
            </a:r>
            <a:r>
              <a:rPr lang="de-DE" dirty="0" err="1"/>
              <a:t>scenario</a:t>
            </a:r>
            <a:r>
              <a:rPr lang="de-DE" dirty="0"/>
              <a:t> </a:t>
            </a:r>
            <a:r>
              <a:rPr lang="de-DE" dirty="0" smtClean="0"/>
              <a:t>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6" y="968010"/>
            <a:ext cx="8166451" cy="5436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chemeClr val="accent4"/>
                </a:solidFill>
              </a:rPr>
              <a:t>Conceptual scenario</a:t>
            </a:r>
            <a:r>
              <a:rPr lang="en-US" sz="1600" dirty="0"/>
              <a:t>: Prolongation of </a:t>
            </a:r>
            <a:r>
              <a:rPr lang="en-US" sz="1600" dirty="0" smtClean="0"/>
              <a:t>median progression free survival by </a:t>
            </a:r>
            <a:r>
              <a:rPr lang="en-US" sz="1600" dirty="0"/>
              <a:t>treatment beyond progression </a:t>
            </a:r>
            <a:r>
              <a:rPr lang="en-US" sz="1600" dirty="0" smtClean="0"/>
              <a:t>outweighs the </a:t>
            </a:r>
            <a:r>
              <a:rPr lang="en-US" sz="1600" dirty="0"/>
              <a:t>effect of treatment discontinuation for other reasons.</a:t>
            </a:r>
          </a:p>
          <a:p>
            <a:endParaRPr lang="en-GB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5605" y="1576516"/>
            <a:ext cx="2437839" cy="2863892"/>
            <a:chOff x="505605" y="1576516"/>
            <a:chExt cx="2437839" cy="286389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05" y="2928408"/>
              <a:ext cx="2437839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646049" y="1576516"/>
              <a:ext cx="2156950" cy="113877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7013" indent="-227013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defRPr sz="1600" b="1" i="0" baseline="0">
                  <a:solidFill>
                    <a:schemeClr val="accent4"/>
                  </a:solidFill>
                  <a:cs typeface="Arial" pitchFamily="34" charset="0"/>
                </a:defRPr>
              </a:lvl1pPr>
              <a:lvl2pPr marL="458788" indent="-231775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tabLst/>
                <a:defRPr sz="1600">
                  <a:cs typeface="Arial" pitchFamily="34" charset="0"/>
                </a:defRPr>
              </a:lvl2pPr>
              <a:lvl3pPr marL="687388" indent="-2286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600">
                  <a:cs typeface="Arial" pitchFamily="34" charset="0"/>
                </a:defRPr>
              </a:lvl3pPr>
              <a:lvl4pPr marL="914400" indent="-2270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defRPr sz="1400">
                  <a:cs typeface="Arial" pitchFamily="34" charset="0"/>
                </a:defRPr>
              </a:lvl4pPr>
              <a:lvl5pPr marL="1084263" indent="-16986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200">
                  <a:cs typeface="Arial" pitchFamily="34" charset="0"/>
                </a:defRPr>
              </a:lvl5pPr>
              <a:lvl6pPr marL="1257300" indent="-173038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85000"/>
                <a:buFont typeface="Arial" pitchFamily="34" charset="0"/>
                <a:buChar char="–"/>
                <a:defRPr sz="1200" baseline="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GB" sz="1400" dirty="0" smtClean="0">
                  <a:solidFill>
                    <a:schemeClr val="accent1"/>
                  </a:solidFill>
                </a:rPr>
                <a:t>Progression-free survival</a:t>
              </a:r>
              <a:endParaRPr lang="en-GB" sz="1200" dirty="0" smtClean="0">
                <a:solidFill>
                  <a:schemeClr val="accent1"/>
                </a:solidFill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err="1" smtClean="0">
                  <a:solidFill>
                    <a:schemeClr val="tx1"/>
                  </a:solidFill>
                </a:rPr>
                <a:t>mPFS</a:t>
              </a:r>
              <a:r>
                <a:rPr lang="en-GB" sz="1200" b="0" dirty="0" smtClean="0">
                  <a:solidFill>
                    <a:schemeClr val="tx1"/>
                  </a:solidFill>
                </a:rPr>
                <a:t>: 21.5 months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chemeClr val="tx1"/>
                  </a:solidFill>
                </a:rPr>
                <a:t>Contributing events:</a:t>
              </a:r>
              <a:endParaRPr lang="en-GB" sz="12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120825" y="2448735"/>
            <a:ext cx="1178227" cy="520664"/>
            <a:chOff x="230954" y="2370606"/>
            <a:chExt cx="1570967" cy="694218"/>
          </a:xfrm>
        </p:grpSpPr>
        <p:sp>
          <p:nvSpPr>
            <p:cNvPr id="57" name="Ellipse 56"/>
            <p:cNvSpPr/>
            <p:nvPr/>
          </p:nvSpPr>
          <p:spPr>
            <a:xfrm>
              <a:off x="573083" y="2480427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230954" y="2480427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1320279" y="2776824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916878" y="2420722"/>
              <a:ext cx="431999" cy="432000"/>
            </a:xfrm>
            <a:prstGeom prst="ellipse">
              <a:avLst/>
            </a:prstGeom>
            <a:solidFill>
              <a:schemeClr val="accent1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600" dirty="0" smtClean="0"/>
                <a:t>Death</a:t>
              </a:r>
              <a:endParaRPr lang="en-GB" sz="600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1514119" y="2370606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</p:grpSpPr>
        <p:sp>
          <p:nvSpPr>
            <p:cNvPr id="52" name="Right Triangle 51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61" name="TextBox 60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Results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90343" y="1576516"/>
            <a:ext cx="2191625" cy="2863892"/>
            <a:chOff x="3690343" y="1576516"/>
            <a:chExt cx="2191625" cy="2863892"/>
          </a:xfrm>
        </p:grpSpPr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343" y="2928408"/>
              <a:ext cx="2191625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feld 11"/>
            <p:cNvSpPr txBox="1"/>
            <p:nvPr/>
          </p:nvSpPr>
          <p:spPr>
            <a:xfrm>
              <a:off x="3848125" y="1576516"/>
              <a:ext cx="1876061" cy="113877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7013" indent="-227013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defRPr sz="1600" b="1" i="0" baseline="0">
                  <a:solidFill>
                    <a:schemeClr val="accent4"/>
                  </a:solidFill>
                  <a:cs typeface="Arial" pitchFamily="34" charset="0"/>
                </a:defRPr>
              </a:lvl1pPr>
              <a:lvl2pPr marL="458788" indent="-231775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tabLst/>
                <a:defRPr sz="1600">
                  <a:cs typeface="Arial" pitchFamily="34" charset="0"/>
                </a:defRPr>
              </a:lvl2pPr>
              <a:lvl3pPr marL="687388" indent="-2286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600">
                  <a:cs typeface="Arial" pitchFamily="34" charset="0"/>
                </a:defRPr>
              </a:lvl3pPr>
              <a:lvl4pPr marL="914400" indent="-2270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defRPr sz="1400">
                  <a:cs typeface="Arial" pitchFamily="34" charset="0"/>
                </a:defRPr>
              </a:lvl4pPr>
              <a:lvl5pPr marL="1084263" indent="-16986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200">
                  <a:cs typeface="Arial" pitchFamily="34" charset="0"/>
                </a:defRPr>
              </a:lvl5pPr>
              <a:lvl6pPr marL="1257300" indent="-173038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85000"/>
                <a:buFont typeface="Arial" pitchFamily="34" charset="0"/>
                <a:buChar char="–"/>
                <a:defRPr sz="1200" baseline="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GB" sz="1400" dirty="0" smtClean="0">
                  <a:solidFill>
                    <a:schemeClr val="accent3"/>
                  </a:solidFill>
                </a:rPr>
                <a:t>Time to progression</a:t>
              </a:r>
              <a:endParaRPr lang="en-GB" sz="1200" dirty="0" smtClean="0">
                <a:solidFill>
                  <a:schemeClr val="accent3"/>
                </a:solidFill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TTP: </a:t>
              </a:r>
              <a:r>
                <a:rPr lang="en-GB" sz="1200" b="0" dirty="0" smtClean="0">
                  <a:solidFill>
                    <a:schemeClr val="tx1"/>
                  </a:solidFill>
                </a:rPr>
                <a:t>23.7 months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chemeClr val="tx1"/>
                  </a:solidFill>
                </a:rPr>
                <a:t>Contributing events</a:t>
              </a:r>
              <a:r>
                <a:rPr lang="en-GB" sz="1400" b="0" dirty="0" smtClean="0">
                  <a:solidFill>
                    <a:schemeClr val="tx1"/>
                  </a:solidFill>
                </a:rPr>
                <a:t>:</a:t>
              </a:r>
              <a:endParaRPr lang="en-GB" sz="14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57860" y="1576516"/>
            <a:ext cx="2373868" cy="2863892"/>
            <a:chOff x="6557860" y="1576516"/>
            <a:chExt cx="2373868" cy="286389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7860" y="2928408"/>
              <a:ext cx="2373868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feld 11"/>
            <p:cNvSpPr txBox="1"/>
            <p:nvPr/>
          </p:nvSpPr>
          <p:spPr>
            <a:xfrm>
              <a:off x="6649299" y="1576516"/>
              <a:ext cx="2190991" cy="113877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7013" indent="-227013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defRPr sz="1600" b="1" i="0" baseline="0">
                  <a:solidFill>
                    <a:schemeClr val="accent4"/>
                  </a:solidFill>
                  <a:cs typeface="Arial" pitchFamily="34" charset="0"/>
                </a:defRPr>
              </a:lvl1pPr>
              <a:lvl2pPr marL="458788" indent="-231775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tabLst/>
                <a:defRPr sz="1600">
                  <a:cs typeface="Arial" pitchFamily="34" charset="0"/>
                </a:defRPr>
              </a:lvl2pPr>
              <a:lvl3pPr marL="687388" indent="-2286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600">
                  <a:cs typeface="Arial" pitchFamily="34" charset="0"/>
                </a:defRPr>
              </a:lvl3pPr>
              <a:lvl4pPr marL="914400" indent="-2270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defRPr sz="1400">
                  <a:cs typeface="Arial" pitchFamily="34" charset="0"/>
                </a:defRPr>
              </a:lvl4pPr>
              <a:lvl5pPr marL="1084263" indent="-16986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200">
                  <a:cs typeface="Arial" pitchFamily="34" charset="0"/>
                </a:defRPr>
              </a:lvl5pPr>
              <a:lvl6pPr marL="1257300" indent="-173038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85000"/>
                <a:buFont typeface="Arial" pitchFamily="34" charset="0"/>
                <a:buChar char="–"/>
                <a:defRPr sz="1200" baseline="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GB" sz="1400" dirty="0" smtClean="0">
                  <a:solidFill>
                    <a:schemeClr val="accent2"/>
                  </a:solidFill>
                </a:rPr>
                <a:t>Time to treatment failure</a:t>
              </a:r>
              <a:endParaRPr lang="en-GB" sz="1200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TTF</a:t>
              </a:r>
              <a:r>
                <a:rPr lang="en-GB" sz="1200" b="0" dirty="0" smtClean="0">
                  <a:solidFill>
                    <a:schemeClr val="tx1"/>
                  </a:solidFill>
                </a:rPr>
                <a:t>: 21.1 months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chemeClr val="tx1"/>
                  </a:solidFill>
                </a:rPr>
                <a:t>Contributing events:</a:t>
              </a:r>
              <a:endParaRPr lang="en-GB" sz="12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uppieren 3"/>
          <p:cNvGrpSpPr/>
          <p:nvPr/>
        </p:nvGrpSpPr>
        <p:grpSpPr>
          <a:xfrm>
            <a:off x="4032026" y="2349605"/>
            <a:ext cx="1636824" cy="718837"/>
            <a:chOff x="87053" y="2107190"/>
            <a:chExt cx="2182428" cy="958448"/>
          </a:xfrm>
        </p:grpSpPr>
        <p:sp>
          <p:nvSpPr>
            <p:cNvPr id="65" name="Ellipse 56"/>
            <p:cNvSpPr/>
            <p:nvPr/>
          </p:nvSpPr>
          <p:spPr>
            <a:xfrm>
              <a:off x="607229" y="2576413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66" name="Ellipse 54"/>
            <p:cNvSpPr/>
            <p:nvPr/>
          </p:nvSpPr>
          <p:spPr>
            <a:xfrm>
              <a:off x="87053" y="2514604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67" name="Ellipse 57"/>
            <p:cNvSpPr/>
            <p:nvPr/>
          </p:nvSpPr>
          <p:spPr>
            <a:xfrm>
              <a:off x="1460414" y="2777639"/>
              <a:ext cx="287802" cy="287999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68" name="Ellipse 58"/>
            <p:cNvSpPr/>
            <p:nvPr/>
          </p:nvSpPr>
          <p:spPr>
            <a:xfrm>
              <a:off x="854710" y="2360610"/>
              <a:ext cx="431999" cy="432001"/>
            </a:xfrm>
            <a:prstGeom prst="ellipse">
              <a:avLst/>
            </a:prstGeom>
            <a:solidFill>
              <a:schemeClr val="accent1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600" dirty="0" smtClean="0"/>
                <a:t>Death</a:t>
              </a:r>
              <a:endParaRPr lang="en-GB" sz="600" dirty="0"/>
            </a:p>
          </p:txBody>
        </p:sp>
        <p:sp>
          <p:nvSpPr>
            <p:cNvPr id="71" name="Ellipse 59"/>
            <p:cNvSpPr/>
            <p:nvPr/>
          </p:nvSpPr>
          <p:spPr>
            <a:xfrm>
              <a:off x="1550533" y="2325658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73" name="Ellipse 58"/>
            <p:cNvSpPr/>
            <p:nvPr/>
          </p:nvSpPr>
          <p:spPr>
            <a:xfrm>
              <a:off x="1242874" y="2469658"/>
              <a:ext cx="431999" cy="432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/>
                <a:t>Clinical</a:t>
              </a:r>
              <a:r>
                <a:rPr lang="de-DE" sz="600" dirty="0"/>
                <a:t> PD</a:t>
              </a:r>
              <a:endParaRPr lang="en-GB" sz="600" dirty="0"/>
            </a:p>
          </p:txBody>
        </p:sp>
        <p:sp>
          <p:nvSpPr>
            <p:cNvPr id="74" name="Ellipse 58"/>
            <p:cNvSpPr/>
            <p:nvPr/>
          </p:nvSpPr>
          <p:spPr>
            <a:xfrm>
              <a:off x="357083" y="2204718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 smtClean="0"/>
                <a:t>Clinical</a:t>
              </a:r>
              <a:r>
                <a:rPr lang="de-DE" sz="600" dirty="0" smtClean="0"/>
                <a:t> PD</a:t>
              </a:r>
              <a:endParaRPr lang="en-GB" sz="600" dirty="0"/>
            </a:p>
          </p:txBody>
        </p:sp>
        <p:sp>
          <p:nvSpPr>
            <p:cNvPr id="75" name="Ellipse 58"/>
            <p:cNvSpPr/>
            <p:nvPr/>
          </p:nvSpPr>
          <p:spPr>
            <a:xfrm>
              <a:off x="1837482" y="2107190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/>
                <a:t>Clinical</a:t>
              </a:r>
              <a:r>
                <a:rPr lang="de-DE" sz="600" dirty="0"/>
                <a:t> PD</a:t>
              </a:r>
              <a:endParaRPr lang="en-GB" sz="600" dirty="0"/>
            </a:p>
          </p:txBody>
        </p:sp>
      </p:grpSp>
      <p:grpSp>
        <p:nvGrpSpPr>
          <p:cNvPr id="76" name="Gruppieren 3"/>
          <p:cNvGrpSpPr/>
          <p:nvPr/>
        </p:nvGrpSpPr>
        <p:grpSpPr>
          <a:xfrm>
            <a:off x="6912260" y="2349605"/>
            <a:ext cx="1662464" cy="718837"/>
            <a:chOff x="87053" y="2107190"/>
            <a:chExt cx="2216614" cy="958448"/>
          </a:xfrm>
        </p:grpSpPr>
        <p:sp>
          <p:nvSpPr>
            <p:cNvPr id="77" name="Ellipse 56"/>
            <p:cNvSpPr/>
            <p:nvPr/>
          </p:nvSpPr>
          <p:spPr>
            <a:xfrm>
              <a:off x="607229" y="2576413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78" name="Ellipse 54"/>
            <p:cNvSpPr/>
            <p:nvPr/>
          </p:nvSpPr>
          <p:spPr>
            <a:xfrm>
              <a:off x="87053" y="2514604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79" name="Ellipse 57"/>
            <p:cNvSpPr/>
            <p:nvPr/>
          </p:nvSpPr>
          <p:spPr>
            <a:xfrm>
              <a:off x="1460414" y="2777639"/>
              <a:ext cx="287802" cy="287999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80" name="Ellipse 58"/>
            <p:cNvSpPr/>
            <p:nvPr/>
          </p:nvSpPr>
          <p:spPr>
            <a:xfrm>
              <a:off x="854710" y="2360610"/>
              <a:ext cx="431999" cy="432001"/>
            </a:xfrm>
            <a:prstGeom prst="ellipse">
              <a:avLst/>
            </a:prstGeom>
            <a:solidFill>
              <a:schemeClr val="accent1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600" dirty="0" smtClean="0"/>
                <a:t>Death</a:t>
              </a:r>
              <a:endParaRPr lang="en-GB" sz="600" dirty="0"/>
            </a:p>
          </p:txBody>
        </p:sp>
        <p:sp>
          <p:nvSpPr>
            <p:cNvPr id="90" name="Ellipse 59"/>
            <p:cNvSpPr/>
            <p:nvPr/>
          </p:nvSpPr>
          <p:spPr>
            <a:xfrm>
              <a:off x="1604315" y="2370604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103" name="Ellipse 58"/>
            <p:cNvSpPr/>
            <p:nvPr/>
          </p:nvSpPr>
          <p:spPr>
            <a:xfrm>
              <a:off x="1242874" y="2469658"/>
              <a:ext cx="431999" cy="432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/>
                <a:t>Clinical</a:t>
              </a:r>
              <a:r>
                <a:rPr lang="de-DE" sz="600" dirty="0"/>
                <a:t> PD</a:t>
              </a:r>
              <a:endParaRPr lang="en-GB" sz="600" dirty="0"/>
            </a:p>
          </p:txBody>
        </p:sp>
        <p:sp>
          <p:nvSpPr>
            <p:cNvPr id="104" name="Ellipse 58"/>
            <p:cNvSpPr/>
            <p:nvPr/>
          </p:nvSpPr>
          <p:spPr>
            <a:xfrm>
              <a:off x="357083" y="2204718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 smtClean="0"/>
                <a:t>Clinical</a:t>
              </a:r>
              <a:r>
                <a:rPr lang="de-DE" sz="600" dirty="0" smtClean="0"/>
                <a:t> PD</a:t>
              </a:r>
              <a:endParaRPr lang="en-GB" sz="600" dirty="0"/>
            </a:p>
          </p:txBody>
        </p:sp>
        <p:sp>
          <p:nvSpPr>
            <p:cNvPr id="105" name="Ellipse 58"/>
            <p:cNvSpPr/>
            <p:nvPr/>
          </p:nvSpPr>
          <p:spPr>
            <a:xfrm>
              <a:off x="1837482" y="2107190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/>
                <a:t>Clinical</a:t>
              </a:r>
              <a:r>
                <a:rPr lang="de-DE" sz="600" dirty="0"/>
                <a:t> PD</a:t>
              </a:r>
              <a:endParaRPr lang="en-GB" sz="600" dirty="0"/>
            </a:p>
          </p:txBody>
        </p:sp>
        <p:sp>
          <p:nvSpPr>
            <p:cNvPr id="106" name="Ellipse 59"/>
            <p:cNvSpPr/>
            <p:nvPr/>
          </p:nvSpPr>
          <p:spPr>
            <a:xfrm>
              <a:off x="2015865" y="2463627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 smtClean="0"/>
                <a:t>AE</a:t>
              </a:r>
              <a:endParaRPr lang="en-GB" sz="700" dirty="0"/>
            </a:p>
          </p:txBody>
        </p:sp>
        <p:sp>
          <p:nvSpPr>
            <p:cNvPr id="107" name="Ellipse 59"/>
            <p:cNvSpPr/>
            <p:nvPr/>
          </p:nvSpPr>
          <p:spPr>
            <a:xfrm>
              <a:off x="903142" y="2633639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 smtClean="0"/>
                <a:t>AE</a:t>
              </a:r>
              <a:endParaRPr lang="en-GB" sz="700" dirty="0"/>
            </a:p>
          </p:txBody>
        </p:sp>
        <p:sp>
          <p:nvSpPr>
            <p:cNvPr id="108" name="Ellipse 59"/>
            <p:cNvSpPr/>
            <p:nvPr/>
          </p:nvSpPr>
          <p:spPr>
            <a:xfrm>
              <a:off x="789082" y="2163357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 smtClean="0"/>
                <a:t>AE</a:t>
              </a:r>
              <a:endParaRPr lang="en-GB" sz="700" dirty="0"/>
            </a:p>
          </p:txBody>
        </p:sp>
        <p:sp>
          <p:nvSpPr>
            <p:cNvPr id="109" name="Ellipse 59"/>
            <p:cNvSpPr/>
            <p:nvPr/>
          </p:nvSpPr>
          <p:spPr>
            <a:xfrm>
              <a:off x="1316513" y="2210022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 smtClean="0"/>
                <a:t>AE</a:t>
              </a:r>
              <a:endParaRPr lang="en-GB" sz="700" dirty="0"/>
            </a:p>
          </p:txBody>
        </p:sp>
      </p:grpSp>
      <p:sp>
        <p:nvSpPr>
          <p:cNvPr id="110" name="Text Placeholder 10"/>
          <p:cNvSpPr txBox="1">
            <a:spLocks/>
          </p:cNvSpPr>
          <p:nvPr/>
        </p:nvSpPr>
        <p:spPr>
          <a:xfrm>
            <a:off x="618294" y="4776306"/>
            <a:ext cx="7740577" cy="3013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7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270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tabLst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45878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8738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2573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AE, adverse events; </a:t>
            </a:r>
            <a:r>
              <a:rPr lang="en-GB" sz="800" dirty="0" err="1" smtClean="0">
                <a:solidFill>
                  <a:schemeClr val="bg1">
                    <a:lumMod val="50000"/>
                  </a:schemeClr>
                </a:solidFill>
              </a:rPr>
              <a:t>mPFS</a:t>
            </a: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, median progression-free survival; RCT, randomised controlled trial; TTF, time to treatment failure; TTP, time to progression.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48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8073196" cy="583901"/>
          </a:xfrm>
        </p:spPr>
        <p:txBody>
          <a:bodyPr anchor="ctr"/>
          <a:lstStyle/>
          <a:p>
            <a:r>
              <a:rPr lang="de-DE" dirty="0"/>
              <a:t>Endpoints – PFS, TTP, TTF: RCT </a:t>
            </a:r>
            <a:r>
              <a:rPr lang="de-DE" dirty="0" err="1"/>
              <a:t>scenario</a:t>
            </a:r>
            <a:r>
              <a:rPr lang="de-DE" dirty="0"/>
              <a:t> </a:t>
            </a:r>
            <a:r>
              <a:rPr lang="de-DE" dirty="0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6" y="968010"/>
            <a:ext cx="8268998" cy="5436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chemeClr val="accent4"/>
                </a:solidFill>
              </a:rPr>
              <a:t>Conceptual scenario</a:t>
            </a:r>
            <a:r>
              <a:rPr lang="en-US" sz="1600" dirty="0" smtClean="0"/>
              <a:t>: the effect of treatment discontinuation for other reasons has more effect than prolongation </a:t>
            </a:r>
            <a:r>
              <a:rPr lang="en-US" sz="1600" dirty="0"/>
              <a:t>of </a:t>
            </a:r>
            <a:r>
              <a:rPr lang="en-US" sz="1600" dirty="0" err="1" smtClean="0"/>
              <a:t>mPFS</a:t>
            </a:r>
            <a:r>
              <a:rPr lang="en-US" sz="1600" dirty="0" smtClean="0"/>
              <a:t> by </a:t>
            </a:r>
            <a:r>
              <a:rPr lang="en-US" sz="1600" dirty="0"/>
              <a:t>treating beyond </a:t>
            </a:r>
            <a:r>
              <a:rPr lang="en-US" sz="1600" dirty="0" smtClean="0"/>
              <a:t>RECIST progression.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endParaRPr lang="en-GB" sz="1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8295" y="4715128"/>
            <a:ext cx="7740577" cy="301374"/>
          </a:xfrm>
        </p:spPr>
        <p:txBody>
          <a:bodyPr anchor="ctr"/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AE, adverse events; </a:t>
            </a:r>
            <a:r>
              <a:rPr lang="en-GB" sz="800" dirty="0" err="1" smtClean="0">
                <a:solidFill>
                  <a:schemeClr val="bg1">
                    <a:lumMod val="50000"/>
                  </a:schemeClr>
                </a:solidFill>
              </a:rPr>
              <a:t>mPFS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median progression-free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survival; RCT, randomised controlled </a:t>
            </a: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trial;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RECIST, Response Evaluation Criteria in Solid </a:t>
            </a:r>
            <a:r>
              <a:rPr lang="en-GB" sz="800" dirty="0" err="1" smtClean="0">
                <a:solidFill>
                  <a:schemeClr val="bg1">
                    <a:lumMod val="50000"/>
                  </a:schemeClr>
                </a:solidFill>
              </a:rPr>
              <a:t>Tumors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TTF, time to treatment failure; TTP, time to progression.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5605" y="1576516"/>
            <a:ext cx="2437839" cy="2863892"/>
            <a:chOff x="505605" y="1576516"/>
            <a:chExt cx="2437839" cy="286389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05" y="2928408"/>
              <a:ext cx="2437839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646049" y="1576516"/>
              <a:ext cx="2156950" cy="113877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7013" indent="-227013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defRPr sz="1600" b="1" i="0" baseline="0">
                  <a:solidFill>
                    <a:schemeClr val="accent4"/>
                  </a:solidFill>
                  <a:cs typeface="Arial" pitchFamily="34" charset="0"/>
                </a:defRPr>
              </a:lvl1pPr>
              <a:lvl2pPr marL="458788" indent="-231775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tabLst/>
                <a:defRPr sz="1600">
                  <a:cs typeface="Arial" pitchFamily="34" charset="0"/>
                </a:defRPr>
              </a:lvl2pPr>
              <a:lvl3pPr marL="687388" indent="-2286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600">
                  <a:cs typeface="Arial" pitchFamily="34" charset="0"/>
                </a:defRPr>
              </a:lvl3pPr>
              <a:lvl4pPr marL="914400" indent="-2270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defRPr sz="1400">
                  <a:cs typeface="Arial" pitchFamily="34" charset="0"/>
                </a:defRPr>
              </a:lvl4pPr>
              <a:lvl5pPr marL="1084263" indent="-16986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200">
                  <a:cs typeface="Arial" pitchFamily="34" charset="0"/>
                </a:defRPr>
              </a:lvl5pPr>
              <a:lvl6pPr marL="1257300" indent="-173038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85000"/>
                <a:buFont typeface="Arial" pitchFamily="34" charset="0"/>
                <a:buChar char="–"/>
                <a:defRPr sz="1200" baseline="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GB" sz="1400" dirty="0" smtClean="0">
                  <a:solidFill>
                    <a:schemeClr val="accent1"/>
                  </a:solidFill>
                </a:rPr>
                <a:t>Progression-free survival</a:t>
              </a:r>
              <a:endParaRPr lang="en-GB" sz="1200" dirty="0" smtClean="0">
                <a:solidFill>
                  <a:schemeClr val="accent1"/>
                </a:solidFill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err="1" smtClean="0">
                  <a:solidFill>
                    <a:schemeClr val="tx1"/>
                  </a:solidFill>
                </a:rPr>
                <a:t>mPFS</a:t>
              </a:r>
              <a:r>
                <a:rPr lang="en-GB" sz="1200" b="0" dirty="0" smtClean="0">
                  <a:solidFill>
                    <a:schemeClr val="tx1"/>
                  </a:solidFill>
                </a:rPr>
                <a:t>: 21.5 months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chemeClr val="tx1"/>
                  </a:solidFill>
                </a:rPr>
                <a:t>Contributing events:</a:t>
              </a:r>
              <a:endParaRPr lang="en-GB" sz="12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120825" y="2448735"/>
            <a:ext cx="1178227" cy="520664"/>
            <a:chOff x="230954" y="2370606"/>
            <a:chExt cx="1570967" cy="694218"/>
          </a:xfrm>
        </p:grpSpPr>
        <p:sp>
          <p:nvSpPr>
            <p:cNvPr id="57" name="Ellipse 56"/>
            <p:cNvSpPr/>
            <p:nvPr/>
          </p:nvSpPr>
          <p:spPr>
            <a:xfrm>
              <a:off x="573083" y="2480427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230954" y="2480427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1320279" y="2776824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916878" y="2420722"/>
              <a:ext cx="431999" cy="432000"/>
            </a:xfrm>
            <a:prstGeom prst="ellipse">
              <a:avLst/>
            </a:prstGeom>
            <a:solidFill>
              <a:schemeClr val="accent1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600" dirty="0" smtClean="0"/>
                <a:t>Death</a:t>
              </a:r>
              <a:endParaRPr lang="en-GB" sz="600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1514119" y="2370606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</p:grpSpPr>
        <p:sp>
          <p:nvSpPr>
            <p:cNvPr id="52" name="Right Triangle 51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61" name="TextBox 60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Results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90343" y="1576516"/>
            <a:ext cx="2191625" cy="2863892"/>
            <a:chOff x="3690343" y="1576516"/>
            <a:chExt cx="2191625" cy="2863892"/>
          </a:xfrm>
        </p:grpSpPr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343" y="2928408"/>
              <a:ext cx="2191625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feld 11"/>
            <p:cNvSpPr txBox="1"/>
            <p:nvPr/>
          </p:nvSpPr>
          <p:spPr>
            <a:xfrm>
              <a:off x="3848125" y="1576516"/>
              <a:ext cx="1876061" cy="113877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7013" indent="-227013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defRPr sz="1600" b="1" i="0" baseline="0">
                  <a:solidFill>
                    <a:schemeClr val="accent4"/>
                  </a:solidFill>
                  <a:cs typeface="Arial" pitchFamily="34" charset="0"/>
                </a:defRPr>
              </a:lvl1pPr>
              <a:lvl2pPr marL="458788" indent="-231775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tabLst/>
                <a:defRPr sz="1600">
                  <a:cs typeface="Arial" pitchFamily="34" charset="0"/>
                </a:defRPr>
              </a:lvl2pPr>
              <a:lvl3pPr marL="687388" indent="-2286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600">
                  <a:cs typeface="Arial" pitchFamily="34" charset="0"/>
                </a:defRPr>
              </a:lvl3pPr>
              <a:lvl4pPr marL="914400" indent="-2270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defRPr sz="1400">
                  <a:cs typeface="Arial" pitchFamily="34" charset="0"/>
                </a:defRPr>
              </a:lvl4pPr>
              <a:lvl5pPr marL="1084263" indent="-16986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200">
                  <a:cs typeface="Arial" pitchFamily="34" charset="0"/>
                </a:defRPr>
              </a:lvl5pPr>
              <a:lvl6pPr marL="1257300" indent="-173038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85000"/>
                <a:buFont typeface="Arial" pitchFamily="34" charset="0"/>
                <a:buChar char="–"/>
                <a:defRPr sz="1200" baseline="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GB" sz="1400" dirty="0" smtClean="0">
                  <a:solidFill>
                    <a:schemeClr val="accent3"/>
                  </a:solidFill>
                </a:rPr>
                <a:t>Time to progression</a:t>
              </a:r>
              <a:endParaRPr lang="en-GB" sz="1200" dirty="0" smtClean="0">
                <a:solidFill>
                  <a:schemeClr val="accent3"/>
                </a:solidFill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TTP: </a:t>
              </a:r>
              <a:r>
                <a:rPr lang="en-GB" sz="1200" b="0" dirty="0" smtClean="0">
                  <a:solidFill>
                    <a:schemeClr val="tx1"/>
                  </a:solidFill>
                </a:rPr>
                <a:t>23.7 months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chemeClr val="tx1"/>
                  </a:solidFill>
                </a:rPr>
                <a:t>Contributing events</a:t>
              </a:r>
              <a:r>
                <a:rPr lang="en-GB" sz="1400" b="0" dirty="0" smtClean="0">
                  <a:solidFill>
                    <a:schemeClr val="tx1"/>
                  </a:solidFill>
                </a:rPr>
                <a:t>:</a:t>
              </a:r>
              <a:endParaRPr lang="en-GB" sz="14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feld 11"/>
          <p:cNvSpPr txBox="1"/>
          <p:nvPr/>
        </p:nvSpPr>
        <p:spPr>
          <a:xfrm>
            <a:off x="6649299" y="1576516"/>
            <a:ext cx="2190991" cy="1138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1" i="0" baseline="0">
                <a:solidFill>
                  <a:schemeClr val="accent4"/>
                </a:solidFill>
                <a:cs typeface="Arial" pitchFamily="34" charset="0"/>
              </a:defRPr>
            </a:lvl1pPr>
            <a:lvl2pPr marL="458788" indent="-2317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>
                <a:cs typeface="Arial" pitchFamily="34" charset="0"/>
              </a:defRPr>
            </a:lvl2pPr>
            <a:lvl3pPr marL="687388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cs typeface="Arial" pitchFamily="34" charset="0"/>
              </a:defRPr>
            </a:lvl3pPr>
            <a:lvl4pPr marL="914400" indent="-2270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>
                <a:cs typeface="Arial" pitchFamily="34" charset="0"/>
              </a:defRPr>
            </a:lvl4pPr>
            <a:lvl5pPr marL="1084263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200">
                <a:cs typeface="Arial" pitchFamily="34" charset="0"/>
              </a:defRPr>
            </a:lvl5pPr>
            <a:lvl6pPr marL="1257300" indent="-1730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baseline="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Time to treatment failure</a:t>
            </a:r>
            <a:endParaRPr lang="en-GB" sz="1200" dirty="0" smtClean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chemeClr val="tx1"/>
                </a:solidFill>
              </a:rPr>
              <a:t>TTF</a:t>
            </a:r>
            <a:r>
              <a:rPr lang="en-GB" sz="1200" b="0" dirty="0" smtClean="0">
                <a:solidFill>
                  <a:schemeClr val="tx1"/>
                </a:solidFill>
              </a:rPr>
              <a:t>: 19.0 months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solidFill>
                  <a:schemeClr val="tx1"/>
                </a:solidFill>
              </a:rPr>
              <a:t>Contributing events:</a:t>
            </a:r>
            <a:endParaRPr lang="en-GB" sz="1200" b="0" dirty="0">
              <a:solidFill>
                <a:schemeClr val="tx1"/>
              </a:solidFill>
            </a:endParaRPr>
          </a:p>
        </p:txBody>
      </p:sp>
      <p:grpSp>
        <p:nvGrpSpPr>
          <p:cNvPr id="64" name="Gruppieren 3"/>
          <p:cNvGrpSpPr/>
          <p:nvPr/>
        </p:nvGrpSpPr>
        <p:grpSpPr>
          <a:xfrm>
            <a:off x="4032026" y="2349605"/>
            <a:ext cx="1636824" cy="718837"/>
            <a:chOff x="87053" y="2107190"/>
            <a:chExt cx="2182428" cy="958448"/>
          </a:xfrm>
        </p:grpSpPr>
        <p:sp>
          <p:nvSpPr>
            <p:cNvPr id="65" name="Ellipse 56"/>
            <p:cNvSpPr/>
            <p:nvPr/>
          </p:nvSpPr>
          <p:spPr>
            <a:xfrm>
              <a:off x="607229" y="2576413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66" name="Ellipse 54"/>
            <p:cNvSpPr/>
            <p:nvPr/>
          </p:nvSpPr>
          <p:spPr>
            <a:xfrm>
              <a:off x="87053" y="2514604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67" name="Ellipse 57"/>
            <p:cNvSpPr/>
            <p:nvPr/>
          </p:nvSpPr>
          <p:spPr>
            <a:xfrm>
              <a:off x="1460414" y="2777639"/>
              <a:ext cx="287802" cy="287999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68" name="Ellipse 58"/>
            <p:cNvSpPr/>
            <p:nvPr/>
          </p:nvSpPr>
          <p:spPr>
            <a:xfrm>
              <a:off x="854710" y="2360610"/>
              <a:ext cx="431999" cy="432001"/>
            </a:xfrm>
            <a:prstGeom prst="ellipse">
              <a:avLst/>
            </a:prstGeom>
            <a:solidFill>
              <a:schemeClr val="accent1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600" dirty="0" smtClean="0"/>
                <a:t>Death</a:t>
              </a:r>
              <a:endParaRPr lang="en-GB" sz="600" dirty="0"/>
            </a:p>
          </p:txBody>
        </p:sp>
        <p:sp>
          <p:nvSpPr>
            <p:cNvPr id="71" name="Ellipse 59"/>
            <p:cNvSpPr/>
            <p:nvPr/>
          </p:nvSpPr>
          <p:spPr>
            <a:xfrm>
              <a:off x="1550533" y="2325658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73" name="Ellipse 58"/>
            <p:cNvSpPr/>
            <p:nvPr/>
          </p:nvSpPr>
          <p:spPr>
            <a:xfrm>
              <a:off x="1242874" y="2469658"/>
              <a:ext cx="431999" cy="432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/>
                <a:t>Clinical</a:t>
              </a:r>
              <a:r>
                <a:rPr lang="de-DE" sz="600" dirty="0"/>
                <a:t> PD</a:t>
              </a:r>
              <a:endParaRPr lang="en-GB" sz="600" dirty="0"/>
            </a:p>
          </p:txBody>
        </p:sp>
        <p:sp>
          <p:nvSpPr>
            <p:cNvPr id="74" name="Ellipse 58"/>
            <p:cNvSpPr/>
            <p:nvPr/>
          </p:nvSpPr>
          <p:spPr>
            <a:xfrm>
              <a:off x="357083" y="2204718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 smtClean="0"/>
                <a:t>Clinical</a:t>
              </a:r>
              <a:r>
                <a:rPr lang="de-DE" sz="600" dirty="0" smtClean="0"/>
                <a:t> PD</a:t>
              </a:r>
              <a:endParaRPr lang="en-GB" sz="600" dirty="0"/>
            </a:p>
          </p:txBody>
        </p:sp>
        <p:sp>
          <p:nvSpPr>
            <p:cNvPr id="75" name="Ellipse 58"/>
            <p:cNvSpPr/>
            <p:nvPr/>
          </p:nvSpPr>
          <p:spPr>
            <a:xfrm>
              <a:off x="1837482" y="2107190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/>
                <a:t>Clinical</a:t>
              </a:r>
              <a:r>
                <a:rPr lang="de-DE" sz="600" dirty="0"/>
                <a:t> PD</a:t>
              </a:r>
              <a:endParaRPr lang="en-GB" sz="600" dirty="0"/>
            </a:p>
          </p:txBody>
        </p:sp>
      </p:grp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67" y="2928408"/>
            <a:ext cx="2292435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uppieren 3"/>
          <p:cNvGrpSpPr/>
          <p:nvPr/>
        </p:nvGrpSpPr>
        <p:grpSpPr>
          <a:xfrm>
            <a:off x="6912260" y="2349605"/>
            <a:ext cx="1662464" cy="718837"/>
            <a:chOff x="87053" y="2107190"/>
            <a:chExt cx="2216614" cy="958448"/>
          </a:xfrm>
        </p:grpSpPr>
        <p:sp>
          <p:nvSpPr>
            <p:cNvPr id="77" name="Ellipse 56"/>
            <p:cNvSpPr/>
            <p:nvPr/>
          </p:nvSpPr>
          <p:spPr>
            <a:xfrm>
              <a:off x="607229" y="2576413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78" name="Ellipse 54"/>
            <p:cNvSpPr/>
            <p:nvPr/>
          </p:nvSpPr>
          <p:spPr>
            <a:xfrm>
              <a:off x="87053" y="2514604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79" name="Ellipse 57"/>
            <p:cNvSpPr/>
            <p:nvPr/>
          </p:nvSpPr>
          <p:spPr>
            <a:xfrm>
              <a:off x="1460414" y="2777639"/>
              <a:ext cx="287802" cy="287999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80" name="Ellipse 58"/>
            <p:cNvSpPr/>
            <p:nvPr/>
          </p:nvSpPr>
          <p:spPr>
            <a:xfrm>
              <a:off x="854710" y="2360610"/>
              <a:ext cx="431999" cy="432001"/>
            </a:xfrm>
            <a:prstGeom prst="ellipse">
              <a:avLst/>
            </a:prstGeom>
            <a:solidFill>
              <a:schemeClr val="accent1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600" dirty="0" smtClean="0"/>
                <a:t>Death</a:t>
              </a:r>
              <a:endParaRPr lang="en-GB" sz="600" dirty="0"/>
            </a:p>
          </p:txBody>
        </p:sp>
        <p:sp>
          <p:nvSpPr>
            <p:cNvPr id="90" name="Ellipse 59"/>
            <p:cNvSpPr/>
            <p:nvPr/>
          </p:nvSpPr>
          <p:spPr>
            <a:xfrm>
              <a:off x="1604315" y="2288414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/>
                <a:t>PD</a:t>
              </a:r>
              <a:endParaRPr lang="en-GB" sz="700" dirty="0"/>
            </a:p>
          </p:txBody>
        </p:sp>
        <p:sp>
          <p:nvSpPr>
            <p:cNvPr id="103" name="Ellipse 58"/>
            <p:cNvSpPr/>
            <p:nvPr/>
          </p:nvSpPr>
          <p:spPr>
            <a:xfrm>
              <a:off x="1242874" y="2469658"/>
              <a:ext cx="431999" cy="432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/>
                <a:t>Clinical</a:t>
              </a:r>
              <a:r>
                <a:rPr lang="de-DE" sz="600" dirty="0"/>
                <a:t> PD</a:t>
              </a:r>
              <a:endParaRPr lang="en-GB" sz="600" dirty="0"/>
            </a:p>
          </p:txBody>
        </p:sp>
        <p:sp>
          <p:nvSpPr>
            <p:cNvPr id="104" name="Ellipse 58"/>
            <p:cNvSpPr/>
            <p:nvPr/>
          </p:nvSpPr>
          <p:spPr>
            <a:xfrm>
              <a:off x="357083" y="2204718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 smtClean="0"/>
                <a:t>Clinical</a:t>
              </a:r>
              <a:r>
                <a:rPr lang="de-DE" sz="600" dirty="0" smtClean="0"/>
                <a:t> PD</a:t>
              </a:r>
              <a:endParaRPr lang="en-GB" sz="600" dirty="0"/>
            </a:p>
          </p:txBody>
        </p:sp>
        <p:sp>
          <p:nvSpPr>
            <p:cNvPr id="105" name="Ellipse 58"/>
            <p:cNvSpPr/>
            <p:nvPr/>
          </p:nvSpPr>
          <p:spPr>
            <a:xfrm>
              <a:off x="1837482" y="2107190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550" dirty="0"/>
                <a:t>Clinical</a:t>
              </a:r>
              <a:r>
                <a:rPr lang="de-DE" sz="600" dirty="0"/>
                <a:t> PD</a:t>
              </a:r>
              <a:endParaRPr lang="en-GB" sz="600" dirty="0"/>
            </a:p>
          </p:txBody>
        </p:sp>
        <p:sp>
          <p:nvSpPr>
            <p:cNvPr id="106" name="Ellipse 59"/>
            <p:cNvSpPr/>
            <p:nvPr/>
          </p:nvSpPr>
          <p:spPr>
            <a:xfrm>
              <a:off x="2015865" y="2463627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 smtClean="0"/>
                <a:t>AE</a:t>
              </a:r>
              <a:endParaRPr lang="en-GB" sz="700" dirty="0"/>
            </a:p>
          </p:txBody>
        </p:sp>
        <p:sp>
          <p:nvSpPr>
            <p:cNvPr id="107" name="Ellipse 59"/>
            <p:cNvSpPr/>
            <p:nvPr/>
          </p:nvSpPr>
          <p:spPr>
            <a:xfrm>
              <a:off x="903142" y="2633639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 smtClean="0"/>
                <a:t>AE</a:t>
              </a:r>
              <a:endParaRPr lang="en-GB" sz="700" dirty="0"/>
            </a:p>
          </p:txBody>
        </p:sp>
        <p:sp>
          <p:nvSpPr>
            <p:cNvPr id="108" name="Ellipse 59"/>
            <p:cNvSpPr/>
            <p:nvPr/>
          </p:nvSpPr>
          <p:spPr>
            <a:xfrm>
              <a:off x="789082" y="2163357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 smtClean="0"/>
                <a:t>AE</a:t>
              </a:r>
              <a:endParaRPr lang="en-GB" sz="700" dirty="0"/>
            </a:p>
          </p:txBody>
        </p:sp>
        <p:sp>
          <p:nvSpPr>
            <p:cNvPr id="109" name="Ellipse 59"/>
            <p:cNvSpPr/>
            <p:nvPr/>
          </p:nvSpPr>
          <p:spPr>
            <a:xfrm>
              <a:off x="1316513" y="2210022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 smtClean="0"/>
                <a:t>AE</a:t>
              </a:r>
              <a:endParaRPr lang="en-GB" sz="700" dirty="0"/>
            </a:p>
          </p:txBody>
        </p:sp>
        <p:sp>
          <p:nvSpPr>
            <p:cNvPr id="46" name="Ellipse 59"/>
            <p:cNvSpPr/>
            <p:nvPr/>
          </p:nvSpPr>
          <p:spPr>
            <a:xfrm>
              <a:off x="135058" y="2210022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 smtClean="0"/>
                <a:t>AE</a:t>
              </a:r>
              <a:endParaRPr lang="en-GB" sz="700" dirty="0"/>
            </a:p>
          </p:txBody>
        </p:sp>
        <p:sp>
          <p:nvSpPr>
            <p:cNvPr id="47" name="Ellipse 59"/>
            <p:cNvSpPr/>
            <p:nvPr/>
          </p:nvSpPr>
          <p:spPr>
            <a:xfrm>
              <a:off x="1671226" y="2541657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dirty="0" smtClean="0"/>
                <a:t>AE</a:t>
              </a:r>
              <a:endParaRPr lang="en-GB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4470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99" y="3319288"/>
            <a:ext cx="2117198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8073196" cy="583901"/>
          </a:xfrm>
        </p:spPr>
        <p:txBody>
          <a:bodyPr anchor="ctr"/>
          <a:lstStyle/>
          <a:p>
            <a:r>
              <a:rPr lang="en-GB" dirty="0" smtClean="0"/>
              <a:t>Outcomes – TTP, </a:t>
            </a:r>
            <a:r>
              <a:rPr lang="en-GB" dirty="0" err="1" smtClean="0"/>
              <a:t>ToT</a:t>
            </a:r>
            <a:r>
              <a:rPr lang="en-GB" dirty="0" smtClean="0"/>
              <a:t> (TTF/TTD): RW scenario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6" y="968010"/>
            <a:ext cx="8268998" cy="817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b="1" dirty="0" smtClean="0">
                <a:solidFill>
                  <a:schemeClr val="accent4"/>
                </a:solidFill>
              </a:rPr>
              <a:t>Conceptual scenario</a:t>
            </a:r>
            <a:r>
              <a:rPr lang="en-GB" sz="1600" dirty="0" smtClean="0"/>
              <a:t>: Routine care patients treated as long as clinician deems beneficial. A greater number of events (e.g. PD, withdrawal, discontinuation due tolerability)  contribute to </a:t>
            </a:r>
            <a:r>
              <a:rPr lang="en-GB" sz="1600" dirty="0" err="1" smtClean="0"/>
              <a:t>ToT</a:t>
            </a:r>
            <a:r>
              <a:rPr lang="en-GB" sz="1600" dirty="0" smtClean="0"/>
              <a:t> (TTF) analyses, making it shorter than TTP. </a:t>
            </a:r>
          </a:p>
          <a:p>
            <a:pPr>
              <a:lnSpc>
                <a:spcPct val="100000"/>
              </a:lnSpc>
            </a:pPr>
            <a:endParaRPr lang="en-GB" sz="1600" dirty="0" smtClean="0"/>
          </a:p>
          <a:p>
            <a:endParaRPr lang="en-GB" sz="1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93724" y="4810348"/>
            <a:ext cx="8172773" cy="301374"/>
          </a:xfrm>
        </p:spPr>
        <p:txBody>
          <a:bodyPr anchor="ctr"/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AE, adverse events; PD, progressive disease; 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RECIST, Response Evaluation Criteria in Solid </a:t>
            </a:r>
            <a:r>
              <a:rPr lang="en-GB" sz="800" dirty="0" err="1" smtClean="0">
                <a:solidFill>
                  <a:schemeClr val="bg1">
                    <a:lumMod val="50000"/>
                  </a:schemeClr>
                </a:solidFill>
              </a:rPr>
              <a:t>Tumors</a:t>
            </a: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; RW, real-world;  </a:t>
            </a:r>
            <a:r>
              <a:rPr lang="en-GB" sz="800" dirty="0" err="1" smtClean="0">
                <a:solidFill>
                  <a:schemeClr val="bg1">
                    <a:lumMod val="50000"/>
                  </a:schemeClr>
                </a:solidFill>
              </a:rPr>
              <a:t>ToT</a:t>
            </a: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, time on treatment; TTF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, time to treatment failure; TTP, time to progression.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5604" y="1814676"/>
            <a:ext cx="2437839" cy="2989532"/>
            <a:chOff x="505605" y="1576516"/>
            <a:chExt cx="2437839" cy="298953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05" y="3054048"/>
              <a:ext cx="2437839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646049" y="1576516"/>
              <a:ext cx="2156950" cy="113877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7013" indent="-227013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defRPr sz="1600" b="1" i="0" baseline="0">
                  <a:solidFill>
                    <a:schemeClr val="accent4"/>
                  </a:solidFill>
                  <a:cs typeface="Arial" pitchFamily="34" charset="0"/>
                </a:defRPr>
              </a:lvl1pPr>
              <a:lvl2pPr marL="458788" indent="-231775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tabLst/>
                <a:defRPr sz="1600">
                  <a:cs typeface="Arial" pitchFamily="34" charset="0"/>
                </a:defRPr>
              </a:lvl2pPr>
              <a:lvl3pPr marL="687388" indent="-2286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600">
                  <a:cs typeface="Arial" pitchFamily="34" charset="0"/>
                </a:defRPr>
              </a:lvl3pPr>
              <a:lvl4pPr marL="914400" indent="-2270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defRPr sz="1400">
                  <a:cs typeface="Arial" pitchFamily="34" charset="0"/>
                </a:defRPr>
              </a:lvl4pPr>
              <a:lvl5pPr marL="1084263" indent="-16986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200">
                  <a:cs typeface="Arial" pitchFamily="34" charset="0"/>
                </a:defRPr>
              </a:lvl5pPr>
              <a:lvl6pPr marL="1257300" indent="-173038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85000"/>
                <a:buFont typeface="Arial" pitchFamily="34" charset="0"/>
                <a:buChar char="–"/>
                <a:defRPr sz="1200" baseline="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GB" sz="1400" dirty="0" smtClean="0">
                  <a:solidFill>
                    <a:schemeClr val="accent1"/>
                  </a:solidFill>
                </a:rPr>
                <a:t>Progression-free survival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endParaRPr lang="en-GB" sz="600" dirty="0" smtClean="0">
                <a:solidFill>
                  <a:schemeClr val="accent1"/>
                </a:solidFill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err="1" smtClean="0">
                  <a:solidFill>
                    <a:schemeClr val="tx1"/>
                  </a:solidFill>
                </a:rPr>
                <a:t>mPFS</a:t>
              </a:r>
              <a:r>
                <a:rPr lang="en-GB" sz="1200" b="0" dirty="0" smtClean="0">
                  <a:solidFill>
                    <a:schemeClr val="tx1"/>
                  </a:solidFill>
                </a:rPr>
                <a:t>: 21.5 months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chemeClr val="tx1"/>
                  </a:solidFill>
                </a:rPr>
                <a:t>Contributing events:</a:t>
              </a:r>
              <a:endParaRPr lang="en-GB" sz="12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120825" y="2658135"/>
            <a:ext cx="1178227" cy="520664"/>
            <a:chOff x="230954" y="2370606"/>
            <a:chExt cx="1570967" cy="694218"/>
          </a:xfrm>
        </p:grpSpPr>
        <p:sp>
          <p:nvSpPr>
            <p:cNvPr id="57" name="Ellipse 56"/>
            <p:cNvSpPr/>
            <p:nvPr/>
          </p:nvSpPr>
          <p:spPr>
            <a:xfrm>
              <a:off x="573083" y="2480427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230954" y="2480427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1320279" y="2776824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916878" y="2420722"/>
              <a:ext cx="431999" cy="432000"/>
            </a:xfrm>
            <a:prstGeom prst="ellipse">
              <a:avLst/>
            </a:prstGeom>
            <a:solidFill>
              <a:schemeClr val="accent1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600" dirty="0" smtClean="0"/>
                <a:t>Death</a:t>
              </a:r>
              <a:endParaRPr lang="en-GB" sz="600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1514119" y="2370606"/>
              <a:ext cx="287802" cy="288000"/>
            </a:xfrm>
            <a:prstGeom prst="ellipse">
              <a:avLst/>
            </a:prstGeom>
            <a:solidFill>
              <a:srgbClr val="0070C0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90343" y="1785916"/>
            <a:ext cx="2191625" cy="3024432"/>
            <a:chOff x="3690343" y="1576516"/>
            <a:chExt cx="2191625" cy="3024432"/>
          </a:xfrm>
        </p:grpSpPr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343" y="3088948"/>
              <a:ext cx="2191625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feld 11"/>
            <p:cNvSpPr txBox="1"/>
            <p:nvPr/>
          </p:nvSpPr>
          <p:spPr>
            <a:xfrm>
              <a:off x="3848125" y="1576516"/>
              <a:ext cx="1876061" cy="113877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7013" indent="-227013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defRPr sz="1600" b="1" i="0" baseline="0">
                  <a:solidFill>
                    <a:schemeClr val="accent4"/>
                  </a:solidFill>
                  <a:cs typeface="Arial" pitchFamily="34" charset="0"/>
                </a:defRPr>
              </a:lvl1pPr>
              <a:lvl2pPr marL="458788" indent="-231775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tabLst/>
                <a:defRPr sz="1600">
                  <a:cs typeface="Arial" pitchFamily="34" charset="0"/>
                </a:defRPr>
              </a:lvl2pPr>
              <a:lvl3pPr marL="687388" indent="-2286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600">
                  <a:cs typeface="Arial" pitchFamily="34" charset="0"/>
                </a:defRPr>
              </a:lvl3pPr>
              <a:lvl4pPr marL="914400" indent="-2270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Pct val="85000"/>
                <a:buFont typeface="Arial" pitchFamily="34" charset="0"/>
                <a:buChar char="–"/>
                <a:defRPr sz="1400">
                  <a:cs typeface="Arial" pitchFamily="34" charset="0"/>
                </a:defRPr>
              </a:lvl4pPr>
              <a:lvl5pPr marL="1084263" indent="-16986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Font typeface="Arial" pitchFamily="34" charset="0"/>
                <a:buChar char="•"/>
                <a:defRPr sz="1200">
                  <a:cs typeface="Arial" pitchFamily="34" charset="0"/>
                </a:defRPr>
              </a:lvl5pPr>
              <a:lvl6pPr marL="1257300" indent="-173038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85000"/>
                <a:buFont typeface="Arial" pitchFamily="34" charset="0"/>
                <a:buChar char="–"/>
                <a:defRPr sz="1200" baseline="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endParaRPr lang="en-GB" sz="300" dirty="0" smtClean="0">
                <a:solidFill>
                  <a:schemeClr val="accent3"/>
                </a:solidFill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GB" sz="1400" dirty="0" smtClean="0">
                  <a:solidFill>
                    <a:schemeClr val="accent3"/>
                  </a:solidFill>
                </a:rPr>
                <a:t>Time to progression</a:t>
              </a:r>
              <a:br>
                <a:rPr lang="en-GB" sz="1400" dirty="0" smtClean="0">
                  <a:solidFill>
                    <a:schemeClr val="accent3"/>
                  </a:solidFill>
                </a:rPr>
              </a:br>
              <a:endParaRPr lang="en-GB" sz="800" dirty="0" smtClean="0">
                <a:solidFill>
                  <a:schemeClr val="accent3"/>
                </a:solidFill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TTP: </a:t>
              </a:r>
              <a:r>
                <a:rPr lang="en-GB" sz="1200" b="0" dirty="0" smtClean="0">
                  <a:solidFill>
                    <a:schemeClr val="tx1"/>
                  </a:solidFill>
                </a:rPr>
                <a:t>23.7 months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chemeClr val="tx1"/>
                  </a:solidFill>
                </a:rPr>
                <a:t>Contributing events</a:t>
              </a:r>
              <a:r>
                <a:rPr lang="en-GB" sz="1400" b="0" dirty="0" smtClean="0">
                  <a:solidFill>
                    <a:schemeClr val="tx1"/>
                  </a:solidFill>
                </a:rPr>
                <a:t>:</a:t>
              </a:r>
              <a:endParaRPr lang="en-GB" sz="14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feld 11"/>
          <p:cNvSpPr txBox="1"/>
          <p:nvPr/>
        </p:nvSpPr>
        <p:spPr>
          <a:xfrm>
            <a:off x="6649299" y="1785916"/>
            <a:ext cx="2190991" cy="1138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1" i="0" baseline="0">
                <a:solidFill>
                  <a:schemeClr val="accent4"/>
                </a:solidFill>
                <a:cs typeface="Arial" pitchFamily="34" charset="0"/>
              </a:defRPr>
            </a:lvl1pPr>
            <a:lvl2pPr marL="458788" indent="-2317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>
                <a:cs typeface="Arial" pitchFamily="34" charset="0"/>
              </a:defRPr>
            </a:lvl2pPr>
            <a:lvl3pPr marL="687388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cs typeface="Arial" pitchFamily="34" charset="0"/>
              </a:defRPr>
            </a:lvl3pPr>
            <a:lvl4pPr marL="914400" indent="-2270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>
                <a:cs typeface="Arial" pitchFamily="34" charset="0"/>
              </a:defRPr>
            </a:lvl4pPr>
            <a:lvl5pPr marL="1084263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200">
                <a:cs typeface="Arial" pitchFamily="34" charset="0"/>
              </a:defRPr>
            </a:lvl5pPr>
            <a:lvl6pPr marL="1257300" indent="-1730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baseline="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Time on treatment / </a:t>
            </a:r>
            <a:br>
              <a:rPr lang="en-GB" sz="1400" dirty="0" smtClean="0">
                <a:solidFill>
                  <a:schemeClr val="accent2"/>
                </a:solidFill>
              </a:rPr>
            </a:br>
            <a:r>
              <a:rPr lang="en-GB" sz="1400" dirty="0" smtClean="0">
                <a:solidFill>
                  <a:schemeClr val="accent2"/>
                </a:solidFill>
              </a:rPr>
              <a:t>time to treatment failure</a:t>
            </a:r>
            <a:endParaRPr lang="en-GB" sz="1200" dirty="0" smtClean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 err="1" smtClean="0">
                <a:solidFill>
                  <a:schemeClr val="tx1"/>
                </a:solidFill>
              </a:rPr>
              <a:t>ToT</a:t>
            </a:r>
            <a:r>
              <a:rPr lang="en-GB" sz="1200" dirty="0" smtClean="0">
                <a:solidFill>
                  <a:schemeClr val="tx1"/>
                </a:solidFill>
              </a:rPr>
              <a:t>/ TTF</a:t>
            </a:r>
            <a:r>
              <a:rPr lang="en-GB" sz="1200" b="0" dirty="0" smtClean="0">
                <a:solidFill>
                  <a:schemeClr val="tx1"/>
                </a:solidFill>
              </a:rPr>
              <a:t>: 20.2 months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solidFill>
                  <a:schemeClr val="tx1"/>
                </a:solidFill>
              </a:rPr>
              <a:t>Contributing events:</a:t>
            </a:r>
            <a:endParaRPr lang="en-GB" sz="1200" b="0" dirty="0">
              <a:solidFill>
                <a:schemeClr val="tx1"/>
              </a:solidFill>
            </a:endParaRPr>
          </a:p>
        </p:txBody>
      </p:sp>
      <p:grpSp>
        <p:nvGrpSpPr>
          <p:cNvPr id="64" name="Gruppieren 3"/>
          <p:cNvGrpSpPr/>
          <p:nvPr/>
        </p:nvGrpSpPr>
        <p:grpSpPr>
          <a:xfrm>
            <a:off x="4032026" y="2635785"/>
            <a:ext cx="1636824" cy="718837"/>
            <a:chOff x="87053" y="2107190"/>
            <a:chExt cx="2182428" cy="958448"/>
          </a:xfrm>
        </p:grpSpPr>
        <p:sp>
          <p:nvSpPr>
            <p:cNvPr id="65" name="Ellipse 56"/>
            <p:cNvSpPr/>
            <p:nvPr/>
          </p:nvSpPr>
          <p:spPr>
            <a:xfrm>
              <a:off x="607229" y="2576413"/>
              <a:ext cx="287802" cy="288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  <p:sp>
          <p:nvSpPr>
            <p:cNvPr id="66" name="Ellipse 54"/>
            <p:cNvSpPr/>
            <p:nvPr/>
          </p:nvSpPr>
          <p:spPr>
            <a:xfrm>
              <a:off x="87053" y="2514604"/>
              <a:ext cx="287802" cy="288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  <p:sp>
          <p:nvSpPr>
            <p:cNvPr id="67" name="Ellipse 57"/>
            <p:cNvSpPr/>
            <p:nvPr/>
          </p:nvSpPr>
          <p:spPr>
            <a:xfrm>
              <a:off x="1460414" y="2777639"/>
              <a:ext cx="287802" cy="287999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  <p:sp>
          <p:nvSpPr>
            <p:cNvPr id="68" name="Ellipse 58"/>
            <p:cNvSpPr/>
            <p:nvPr/>
          </p:nvSpPr>
          <p:spPr>
            <a:xfrm>
              <a:off x="854710" y="2360610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600" dirty="0" smtClean="0"/>
                <a:t>Death</a:t>
              </a:r>
              <a:endParaRPr lang="en-GB" sz="600" dirty="0"/>
            </a:p>
          </p:txBody>
        </p:sp>
        <p:sp>
          <p:nvSpPr>
            <p:cNvPr id="71" name="Ellipse 59"/>
            <p:cNvSpPr/>
            <p:nvPr/>
          </p:nvSpPr>
          <p:spPr>
            <a:xfrm>
              <a:off x="1550533" y="2325658"/>
              <a:ext cx="287802" cy="288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  <p:sp>
          <p:nvSpPr>
            <p:cNvPr id="73" name="Ellipse 58"/>
            <p:cNvSpPr/>
            <p:nvPr/>
          </p:nvSpPr>
          <p:spPr>
            <a:xfrm>
              <a:off x="1242874" y="2469658"/>
              <a:ext cx="431999" cy="432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50" dirty="0" smtClean="0"/>
                <a:t>Clinical</a:t>
              </a:r>
              <a:r>
                <a:rPr lang="en-GB" sz="600" dirty="0" smtClean="0"/>
                <a:t> PD</a:t>
              </a:r>
              <a:endParaRPr lang="en-GB" sz="600" dirty="0"/>
            </a:p>
          </p:txBody>
        </p:sp>
        <p:sp>
          <p:nvSpPr>
            <p:cNvPr id="74" name="Ellipse 58"/>
            <p:cNvSpPr/>
            <p:nvPr/>
          </p:nvSpPr>
          <p:spPr>
            <a:xfrm>
              <a:off x="357083" y="2204718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50" dirty="0" smtClean="0"/>
                <a:t>Clinical</a:t>
              </a:r>
              <a:r>
                <a:rPr lang="en-GB" sz="600" dirty="0" smtClean="0"/>
                <a:t> PD</a:t>
              </a:r>
              <a:endParaRPr lang="en-GB" sz="600" dirty="0"/>
            </a:p>
          </p:txBody>
        </p:sp>
        <p:sp>
          <p:nvSpPr>
            <p:cNvPr id="75" name="Ellipse 58"/>
            <p:cNvSpPr/>
            <p:nvPr/>
          </p:nvSpPr>
          <p:spPr>
            <a:xfrm>
              <a:off x="1837482" y="2107190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50" dirty="0" smtClean="0"/>
                <a:t>Clinical</a:t>
              </a:r>
              <a:r>
                <a:rPr lang="en-GB" sz="600" dirty="0" smtClean="0"/>
                <a:t> PD</a:t>
              </a:r>
              <a:endParaRPr lang="en-GB" sz="600" dirty="0"/>
            </a:p>
          </p:txBody>
        </p:sp>
      </p:grpSp>
      <p:grpSp>
        <p:nvGrpSpPr>
          <p:cNvPr id="76" name="Gruppieren 3"/>
          <p:cNvGrpSpPr/>
          <p:nvPr/>
        </p:nvGrpSpPr>
        <p:grpSpPr>
          <a:xfrm>
            <a:off x="6912260" y="2642765"/>
            <a:ext cx="1662464" cy="718837"/>
            <a:chOff x="87053" y="2107190"/>
            <a:chExt cx="2216614" cy="958448"/>
          </a:xfrm>
        </p:grpSpPr>
        <p:sp>
          <p:nvSpPr>
            <p:cNvPr id="77" name="Ellipse 56"/>
            <p:cNvSpPr/>
            <p:nvPr/>
          </p:nvSpPr>
          <p:spPr>
            <a:xfrm>
              <a:off x="607229" y="2576413"/>
              <a:ext cx="287802" cy="288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  <p:sp>
          <p:nvSpPr>
            <p:cNvPr id="78" name="Ellipse 54"/>
            <p:cNvSpPr/>
            <p:nvPr/>
          </p:nvSpPr>
          <p:spPr>
            <a:xfrm>
              <a:off x="87053" y="2514604"/>
              <a:ext cx="287802" cy="288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  <p:sp>
          <p:nvSpPr>
            <p:cNvPr id="79" name="Ellipse 57"/>
            <p:cNvSpPr/>
            <p:nvPr/>
          </p:nvSpPr>
          <p:spPr>
            <a:xfrm>
              <a:off x="1460414" y="2777639"/>
              <a:ext cx="287802" cy="287999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  <p:sp>
          <p:nvSpPr>
            <p:cNvPr id="80" name="Ellipse 58"/>
            <p:cNvSpPr/>
            <p:nvPr/>
          </p:nvSpPr>
          <p:spPr>
            <a:xfrm>
              <a:off x="854710" y="2360610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600" dirty="0" smtClean="0"/>
                <a:t>Death</a:t>
              </a:r>
              <a:endParaRPr lang="en-GB" sz="600" dirty="0"/>
            </a:p>
          </p:txBody>
        </p:sp>
        <p:sp>
          <p:nvSpPr>
            <p:cNvPr id="90" name="Ellipse 59"/>
            <p:cNvSpPr/>
            <p:nvPr/>
          </p:nvSpPr>
          <p:spPr>
            <a:xfrm>
              <a:off x="1604315" y="2288414"/>
              <a:ext cx="287802" cy="288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PD</a:t>
              </a:r>
              <a:endParaRPr lang="en-GB" sz="700" dirty="0"/>
            </a:p>
          </p:txBody>
        </p:sp>
        <p:sp>
          <p:nvSpPr>
            <p:cNvPr id="103" name="Ellipse 58"/>
            <p:cNvSpPr/>
            <p:nvPr/>
          </p:nvSpPr>
          <p:spPr>
            <a:xfrm>
              <a:off x="1242874" y="2469658"/>
              <a:ext cx="431999" cy="432000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50" dirty="0" smtClean="0"/>
                <a:t>Clinical</a:t>
              </a:r>
              <a:r>
                <a:rPr lang="en-GB" sz="600" dirty="0" smtClean="0"/>
                <a:t> PD</a:t>
              </a:r>
              <a:endParaRPr lang="en-GB" sz="600" dirty="0"/>
            </a:p>
          </p:txBody>
        </p:sp>
        <p:sp>
          <p:nvSpPr>
            <p:cNvPr id="104" name="Ellipse 58"/>
            <p:cNvSpPr/>
            <p:nvPr/>
          </p:nvSpPr>
          <p:spPr>
            <a:xfrm>
              <a:off x="357083" y="2204718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50" dirty="0" smtClean="0"/>
                <a:t>Clinical</a:t>
              </a:r>
              <a:r>
                <a:rPr lang="en-GB" sz="600" dirty="0" smtClean="0"/>
                <a:t> PD</a:t>
              </a:r>
              <a:endParaRPr lang="en-GB" sz="600" dirty="0"/>
            </a:p>
          </p:txBody>
        </p:sp>
        <p:sp>
          <p:nvSpPr>
            <p:cNvPr id="105" name="Ellipse 58"/>
            <p:cNvSpPr/>
            <p:nvPr/>
          </p:nvSpPr>
          <p:spPr>
            <a:xfrm>
              <a:off x="1837482" y="2107190"/>
              <a:ext cx="431999" cy="432001"/>
            </a:xfrm>
            <a:prstGeom prst="ellipse">
              <a:avLst/>
            </a:prstGeom>
            <a:solidFill>
              <a:schemeClr val="accent3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550" dirty="0" smtClean="0"/>
                <a:t>Clinical</a:t>
              </a:r>
              <a:r>
                <a:rPr lang="en-GB" sz="600" dirty="0" smtClean="0"/>
                <a:t> PD</a:t>
              </a:r>
              <a:endParaRPr lang="en-GB" sz="600" dirty="0"/>
            </a:p>
          </p:txBody>
        </p:sp>
        <p:sp>
          <p:nvSpPr>
            <p:cNvPr id="106" name="Ellipse 59"/>
            <p:cNvSpPr/>
            <p:nvPr/>
          </p:nvSpPr>
          <p:spPr>
            <a:xfrm>
              <a:off x="2015865" y="2463627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AE</a:t>
              </a:r>
              <a:endParaRPr lang="en-GB" sz="700" dirty="0"/>
            </a:p>
          </p:txBody>
        </p:sp>
        <p:sp>
          <p:nvSpPr>
            <p:cNvPr id="107" name="Ellipse 59"/>
            <p:cNvSpPr/>
            <p:nvPr/>
          </p:nvSpPr>
          <p:spPr>
            <a:xfrm>
              <a:off x="903142" y="2633639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AE</a:t>
              </a:r>
              <a:endParaRPr lang="en-GB" sz="700" dirty="0"/>
            </a:p>
          </p:txBody>
        </p:sp>
        <p:sp>
          <p:nvSpPr>
            <p:cNvPr id="108" name="Ellipse 59"/>
            <p:cNvSpPr/>
            <p:nvPr/>
          </p:nvSpPr>
          <p:spPr>
            <a:xfrm>
              <a:off x="789082" y="2163357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AE</a:t>
              </a:r>
              <a:endParaRPr lang="en-GB" sz="700" dirty="0"/>
            </a:p>
          </p:txBody>
        </p:sp>
        <p:sp>
          <p:nvSpPr>
            <p:cNvPr id="109" name="Ellipse 59"/>
            <p:cNvSpPr/>
            <p:nvPr/>
          </p:nvSpPr>
          <p:spPr>
            <a:xfrm>
              <a:off x="1316513" y="2210022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AE</a:t>
              </a:r>
              <a:endParaRPr lang="en-GB" sz="700" dirty="0"/>
            </a:p>
          </p:txBody>
        </p:sp>
        <p:sp>
          <p:nvSpPr>
            <p:cNvPr id="46" name="Ellipse 59"/>
            <p:cNvSpPr/>
            <p:nvPr/>
          </p:nvSpPr>
          <p:spPr>
            <a:xfrm>
              <a:off x="135058" y="2210022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AE</a:t>
              </a:r>
              <a:endParaRPr lang="en-GB" sz="700" dirty="0"/>
            </a:p>
          </p:txBody>
        </p:sp>
        <p:sp>
          <p:nvSpPr>
            <p:cNvPr id="47" name="Ellipse 59"/>
            <p:cNvSpPr/>
            <p:nvPr/>
          </p:nvSpPr>
          <p:spPr>
            <a:xfrm>
              <a:off x="1671226" y="2541657"/>
              <a:ext cx="287802" cy="288000"/>
            </a:xfrm>
            <a:prstGeom prst="ellipse">
              <a:avLst/>
            </a:prstGeom>
            <a:solidFill>
              <a:schemeClr val="accent2"/>
            </a:solidFill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AE</a:t>
              </a:r>
              <a:endParaRPr lang="en-GB" sz="700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69468" y="2151470"/>
            <a:ext cx="2356258" cy="2281476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Not evaluable: in routine care, patients do not stop according to RECIST and do not have a standardised imaging schedule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</p:grpSpPr>
        <p:sp>
          <p:nvSpPr>
            <p:cNvPr id="50" name="Right Triangle 49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53" name="TextBox 52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23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066"/>
            <a:ext cx="7867991" cy="583901"/>
          </a:xfrm>
        </p:spPr>
        <p:txBody>
          <a:bodyPr anchor="ctr"/>
          <a:lstStyle/>
          <a:p>
            <a:r>
              <a:rPr lang="en-GB" dirty="0" smtClean="0"/>
              <a:t>Interpreting RWE: comparing vs RCT results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552784"/>
              </p:ext>
            </p:extLst>
          </p:nvPr>
        </p:nvGraphicFramePr>
        <p:xfrm>
          <a:off x="593725" y="968375"/>
          <a:ext cx="8142312" cy="34560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16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860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0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Scenario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Interpretation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and considerations</a:t>
                      </a:r>
                      <a:endParaRPr lang="en-US" sz="1400" baseline="30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aseline="30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0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RCT efficacy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shown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and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real-world effectiveness </a:t>
                      </a:r>
                      <a:r>
                        <a:rPr lang="en-US" sz="12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shown</a:t>
                      </a:r>
                      <a:endParaRPr lang="en-US" sz="1200" b="1" u="sng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RWE validates RCT findings in routine care patients and/or settings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Increases confidence in the finding, e.g. real-world studies of adjuvant chemotherapy have shown OS results comparable with those reported in several pivotal RCTs</a:t>
                      </a:r>
                      <a:r>
                        <a:rPr lang="en-US" sz="1100" b="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GB" sz="1100" b="0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85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RCT efficacy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shown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but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real-world effectiveness </a:t>
                      </a:r>
                      <a:r>
                        <a:rPr lang="en-US" sz="12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 shown</a:t>
                      </a:r>
                      <a:endParaRPr lang="en-US" sz="12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Result raises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questions about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extent to which a novel therapy can offer benefit in the real world: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Does treatment only work in selected populations?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Should (particularly toxic) treatment be prescribed in older and/or sicker patients than those who were eligible for the RCT?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3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RCT efficacy </a:t>
                      </a:r>
                      <a:r>
                        <a:rPr lang="en-US" sz="12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marginal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but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real-world effectiveness </a:t>
                      </a:r>
                      <a:r>
                        <a:rPr lang="en-US" sz="12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shown</a:t>
                      </a:r>
                      <a:endParaRPr lang="en-US" sz="12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May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suggest RCT was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underpowered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real-world studies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can provide further confirmatory evidence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34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RCT efficacy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 shown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and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real-world effectiveness </a:t>
                      </a:r>
                      <a:r>
                        <a:rPr lang="en-US" sz="12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shown</a:t>
                      </a:r>
                      <a:endParaRPr lang="en-US" sz="1200" b="1" u="sng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demonstration of real-world effectiveness in the absence of any RCT efficacy signal requires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close statistical scrutiny to assess potential sources of bias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*Through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patient selection and optimised standards of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care.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OS,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overall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survival;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RCT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randomised controlled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trial; RWE, real-world evidence.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Karim S, Booth CM. J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Oncol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2019:37(13):1047–50.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  <a:solidFill>
            <a:schemeClr val="accent2"/>
          </a:solidFill>
        </p:grpSpPr>
        <p:sp>
          <p:nvSpPr>
            <p:cNvPr id="10" name="Right Triangle 9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11" name="TextBox 10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Results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3615397" y="1526345"/>
            <a:ext cx="429065" cy="429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13" name="Oval 12"/>
          <p:cNvSpPr/>
          <p:nvPr/>
        </p:nvSpPr>
        <p:spPr>
          <a:xfrm>
            <a:off x="3615397" y="2787774"/>
            <a:ext cx="429065" cy="429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14" name="Oval 13"/>
          <p:cNvSpPr/>
          <p:nvPr/>
        </p:nvSpPr>
        <p:spPr>
          <a:xfrm>
            <a:off x="3615397" y="3939902"/>
            <a:ext cx="429065" cy="429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3862708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6" y="274068"/>
            <a:ext cx="8336264" cy="583901"/>
          </a:xfrm>
        </p:spPr>
        <p:txBody>
          <a:bodyPr anchor="ctr"/>
          <a:lstStyle/>
          <a:p>
            <a:r>
              <a:rPr lang="en-US" sz="2000" dirty="0" smtClean="0"/>
              <a:t>Side-by-side comparison: real-world effectiveness vs RCT efficacy</a:t>
            </a:r>
            <a:endParaRPr lang="en-GB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6" y="1496301"/>
            <a:ext cx="3466210" cy="3063191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050" b="1" dirty="0" smtClean="0">
                <a:solidFill>
                  <a:schemeClr val="accent4"/>
                </a:solidFill>
              </a:rPr>
              <a:t>Objective: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000" dirty="0" smtClean="0"/>
              <a:t>Measure the relationship between RCT efficacy and real-world effectiveness for oncology treatments, in: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000" dirty="0" smtClean="0"/>
              <a:t>Selected real-world patients who meet routine RCT eligibility criteria </a:t>
            </a:r>
            <a:r>
              <a:rPr lang="en-US" sz="1000" dirty="0"/>
              <a:t>(</a:t>
            </a:r>
            <a:r>
              <a:rPr lang="en-US" sz="1000" b="1" dirty="0"/>
              <a:t>Baseline </a:t>
            </a:r>
            <a:r>
              <a:rPr lang="en-US" sz="1000" b="1" dirty="0" smtClean="0"/>
              <a:t>cohort</a:t>
            </a:r>
            <a:r>
              <a:rPr lang="en-US" sz="1000" dirty="0"/>
              <a:t>)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000" dirty="0" smtClean="0"/>
              <a:t>All </a:t>
            </a:r>
            <a:r>
              <a:rPr lang="en-US" sz="1000" dirty="0"/>
              <a:t>real-world patients with evaluable </a:t>
            </a:r>
            <a:r>
              <a:rPr lang="en-US" sz="1000" dirty="0" smtClean="0"/>
              <a:t>records (</a:t>
            </a:r>
            <a:r>
              <a:rPr lang="en-US" sz="1000" b="1" dirty="0" smtClean="0"/>
              <a:t>Full </a:t>
            </a:r>
            <a:r>
              <a:rPr lang="en-US" sz="1000" b="1" dirty="0" smtClean="0"/>
              <a:t>cohort</a:t>
            </a:r>
            <a:r>
              <a:rPr lang="en-US" sz="1000" dirty="0" smtClean="0"/>
              <a:t>)</a:t>
            </a:r>
          </a:p>
          <a:p>
            <a:pPr marL="0" lvl="1" inden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accent4"/>
                </a:solidFill>
              </a:rPr>
              <a:t>Methods:</a:t>
            </a:r>
            <a:endParaRPr lang="en-GB" sz="1000" b="1" dirty="0">
              <a:solidFill>
                <a:schemeClr val="accent4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000" b="1" dirty="0" smtClean="0"/>
              <a:t>RCT data: </a:t>
            </a:r>
            <a:r>
              <a:rPr lang="en-US" sz="1000" dirty="0" smtClean="0"/>
              <a:t>abstracted from 21 </a:t>
            </a:r>
            <a:r>
              <a:rPr lang="en-US" sz="1000" dirty="0"/>
              <a:t>Phase III </a:t>
            </a:r>
            <a:r>
              <a:rPr lang="en-US" sz="1000" dirty="0" smtClean="0"/>
              <a:t>oncology RCTs reporting OS or PFS or TTP </a:t>
            </a:r>
            <a:endParaRPr lang="en-US" sz="1000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000" b="1" dirty="0" smtClean="0"/>
              <a:t>RW data: </a:t>
            </a:r>
            <a:r>
              <a:rPr lang="en-US" sz="1000" dirty="0" smtClean="0"/>
              <a:t>EHRs – SEERs Medicare data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000" b="1" dirty="0" smtClean="0"/>
              <a:t>Primary outcome</a:t>
            </a:r>
            <a:r>
              <a:rPr lang="en-US" sz="1000" dirty="0" smtClean="0"/>
              <a:t>: </a:t>
            </a:r>
            <a:r>
              <a:rPr lang="en-US" sz="1000" dirty="0"/>
              <a:t>real-world OS</a:t>
            </a:r>
            <a:r>
              <a:rPr lang="en-US" sz="1000" dirty="0" smtClean="0"/>
              <a:t>, estimated as MHR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000" dirty="0" smtClean="0"/>
              <a:t>Cox proportional hazard regression model used to </a:t>
            </a:r>
            <a:r>
              <a:rPr lang="en-US" sz="1000" dirty="0" smtClean="0"/>
              <a:t>calibrate difference </a:t>
            </a:r>
            <a:r>
              <a:rPr lang="en-US" sz="1000" dirty="0" smtClean="0"/>
              <a:t>between RW MHR and: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000" dirty="0" smtClean="0"/>
              <a:t>RCT MHR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000" dirty="0" smtClean="0"/>
              <a:t>RCT PPS/TTP SHR</a:t>
            </a:r>
            <a:endParaRPr lang="en-GB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588002" y="866661"/>
            <a:ext cx="8011546" cy="51077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Predicting </a:t>
            </a:r>
            <a:r>
              <a:rPr lang="en-US" sz="1200" b="1" dirty="0" smtClean="0">
                <a:solidFill>
                  <a:schemeClr val="accent1"/>
                </a:solidFill>
              </a:rPr>
              <a:t>Real-World Effectiveness of Cancer Therapies Using Overall Survival and Progression-Free Survival from Clinical </a:t>
            </a:r>
            <a:r>
              <a:rPr lang="en-US" sz="1200" b="1" dirty="0" smtClean="0">
                <a:solidFill>
                  <a:schemeClr val="accent1"/>
                </a:solidFill>
              </a:rPr>
              <a:t>Trials: </a:t>
            </a:r>
            <a:r>
              <a:rPr lang="en-US" sz="1200" b="1" dirty="0">
                <a:solidFill>
                  <a:schemeClr val="accent1"/>
                </a:solidFill>
              </a:rPr>
              <a:t>Empirical Evidence for the ASCO Value Framework' missing </a:t>
            </a:r>
            <a:r>
              <a:rPr lang="en-US" sz="1200" b="1" baseline="30000" dirty="0" smtClean="0">
                <a:solidFill>
                  <a:schemeClr val="accent1"/>
                </a:solidFill>
              </a:rPr>
              <a:t>1</a:t>
            </a:r>
            <a:endParaRPr lang="en-GB" sz="1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173165" y="3459100"/>
            <a:ext cx="4689559" cy="1132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8788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70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4263" indent="-1698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2573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accent4"/>
                </a:solidFill>
              </a:rPr>
              <a:t>Author conclusions: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b="1" dirty="0" smtClean="0"/>
              <a:t>Baseline cohort: </a:t>
            </a:r>
            <a:r>
              <a:rPr lang="en-US" sz="1000" dirty="0" smtClean="0"/>
              <a:t>in real-world patients eligible for RCTs</a:t>
            </a:r>
            <a:r>
              <a:rPr lang="en-US" sz="1000" b="1" dirty="0" smtClean="0"/>
              <a:t>, </a:t>
            </a:r>
            <a:r>
              <a:rPr lang="en-GB" sz="1000" dirty="0" smtClean="0"/>
              <a:t>real-world OS benefits were: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000" dirty="0" smtClean="0"/>
              <a:t>Similar to those observed in RCTs based on OS endpoints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000" dirty="0" smtClean="0"/>
              <a:t>16% less than RCTs based on surrogate endpoints (PFS, TTP)</a:t>
            </a:r>
            <a:endParaRPr lang="en-US" sz="1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000" b="1" dirty="0" smtClean="0"/>
              <a:t>Full cohort:</a:t>
            </a:r>
            <a:r>
              <a:rPr lang="en-US" sz="1000" dirty="0" smtClean="0"/>
              <a:t> in non-selected real-world populations, treatment benefit was predicted to be even less than in the baseline, RCT-eligible real-world cohort</a:t>
            </a:r>
            <a:endParaRPr lang="en-GB" sz="1000" dirty="0" smtClean="0"/>
          </a:p>
        </p:txBody>
      </p:sp>
      <p:grpSp>
        <p:nvGrpSpPr>
          <p:cNvPr id="95" name="Group 94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</p:grpSpPr>
        <p:sp>
          <p:nvSpPr>
            <p:cNvPr id="96" name="Right Triangle 95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97" name="TextBox 96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Results</a:t>
              </a:r>
            </a:p>
          </p:txBody>
        </p:sp>
      </p:grpSp>
      <p:sp>
        <p:nvSpPr>
          <p:cNvPr id="101" name="Text Placeholder 5"/>
          <p:cNvSpPr txBox="1">
            <a:spLocks/>
          </p:cNvSpPr>
          <p:nvPr/>
        </p:nvSpPr>
        <p:spPr>
          <a:xfrm>
            <a:off x="592137" y="4724399"/>
            <a:ext cx="8423757" cy="371475"/>
          </a:xfrm>
          <a:prstGeom prst="rect">
            <a:avLst/>
          </a:prstGeom>
        </p:spPr>
        <p:txBody>
          <a:bodyPr lIns="0" tIns="0" rIns="0" bIns="0" anchor="ctr"/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8788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70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4263" indent="-1698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2573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*Not reported in </a:t>
            </a:r>
            <a:r>
              <a:rPr lang="en-GB" sz="7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Ladawalla</a:t>
            </a: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et al; included for illustrative purposes to exemplify the direction of the observed differences.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EHR, electronic health record; HR, hazard ratio; MHR, mortality hazard ratio; OS, overall survival; 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PFS, progression-free survival; </a:t>
            </a: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RCT, randomised controlled trial; </a:t>
            </a: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</a:rPr>
              <a:t>SEERS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, Surveillance and Epidemiology End Results; </a:t>
            </a: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</a:rPr>
              <a:t>SHR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, surrogate hazard </a:t>
            </a: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</a:rPr>
              <a:t>ratio; </a:t>
            </a:r>
            <a:r>
              <a:rPr lang="en-GB" sz="7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TTP, time to progression.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GB" sz="700" dirty="0" err="1">
                <a:solidFill>
                  <a:schemeClr val="bg1">
                    <a:lumMod val="50000"/>
                  </a:schemeClr>
                </a:solidFill>
              </a:rPr>
              <a:t>Lakdawalla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 DN, et al. Value in Health 2017;20(7):866–75 </a:t>
            </a:r>
          </a:p>
        </p:txBody>
      </p:sp>
      <p:sp>
        <p:nvSpPr>
          <p:cNvPr id="106" name="Inhaltsplatzhalter 2"/>
          <p:cNvSpPr txBox="1">
            <a:spLocks/>
          </p:cNvSpPr>
          <p:nvPr/>
        </p:nvSpPr>
        <p:spPr>
          <a:xfrm>
            <a:off x="4173165" y="1496301"/>
            <a:ext cx="4756825" cy="7475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8788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70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4263" indent="-1698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2573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050" b="1" dirty="0" smtClean="0">
                <a:solidFill>
                  <a:schemeClr val="accent4"/>
                </a:solidFill>
              </a:rPr>
              <a:t>Results:</a:t>
            </a:r>
            <a:endParaRPr lang="en-GB" sz="1050" b="1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GB" sz="1000" dirty="0"/>
          </a:p>
        </p:txBody>
      </p: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43771"/>
              </p:ext>
            </p:extLst>
          </p:nvPr>
        </p:nvGraphicFramePr>
        <p:xfrm>
          <a:off x="7042870" y="1731525"/>
          <a:ext cx="2059214" cy="1505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379753"/>
                <a:gridCol w="219708"/>
                <a:gridCol w="540000"/>
                <a:gridCol w="379753"/>
              </a:tblGrid>
              <a:tr h="147953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Example data:</a:t>
                      </a:r>
                      <a:r>
                        <a:rPr lang="en-GB" sz="800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*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7569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Baseline cohort = trial-eligible real-world</a:t>
                      </a:r>
                      <a:r>
                        <a:rPr lang="en-GB" sz="6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GB" sz="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patients</a:t>
                      </a:r>
                      <a:endParaRPr lang="en-GB" sz="600" b="1" dirty="0" smtClean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7569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RCT 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600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Real</a:t>
                      </a:r>
                      <a:r>
                        <a:rPr lang="en-GB" sz="6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world</a:t>
                      </a:r>
                      <a:endParaRPr lang="en-GB" sz="6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275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OS: MHR</a:t>
                      </a:r>
                      <a:endParaRPr lang="en-GB" sz="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3"/>
                          </a:solidFill>
                          <a:latin typeface="+mj-lt"/>
                        </a:rPr>
                        <a:t>0.80</a:t>
                      </a:r>
                      <a:endParaRPr lang="en-GB" sz="6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2"/>
                          </a:solidFill>
                          <a:latin typeface="+mj-lt"/>
                          <a:sym typeface="Wingdings"/>
                        </a:rPr>
                        <a:t></a:t>
                      </a:r>
                      <a:endParaRPr lang="en-GB" sz="6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OS: MHR</a:t>
                      </a:r>
                      <a:endParaRPr lang="en-GB" sz="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0.80</a:t>
                      </a:r>
                      <a:endParaRPr lang="en-GB" sz="6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5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PFS: SHR</a:t>
                      </a:r>
                      <a:endParaRPr lang="en-GB" sz="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3"/>
                          </a:solidFill>
                          <a:latin typeface="+mj-lt"/>
                        </a:rPr>
                        <a:t>0.80</a:t>
                      </a:r>
                      <a:endParaRPr lang="en-GB" sz="6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2"/>
                          </a:solidFill>
                          <a:latin typeface="+mj-lt"/>
                          <a:sym typeface="Wingdings"/>
                        </a:rPr>
                        <a:t></a:t>
                      </a:r>
                      <a:endParaRPr lang="en-GB" sz="6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OS: MHR</a:t>
                      </a:r>
                      <a:endParaRPr lang="en-GB" sz="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0.93</a:t>
                      </a:r>
                      <a:endParaRPr lang="en-GB" sz="6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569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Full cohort: unselected</a:t>
                      </a:r>
                      <a:r>
                        <a:rPr lang="en-GB" sz="6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routine care population</a:t>
                      </a:r>
                      <a:endParaRPr lang="en-GB" sz="600" b="1" dirty="0" smtClean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27569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RCT 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600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Real world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275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OS: MHR</a:t>
                      </a:r>
                      <a:endParaRPr lang="en-GB" sz="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3"/>
                          </a:solidFill>
                          <a:latin typeface="+mj-lt"/>
                        </a:rPr>
                        <a:t>0.80</a:t>
                      </a:r>
                      <a:endParaRPr lang="en-GB" sz="6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2"/>
                          </a:solidFill>
                          <a:latin typeface="+mj-lt"/>
                          <a:sym typeface="Wingdings"/>
                        </a:rPr>
                        <a:t></a:t>
                      </a:r>
                      <a:endParaRPr lang="en-GB" sz="6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OS: MHR</a:t>
                      </a:r>
                      <a:endParaRPr lang="en-GB" sz="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0.86</a:t>
                      </a:r>
                      <a:endParaRPr lang="en-GB" sz="6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5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PFS: SHR</a:t>
                      </a:r>
                      <a:endParaRPr lang="en-GB" sz="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9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3"/>
                          </a:solidFill>
                          <a:latin typeface="+mj-lt"/>
                        </a:rPr>
                        <a:t>0.80</a:t>
                      </a:r>
                      <a:endParaRPr lang="en-GB" sz="6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2"/>
                          </a:solidFill>
                          <a:latin typeface="+mj-lt"/>
                          <a:sym typeface="Wingdings"/>
                        </a:rPr>
                        <a:t></a:t>
                      </a:r>
                      <a:endParaRPr lang="en-GB" sz="6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OS: MHR</a:t>
                      </a:r>
                      <a:endParaRPr lang="en-GB" sz="6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6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1.00</a:t>
                      </a:r>
                      <a:endParaRPr lang="en-GB" sz="6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75" y="1821419"/>
            <a:ext cx="2886281" cy="13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Ellipse 5"/>
          <p:cNvSpPr/>
          <p:nvPr/>
        </p:nvSpPr>
        <p:spPr>
          <a:xfrm>
            <a:off x="4961670" y="2909791"/>
            <a:ext cx="828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 anchorCtr="0">
            <a:spAutoFit/>
          </a:bodyPr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2412155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RWE?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RWE, real-world evidence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1. Food and Drug Administration. RWE. https://www.fda.gov/ScienceResearch/SpecialTopics/RealWorldEvidence/default.htm  (Accessed July 2019).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9584" y="1293077"/>
            <a:ext cx="7993809" cy="1666874"/>
          </a:xfrm>
          <a:prstGeom prst="roundRect">
            <a:avLst>
              <a:gd name="adj" fmla="val 1096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 anchorCtr="0"/>
          <a:lstStyle/>
          <a:p>
            <a:pPr algn="ctr" fontAlgn="base">
              <a:spcBef>
                <a:spcPts val="1200"/>
              </a:spcBef>
            </a:pPr>
            <a:endParaRPr lang="en-US" sz="100" dirty="0" smtClean="0">
              <a:solidFill>
                <a:schemeClr val="accent1"/>
              </a:solidFill>
            </a:endParaRPr>
          </a:p>
          <a:p>
            <a:pPr algn="ctr" fontAlgn="base">
              <a:spcBef>
                <a:spcPts val="60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RWE</a:t>
            </a:r>
            <a:r>
              <a:rPr lang="en-US" sz="1600" dirty="0">
                <a:solidFill>
                  <a:schemeClr val="accent1"/>
                </a:solidFill>
              </a:rPr>
              <a:t> is a term for clinical evidence relating to the usage and potential benefits, or risks, of medical products derived from analyses of </a:t>
            </a:r>
            <a:r>
              <a:rPr lang="en-US" sz="1600" dirty="0" smtClean="0">
                <a:solidFill>
                  <a:schemeClr val="accent1"/>
                </a:solidFill>
              </a:rPr>
              <a:t/>
            </a:r>
            <a:br>
              <a:rPr lang="en-US" sz="1600" dirty="0" smtClean="0">
                <a:solidFill>
                  <a:schemeClr val="accent1"/>
                </a:solidFill>
              </a:rPr>
            </a:br>
            <a:r>
              <a:rPr lang="en-US" sz="1600" dirty="0" smtClean="0">
                <a:solidFill>
                  <a:schemeClr val="accent1"/>
                </a:solidFill>
              </a:rPr>
              <a:t>real-world data. It </a:t>
            </a:r>
            <a:r>
              <a:rPr lang="en-US" sz="1600" dirty="0">
                <a:solidFill>
                  <a:schemeClr val="accent1"/>
                </a:solidFill>
              </a:rPr>
              <a:t>can be generated via a range of different study </a:t>
            </a:r>
            <a:r>
              <a:rPr lang="en-US" sz="1600" dirty="0" smtClean="0">
                <a:solidFill>
                  <a:schemeClr val="accent1"/>
                </a:solidFill>
              </a:rPr>
              <a:t>designs, including:</a:t>
            </a:r>
            <a:r>
              <a:rPr lang="en-US" sz="1600" baseline="30000" dirty="0" smtClean="0">
                <a:solidFill>
                  <a:schemeClr val="accent1"/>
                </a:solidFill>
              </a:rPr>
              <a:t>1</a:t>
            </a:r>
            <a:endParaRPr lang="en-US" sz="1600" baseline="30000" dirty="0">
              <a:solidFill>
                <a:schemeClr val="accent1"/>
              </a:solidFill>
            </a:endParaRPr>
          </a:p>
          <a:p>
            <a:pPr marL="285750" indent="-285750" algn="ctr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Pragmatic trials</a:t>
            </a:r>
          </a:p>
          <a:p>
            <a:pPr marL="285750" indent="-285750" algn="ctr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Observational studies </a:t>
            </a:r>
            <a:r>
              <a:rPr lang="en-US" sz="1600" dirty="0" smtClean="0">
                <a:solidFill>
                  <a:schemeClr val="accent1"/>
                </a:solidFill>
              </a:rPr>
              <a:t>(</a:t>
            </a:r>
            <a:r>
              <a:rPr lang="en-US" sz="1600" dirty="0">
                <a:solidFill>
                  <a:schemeClr val="accent1"/>
                </a:solidFill>
              </a:rPr>
              <a:t>prospective or retrospective)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1368" y="3167407"/>
            <a:ext cx="7470513" cy="1116575"/>
            <a:chOff x="1013409" y="833704"/>
            <a:chExt cx="5125953" cy="134249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4148134" y="833704"/>
              <a:ext cx="1991228" cy="1336172"/>
            </a:xfrm>
            <a:custGeom>
              <a:avLst/>
              <a:gdLst/>
              <a:ahLst/>
              <a:cxnLst/>
              <a:rect l="l" t="t" r="r" b="b"/>
              <a:pathLst>
                <a:path w="1991228" h="1336172">
                  <a:moveTo>
                    <a:pt x="41362" y="1336172"/>
                  </a:moveTo>
                  <a:lnTo>
                    <a:pt x="90553" y="1336111"/>
                  </a:lnTo>
                  <a:lnTo>
                    <a:pt x="90659" y="1336172"/>
                  </a:lnTo>
                  <a:lnTo>
                    <a:pt x="168704" y="1336075"/>
                  </a:lnTo>
                  <a:lnTo>
                    <a:pt x="168872" y="1336172"/>
                  </a:lnTo>
                  <a:lnTo>
                    <a:pt x="218064" y="1336111"/>
                  </a:lnTo>
                  <a:lnTo>
                    <a:pt x="218169" y="1336172"/>
                  </a:lnTo>
                  <a:lnTo>
                    <a:pt x="1514680" y="1334555"/>
                  </a:lnTo>
                  <a:cubicBezTo>
                    <a:pt x="1600395" y="1335415"/>
                    <a:pt x="1631342" y="1317225"/>
                    <a:pt x="1661097" y="1285342"/>
                  </a:cubicBezTo>
                  <a:lnTo>
                    <a:pt x="1691776" y="1249862"/>
                  </a:lnTo>
                  <a:lnTo>
                    <a:pt x="1692440" y="1249917"/>
                  </a:lnTo>
                  <a:lnTo>
                    <a:pt x="1971974" y="757055"/>
                  </a:lnTo>
                  <a:lnTo>
                    <a:pt x="1972317" y="756980"/>
                  </a:lnTo>
                  <a:lnTo>
                    <a:pt x="1979882" y="737683"/>
                  </a:lnTo>
                  <a:lnTo>
                    <a:pt x="1987446" y="718385"/>
                  </a:lnTo>
                  <a:lnTo>
                    <a:pt x="1991228" y="693574"/>
                  </a:lnTo>
                  <a:lnTo>
                    <a:pt x="1991228" y="693044"/>
                  </a:lnTo>
                  <a:lnTo>
                    <a:pt x="1991228" y="689994"/>
                  </a:lnTo>
                  <a:lnTo>
                    <a:pt x="1991228" y="689464"/>
                  </a:lnTo>
                  <a:lnTo>
                    <a:pt x="1991228" y="671519"/>
                  </a:lnTo>
                  <a:lnTo>
                    <a:pt x="1991228" y="670989"/>
                  </a:lnTo>
                  <a:lnTo>
                    <a:pt x="1991228" y="665183"/>
                  </a:lnTo>
                  <a:lnTo>
                    <a:pt x="1991228" y="664653"/>
                  </a:lnTo>
                  <a:lnTo>
                    <a:pt x="1991228" y="646708"/>
                  </a:lnTo>
                  <a:lnTo>
                    <a:pt x="1991228" y="646178"/>
                  </a:lnTo>
                  <a:lnTo>
                    <a:pt x="1991228" y="643128"/>
                  </a:lnTo>
                  <a:lnTo>
                    <a:pt x="1991228" y="642598"/>
                  </a:lnTo>
                  <a:lnTo>
                    <a:pt x="1987446" y="617787"/>
                  </a:lnTo>
                  <a:lnTo>
                    <a:pt x="1979882" y="598489"/>
                  </a:lnTo>
                  <a:lnTo>
                    <a:pt x="1972317" y="579192"/>
                  </a:lnTo>
                  <a:lnTo>
                    <a:pt x="1971974" y="579117"/>
                  </a:lnTo>
                  <a:lnTo>
                    <a:pt x="1692440" y="86255"/>
                  </a:lnTo>
                  <a:lnTo>
                    <a:pt x="1691776" y="86310"/>
                  </a:lnTo>
                  <a:lnTo>
                    <a:pt x="1661097" y="50830"/>
                  </a:lnTo>
                  <a:cubicBezTo>
                    <a:pt x="1631342" y="18947"/>
                    <a:pt x="1600395" y="757"/>
                    <a:pt x="1514680" y="1617"/>
                  </a:cubicBezTo>
                  <a:lnTo>
                    <a:pt x="218169" y="0"/>
                  </a:lnTo>
                  <a:lnTo>
                    <a:pt x="218064" y="61"/>
                  </a:lnTo>
                  <a:lnTo>
                    <a:pt x="168872" y="0"/>
                  </a:lnTo>
                  <a:lnTo>
                    <a:pt x="168704" y="98"/>
                  </a:lnTo>
                  <a:lnTo>
                    <a:pt x="90659" y="0"/>
                  </a:lnTo>
                  <a:lnTo>
                    <a:pt x="90553" y="62"/>
                  </a:lnTo>
                  <a:lnTo>
                    <a:pt x="41362" y="0"/>
                  </a:lnTo>
                  <a:cubicBezTo>
                    <a:pt x="3750" y="16070"/>
                    <a:pt x="-14812" y="41665"/>
                    <a:pt x="14251" y="86310"/>
                  </a:cubicBezTo>
                  <a:lnTo>
                    <a:pt x="14915" y="86255"/>
                  </a:lnTo>
                  <a:lnTo>
                    <a:pt x="294792" y="579722"/>
                  </a:lnTo>
                  <a:lnTo>
                    <a:pt x="302357" y="599019"/>
                  </a:lnTo>
                  <a:lnTo>
                    <a:pt x="309921" y="618317"/>
                  </a:lnTo>
                  <a:lnTo>
                    <a:pt x="313703" y="643128"/>
                  </a:lnTo>
                  <a:lnTo>
                    <a:pt x="313703" y="646178"/>
                  </a:lnTo>
                  <a:lnTo>
                    <a:pt x="313703" y="646708"/>
                  </a:lnTo>
                  <a:lnTo>
                    <a:pt x="313703" y="664653"/>
                  </a:lnTo>
                  <a:lnTo>
                    <a:pt x="313703" y="665183"/>
                  </a:lnTo>
                  <a:lnTo>
                    <a:pt x="313703" y="670989"/>
                  </a:lnTo>
                  <a:lnTo>
                    <a:pt x="313703" y="671519"/>
                  </a:lnTo>
                  <a:lnTo>
                    <a:pt x="313703" y="689464"/>
                  </a:lnTo>
                  <a:lnTo>
                    <a:pt x="313703" y="689994"/>
                  </a:lnTo>
                  <a:lnTo>
                    <a:pt x="313703" y="693044"/>
                  </a:lnTo>
                  <a:lnTo>
                    <a:pt x="309921" y="717855"/>
                  </a:lnTo>
                  <a:lnTo>
                    <a:pt x="302357" y="737153"/>
                  </a:lnTo>
                  <a:lnTo>
                    <a:pt x="294792" y="756450"/>
                  </a:lnTo>
                  <a:lnTo>
                    <a:pt x="14915" y="1249917"/>
                  </a:lnTo>
                  <a:lnTo>
                    <a:pt x="14251" y="1249862"/>
                  </a:lnTo>
                  <a:cubicBezTo>
                    <a:pt x="-14812" y="1294507"/>
                    <a:pt x="3750" y="1320102"/>
                    <a:pt x="41362" y="1336172"/>
                  </a:cubicBezTo>
                  <a:close/>
                </a:path>
              </a:pathLst>
            </a:custGeom>
            <a:noFill/>
            <a:ln w="28575">
              <a:solidFill>
                <a:schemeClr val="accent4"/>
              </a:solidFill>
            </a:ln>
            <a:extLst/>
          </p:spPr>
          <p:txBody>
            <a:bodyPr/>
            <a:lstStyle/>
            <a:p>
              <a:pPr defTabSz="457200"/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V="1">
              <a:off x="2506772" y="833704"/>
              <a:ext cx="1726330" cy="1336171"/>
            </a:xfrm>
            <a:custGeom>
              <a:avLst/>
              <a:gdLst/>
              <a:ahLst/>
              <a:cxnLst/>
              <a:rect l="l" t="t" r="r" b="b"/>
              <a:pathLst>
                <a:path w="1991228" h="1336172">
                  <a:moveTo>
                    <a:pt x="41362" y="1336172"/>
                  </a:moveTo>
                  <a:lnTo>
                    <a:pt x="90553" y="1336111"/>
                  </a:lnTo>
                  <a:lnTo>
                    <a:pt x="90659" y="1336172"/>
                  </a:lnTo>
                  <a:lnTo>
                    <a:pt x="168704" y="1336075"/>
                  </a:lnTo>
                  <a:lnTo>
                    <a:pt x="168872" y="1336172"/>
                  </a:lnTo>
                  <a:lnTo>
                    <a:pt x="218064" y="1336111"/>
                  </a:lnTo>
                  <a:lnTo>
                    <a:pt x="218169" y="1336172"/>
                  </a:lnTo>
                  <a:lnTo>
                    <a:pt x="1514680" y="1334555"/>
                  </a:lnTo>
                  <a:cubicBezTo>
                    <a:pt x="1600395" y="1335415"/>
                    <a:pt x="1631342" y="1317225"/>
                    <a:pt x="1661097" y="1285342"/>
                  </a:cubicBezTo>
                  <a:lnTo>
                    <a:pt x="1691776" y="1249862"/>
                  </a:lnTo>
                  <a:lnTo>
                    <a:pt x="1692440" y="1249917"/>
                  </a:lnTo>
                  <a:lnTo>
                    <a:pt x="1971974" y="757055"/>
                  </a:lnTo>
                  <a:lnTo>
                    <a:pt x="1972317" y="756980"/>
                  </a:lnTo>
                  <a:lnTo>
                    <a:pt x="1979882" y="737683"/>
                  </a:lnTo>
                  <a:lnTo>
                    <a:pt x="1987446" y="718385"/>
                  </a:lnTo>
                  <a:lnTo>
                    <a:pt x="1991228" y="693574"/>
                  </a:lnTo>
                  <a:lnTo>
                    <a:pt x="1991228" y="693044"/>
                  </a:lnTo>
                  <a:lnTo>
                    <a:pt x="1991228" y="689994"/>
                  </a:lnTo>
                  <a:lnTo>
                    <a:pt x="1991228" y="689464"/>
                  </a:lnTo>
                  <a:lnTo>
                    <a:pt x="1991228" y="671519"/>
                  </a:lnTo>
                  <a:lnTo>
                    <a:pt x="1991228" y="670989"/>
                  </a:lnTo>
                  <a:lnTo>
                    <a:pt x="1991228" y="665183"/>
                  </a:lnTo>
                  <a:lnTo>
                    <a:pt x="1991228" y="664653"/>
                  </a:lnTo>
                  <a:lnTo>
                    <a:pt x="1991228" y="646708"/>
                  </a:lnTo>
                  <a:lnTo>
                    <a:pt x="1991228" y="646178"/>
                  </a:lnTo>
                  <a:lnTo>
                    <a:pt x="1991228" y="643128"/>
                  </a:lnTo>
                  <a:lnTo>
                    <a:pt x="1991228" y="642598"/>
                  </a:lnTo>
                  <a:lnTo>
                    <a:pt x="1987446" y="617787"/>
                  </a:lnTo>
                  <a:lnTo>
                    <a:pt x="1979882" y="598489"/>
                  </a:lnTo>
                  <a:lnTo>
                    <a:pt x="1972317" y="579192"/>
                  </a:lnTo>
                  <a:lnTo>
                    <a:pt x="1971974" y="579117"/>
                  </a:lnTo>
                  <a:lnTo>
                    <a:pt x="1692440" y="86255"/>
                  </a:lnTo>
                  <a:lnTo>
                    <a:pt x="1691776" y="86310"/>
                  </a:lnTo>
                  <a:lnTo>
                    <a:pt x="1661097" y="50830"/>
                  </a:lnTo>
                  <a:cubicBezTo>
                    <a:pt x="1631342" y="18947"/>
                    <a:pt x="1600395" y="757"/>
                    <a:pt x="1514680" y="1617"/>
                  </a:cubicBezTo>
                  <a:lnTo>
                    <a:pt x="218169" y="0"/>
                  </a:lnTo>
                  <a:lnTo>
                    <a:pt x="218064" y="61"/>
                  </a:lnTo>
                  <a:lnTo>
                    <a:pt x="168872" y="0"/>
                  </a:lnTo>
                  <a:lnTo>
                    <a:pt x="168704" y="98"/>
                  </a:lnTo>
                  <a:lnTo>
                    <a:pt x="90659" y="0"/>
                  </a:lnTo>
                  <a:lnTo>
                    <a:pt x="90553" y="62"/>
                  </a:lnTo>
                  <a:lnTo>
                    <a:pt x="41362" y="0"/>
                  </a:lnTo>
                  <a:cubicBezTo>
                    <a:pt x="3750" y="16070"/>
                    <a:pt x="-14812" y="41665"/>
                    <a:pt x="14251" y="86310"/>
                  </a:cubicBezTo>
                  <a:lnTo>
                    <a:pt x="14915" y="86255"/>
                  </a:lnTo>
                  <a:lnTo>
                    <a:pt x="294792" y="579722"/>
                  </a:lnTo>
                  <a:lnTo>
                    <a:pt x="302357" y="599019"/>
                  </a:lnTo>
                  <a:lnTo>
                    <a:pt x="309921" y="618317"/>
                  </a:lnTo>
                  <a:lnTo>
                    <a:pt x="313703" y="643128"/>
                  </a:lnTo>
                  <a:lnTo>
                    <a:pt x="313703" y="646178"/>
                  </a:lnTo>
                  <a:lnTo>
                    <a:pt x="313703" y="646708"/>
                  </a:lnTo>
                  <a:lnTo>
                    <a:pt x="313703" y="664653"/>
                  </a:lnTo>
                  <a:lnTo>
                    <a:pt x="313703" y="665183"/>
                  </a:lnTo>
                  <a:lnTo>
                    <a:pt x="313703" y="670989"/>
                  </a:lnTo>
                  <a:lnTo>
                    <a:pt x="313703" y="671519"/>
                  </a:lnTo>
                  <a:lnTo>
                    <a:pt x="313703" y="689464"/>
                  </a:lnTo>
                  <a:lnTo>
                    <a:pt x="313703" y="689994"/>
                  </a:lnTo>
                  <a:lnTo>
                    <a:pt x="313703" y="693044"/>
                  </a:lnTo>
                  <a:lnTo>
                    <a:pt x="309921" y="717855"/>
                  </a:lnTo>
                  <a:lnTo>
                    <a:pt x="302357" y="737153"/>
                  </a:lnTo>
                  <a:lnTo>
                    <a:pt x="294792" y="756450"/>
                  </a:lnTo>
                  <a:lnTo>
                    <a:pt x="14915" y="1249917"/>
                  </a:lnTo>
                  <a:lnTo>
                    <a:pt x="14251" y="1249862"/>
                  </a:lnTo>
                  <a:cubicBezTo>
                    <a:pt x="-14812" y="1294507"/>
                    <a:pt x="3750" y="1320102"/>
                    <a:pt x="41362" y="1336172"/>
                  </a:cubicBezTo>
                  <a:close/>
                </a:path>
              </a:pathLst>
            </a:custGeom>
            <a:noFill/>
            <a:ln w="28575">
              <a:solidFill>
                <a:schemeClr val="accent2"/>
              </a:solidFill>
            </a:ln>
            <a:extLst/>
          </p:spPr>
          <p:txBody>
            <a:bodyPr/>
            <a:lstStyle/>
            <a:p>
              <a:pPr defTabSz="45720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V="1">
              <a:off x="1013409" y="839522"/>
              <a:ext cx="1622841" cy="1336672"/>
            </a:xfrm>
            <a:custGeom>
              <a:avLst/>
              <a:gdLst/>
              <a:ahLst/>
              <a:cxnLst/>
              <a:rect l="l" t="t" r="r" b="b"/>
              <a:pathLst>
                <a:path w="1673198" h="1336672">
                  <a:moveTo>
                    <a:pt x="372004" y="1336672"/>
                  </a:moveTo>
                  <a:lnTo>
                    <a:pt x="1196650" y="1335643"/>
                  </a:lnTo>
                  <a:cubicBezTo>
                    <a:pt x="1282365" y="1336503"/>
                    <a:pt x="1313312" y="1318313"/>
                    <a:pt x="1343067" y="1286430"/>
                  </a:cubicBezTo>
                  <a:lnTo>
                    <a:pt x="1373746" y="1250950"/>
                  </a:lnTo>
                  <a:lnTo>
                    <a:pt x="1374410" y="1251005"/>
                  </a:lnTo>
                  <a:lnTo>
                    <a:pt x="1653944" y="758143"/>
                  </a:lnTo>
                  <a:lnTo>
                    <a:pt x="1654287" y="758068"/>
                  </a:lnTo>
                  <a:lnTo>
                    <a:pt x="1661852" y="738771"/>
                  </a:lnTo>
                  <a:lnTo>
                    <a:pt x="1669416" y="719473"/>
                  </a:lnTo>
                  <a:lnTo>
                    <a:pt x="1673198" y="694662"/>
                  </a:lnTo>
                  <a:lnTo>
                    <a:pt x="1673198" y="694132"/>
                  </a:lnTo>
                  <a:lnTo>
                    <a:pt x="1673198" y="691082"/>
                  </a:lnTo>
                  <a:lnTo>
                    <a:pt x="1673198" y="690552"/>
                  </a:lnTo>
                  <a:lnTo>
                    <a:pt x="1673198" y="672607"/>
                  </a:lnTo>
                  <a:lnTo>
                    <a:pt x="1673198" y="672077"/>
                  </a:lnTo>
                  <a:lnTo>
                    <a:pt x="1673198" y="666271"/>
                  </a:lnTo>
                  <a:lnTo>
                    <a:pt x="1673198" y="665741"/>
                  </a:lnTo>
                  <a:lnTo>
                    <a:pt x="1673198" y="647796"/>
                  </a:lnTo>
                  <a:lnTo>
                    <a:pt x="1673198" y="647266"/>
                  </a:lnTo>
                  <a:lnTo>
                    <a:pt x="1673198" y="644216"/>
                  </a:lnTo>
                  <a:lnTo>
                    <a:pt x="1673198" y="643686"/>
                  </a:lnTo>
                  <a:lnTo>
                    <a:pt x="1669416" y="618875"/>
                  </a:lnTo>
                  <a:lnTo>
                    <a:pt x="1661852" y="599577"/>
                  </a:lnTo>
                  <a:lnTo>
                    <a:pt x="1654287" y="580280"/>
                  </a:lnTo>
                  <a:lnTo>
                    <a:pt x="1653944" y="580205"/>
                  </a:lnTo>
                  <a:lnTo>
                    <a:pt x="1374410" y="87343"/>
                  </a:lnTo>
                  <a:lnTo>
                    <a:pt x="1373746" y="87398"/>
                  </a:lnTo>
                  <a:lnTo>
                    <a:pt x="1343067" y="51918"/>
                  </a:lnTo>
                  <a:cubicBezTo>
                    <a:pt x="1313312" y="20035"/>
                    <a:pt x="1282365" y="1845"/>
                    <a:pt x="1196650" y="2705"/>
                  </a:cubicBezTo>
                  <a:lnTo>
                    <a:pt x="1032404" y="2500"/>
                  </a:lnTo>
                  <a:lnTo>
                    <a:pt x="1032404" y="0"/>
                  </a:lnTo>
                  <a:lnTo>
                    <a:pt x="120780" y="0"/>
                  </a:lnTo>
                  <a:cubicBezTo>
                    <a:pt x="54075" y="0"/>
                    <a:pt x="0" y="54075"/>
                    <a:pt x="0" y="120780"/>
                  </a:cubicBezTo>
                  <a:lnTo>
                    <a:pt x="0" y="1212688"/>
                  </a:lnTo>
                  <a:cubicBezTo>
                    <a:pt x="0" y="1279393"/>
                    <a:pt x="54075" y="1333468"/>
                    <a:pt x="120780" y="1333468"/>
                  </a:cubicBezTo>
                  <a:lnTo>
                    <a:pt x="372004" y="1333468"/>
                  </a:ln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gray">
            <a:xfrm>
              <a:off x="1066543" y="1123279"/>
              <a:ext cx="1569707" cy="7746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50804" rIns="101608" bIns="50804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GB" sz="1100" b="1" noProof="1" smtClean="0">
                  <a:solidFill>
                    <a:schemeClr val="accent3"/>
                  </a:solidFill>
                  <a:ea typeface="MS PGothic" pitchFamily="34" charset="-128"/>
                </a:rPr>
                <a:t>Real-world </a:t>
              </a:r>
              <a:r>
                <a:rPr lang="en-GB" sz="1100" b="1" u="sng" noProof="1" smtClean="0">
                  <a:solidFill>
                    <a:schemeClr val="accent3"/>
                  </a:solidFill>
                  <a:ea typeface="MS PGothic" pitchFamily="34" charset="-128"/>
                </a:rPr>
                <a:t>data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GB" sz="1100" b="1" noProof="1" smtClean="0">
                  <a:solidFill>
                    <a:schemeClr val="accent3"/>
                  </a:solidFill>
                  <a:ea typeface="MS PGothic" pitchFamily="34" charset="-128"/>
                </a:rPr>
                <a:t>(e.g. electronic medical records, insurance claims data)</a:t>
              </a:r>
              <a:endParaRPr lang="en-GB" sz="1100" b="1" noProof="1">
                <a:solidFill>
                  <a:schemeClr val="accent3"/>
                </a:solidFill>
                <a:ea typeface="MS PGothic" pitchFamily="34" charset="-128"/>
              </a:endParaRPr>
            </a:p>
          </p:txBody>
        </p:sp>
        <p:sp>
          <p:nvSpPr>
            <p:cNvPr id="18" name="Text Box 52"/>
            <p:cNvSpPr txBox="1">
              <a:spLocks noChangeArrowheads="1"/>
            </p:cNvSpPr>
            <p:nvPr/>
          </p:nvSpPr>
          <p:spPr bwMode="gray">
            <a:xfrm>
              <a:off x="2837143" y="1127618"/>
              <a:ext cx="1395961" cy="7339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50804" rIns="101608" bIns="50804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GB" sz="1100" b="1" noProof="1" smtClean="0">
                  <a:solidFill>
                    <a:schemeClr val="accent2"/>
                  </a:solidFill>
                  <a:ea typeface="MS PGothic" pitchFamily="34" charset="-128"/>
                </a:rPr>
                <a:t>Analysed in real-world </a:t>
              </a:r>
              <a:r>
                <a:rPr lang="en-GB" sz="1100" b="1" u="sng" noProof="1" smtClean="0">
                  <a:solidFill>
                    <a:schemeClr val="accent2"/>
                  </a:solidFill>
                  <a:ea typeface="MS PGothic" pitchFamily="34" charset="-128"/>
                </a:rPr>
                <a:t>studies</a:t>
              </a:r>
              <a:r>
                <a:rPr lang="en-GB" sz="1100" b="1" noProof="1" smtClean="0">
                  <a:solidFill>
                    <a:schemeClr val="accent2"/>
                  </a:solidFill>
                  <a:ea typeface="MS PGothic" pitchFamily="34" charset="-128"/>
                </a:rPr>
                <a:t> (e.g. retrospective claims review)</a:t>
              </a:r>
            </a:p>
          </p:txBody>
        </p:sp>
        <p:sp>
          <p:nvSpPr>
            <p:cNvPr id="19" name="Text Box 52"/>
            <p:cNvSpPr txBox="1">
              <a:spLocks noChangeArrowheads="1"/>
            </p:cNvSpPr>
            <p:nvPr/>
          </p:nvSpPr>
          <p:spPr bwMode="gray">
            <a:xfrm>
              <a:off x="4514492" y="1267892"/>
              <a:ext cx="1395961" cy="3268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50804" rIns="101608" bIns="50804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sz="1100" b="1" noProof="1" smtClean="0">
                  <a:solidFill>
                    <a:schemeClr val="accent4"/>
                  </a:solidFill>
                  <a:ea typeface="MS PGothic" pitchFamily="34" charset="-128"/>
                </a:rPr>
                <a:t>Real-world </a:t>
              </a:r>
              <a:r>
                <a:rPr lang="en-GB" sz="1100" b="1" u="sng" noProof="1" smtClean="0">
                  <a:solidFill>
                    <a:schemeClr val="accent4"/>
                  </a:solidFill>
                  <a:ea typeface="MS PGothic" pitchFamily="34" charset="-128"/>
                </a:rPr>
                <a:t>evidence</a:t>
              </a:r>
              <a:endParaRPr lang="en-GB" sz="1100" b="1" noProof="1" smtClean="0">
                <a:solidFill>
                  <a:schemeClr val="accent4"/>
                </a:solidFill>
                <a:ea typeface="MS PGothic" pitchFamily="3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74724" y="0"/>
            <a:ext cx="706460" cy="540000"/>
            <a:chOff x="8568000" y="0"/>
            <a:chExt cx="706460" cy="540000"/>
          </a:xfrm>
        </p:grpSpPr>
        <p:sp>
          <p:nvSpPr>
            <p:cNvPr id="8" name="Right Triangle 7"/>
            <p:cNvSpPr/>
            <p:nvPr/>
          </p:nvSpPr>
          <p:spPr>
            <a:xfrm rot="10800000">
              <a:off x="8568000" y="0"/>
              <a:ext cx="5760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12" name="TextBox 11"/>
            <p:cNvSpPr txBox="1"/>
            <p:nvPr/>
          </p:nvSpPr>
          <p:spPr>
            <a:xfrm rot="2470345">
              <a:off x="8568489" y="58220"/>
              <a:ext cx="705971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  <a:cs typeface="Arial" pitchFamily="34" charset="0"/>
                </a:rPr>
                <a:t>Context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274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3822975" y="1656053"/>
            <a:ext cx="5107015" cy="1095543"/>
            <a:chOff x="3822975" y="1816983"/>
            <a:chExt cx="5107015" cy="1095543"/>
          </a:xfrm>
        </p:grpSpPr>
        <p:grpSp>
          <p:nvGrpSpPr>
            <p:cNvPr id="16" name="Group 15"/>
            <p:cNvGrpSpPr/>
            <p:nvPr/>
          </p:nvGrpSpPr>
          <p:grpSpPr>
            <a:xfrm>
              <a:off x="3949738" y="1835030"/>
              <a:ext cx="4980252" cy="1028530"/>
              <a:chOff x="3552407" y="1729352"/>
              <a:chExt cx="5459567" cy="1028530"/>
            </a:xfrm>
          </p:grpSpPr>
          <p:pic>
            <p:nvPicPr>
              <p:cNvPr id="15" name="Grafik 4"/>
              <p:cNvPicPr>
                <a:picLocks noChangeAspect="1"/>
              </p:cNvPicPr>
              <p:nvPr/>
            </p:nvPicPr>
            <p:blipFill rotWithShape="1">
              <a:blip r:embed="rId2"/>
              <a:srcRect l="49619" t="45233" b="9341"/>
              <a:stretch/>
            </p:blipFill>
            <p:spPr>
              <a:xfrm>
                <a:off x="7668344" y="1729352"/>
                <a:ext cx="1343630" cy="999888"/>
              </a:xfrm>
              <a:prstGeom prst="rect">
                <a:avLst/>
              </a:prstGeom>
            </p:spPr>
          </p:pic>
          <p:pic>
            <p:nvPicPr>
              <p:cNvPr id="9" name="Grafik 4"/>
              <p:cNvPicPr>
                <a:picLocks noChangeAspect="1"/>
              </p:cNvPicPr>
              <p:nvPr/>
            </p:nvPicPr>
            <p:blipFill rotWithShape="1">
              <a:blip r:embed="rId2"/>
              <a:srcRect r="49619" b="54574"/>
              <a:stretch/>
            </p:blipFill>
            <p:spPr>
              <a:xfrm>
                <a:off x="3552407" y="1729352"/>
                <a:ext cx="1343630" cy="999888"/>
              </a:xfrm>
              <a:prstGeom prst="rect">
                <a:avLst/>
              </a:prstGeom>
            </p:spPr>
          </p:pic>
          <p:pic>
            <p:nvPicPr>
              <p:cNvPr id="13" name="Grafik 4"/>
              <p:cNvPicPr>
                <a:picLocks noChangeAspect="1"/>
              </p:cNvPicPr>
              <p:nvPr/>
            </p:nvPicPr>
            <p:blipFill rotWithShape="1">
              <a:blip r:embed="rId2"/>
              <a:srcRect l="49619" b="54574"/>
              <a:stretch/>
            </p:blipFill>
            <p:spPr>
              <a:xfrm>
                <a:off x="4968044" y="1729352"/>
                <a:ext cx="1343630" cy="999888"/>
              </a:xfrm>
              <a:prstGeom prst="rect">
                <a:avLst/>
              </a:prstGeom>
            </p:spPr>
          </p:pic>
          <p:pic>
            <p:nvPicPr>
              <p:cNvPr id="14" name="Grafik 4"/>
              <p:cNvPicPr>
                <a:picLocks noChangeAspect="1"/>
              </p:cNvPicPr>
              <p:nvPr/>
            </p:nvPicPr>
            <p:blipFill rotWithShape="1">
              <a:blip r:embed="rId2"/>
              <a:srcRect l="687" t="45108" r="50000" b="8271"/>
              <a:stretch/>
            </p:blipFill>
            <p:spPr>
              <a:xfrm>
                <a:off x="6298266" y="1731670"/>
                <a:ext cx="1315155" cy="1026212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5148064" y="1816983"/>
              <a:ext cx="182432" cy="200055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r>
                <a:rPr lang="en-GB" sz="700" b="1" dirty="0" smtClean="0">
                  <a:cs typeface="Arial" pitchFamily="34" charset="0"/>
                </a:rPr>
                <a:t>B</a:t>
              </a:r>
              <a:endParaRPr lang="en-GB" sz="700" dirty="0" smtClean="0"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39481" y="1816983"/>
              <a:ext cx="182432" cy="200055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r>
                <a:rPr lang="en-GB" sz="700" b="1" dirty="0" smtClean="0">
                  <a:cs typeface="Arial" pitchFamily="34" charset="0"/>
                </a:rPr>
                <a:t>A</a:t>
              </a:r>
              <a:endParaRPr lang="en-GB" sz="700" dirty="0" smtClean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14801" y="1816983"/>
              <a:ext cx="182432" cy="200055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r>
                <a:rPr lang="en-GB" sz="700" b="1" dirty="0" smtClean="0">
                  <a:cs typeface="Arial" pitchFamily="34" charset="0"/>
                </a:rPr>
                <a:t>D</a:t>
              </a:r>
              <a:endParaRPr lang="en-GB" sz="700" dirty="0" smtClean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5070" y="1816983"/>
              <a:ext cx="182432" cy="200055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r>
                <a:rPr lang="en-GB" sz="700" b="1" dirty="0">
                  <a:cs typeface="Arial" pitchFamily="34" charset="0"/>
                </a:rPr>
                <a:t>C</a:t>
              </a:r>
              <a:endParaRPr lang="en-GB" sz="700" dirty="0" smtClean="0"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31209" y="2758638"/>
              <a:ext cx="543984" cy="153888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400" b="1" dirty="0" smtClean="0">
                  <a:cs typeface="Arial" pitchFamily="34" charset="0"/>
                </a:rPr>
                <a:t>Time (months)</a:t>
              </a:r>
              <a:endParaRPr lang="en-GB" sz="400" dirty="0" smtClean="0"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88124" y="2758638"/>
              <a:ext cx="543984" cy="153888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400" b="1" dirty="0" smtClean="0">
                  <a:cs typeface="Arial" pitchFamily="34" charset="0"/>
                </a:rPr>
                <a:t>Time (months)</a:t>
              </a:r>
              <a:endParaRPr lang="en-GB" sz="400" dirty="0" smtClean="0"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82383" y="2753925"/>
              <a:ext cx="543984" cy="153888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400" b="1" dirty="0" smtClean="0">
                  <a:cs typeface="Arial" pitchFamily="34" charset="0"/>
                </a:rPr>
                <a:t>Time (months)</a:t>
              </a:r>
              <a:endParaRPr lang="en-GB" sz="400" dirty="0" smtClean="0"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00392" y="2753925"/>
              <a:ext cx="543984" cy="153888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400" b="1" dirty="0" smtClean="0">
                  <a:cs typeface="Arial" pitchFamily="34" charset="0"/>
                </a:rPr>
                <a:t>Time (months)</a:t>
              </a:r>
              <a:endParaRPr lang="en-GB" sz="400" dirty="0" smtClean="0"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 flipH="1">
              <a:off x="3658705" y="2171369"/>
              <a:ext cx="543984" cy="215444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400" b="1" dirty="0" smtClean="0">
                  <a:cs typeface="Arial" pitchFamily="34" charset="0"/>
                </a:rPr>
                <a:t>Survival probability (%)</a:t>
              </a:r>
              <a:endParaRPr lang="en-GB" sz="400" dirty="0" smtClean="0"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 flipH="1">
              <a:off x="4947790" y="2171369"/>
              <a:ext cx="543984" cy="215444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400" b="1" dirty="0" smtClean="0">
                  <a:cs typeface="Arial" pitchFamily="34" charset="0"/>
                </a:rPr>
                <a:t>Survival probability (%)</a:t>
              </a:r>
              <a:endParaRPr lang="en-GB" sz="400" dirty="0" smtClean="0"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 flipH="1">
              <a:off x="6171926" y="2171369"/>
              <a:ext cx="543984" cy="215444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400" b="1" dirty="0" smtClean="0">
                  <a:cs typeface="Arial" pitchFamily="34" charset="0"/>
                </a:rPr>
                <a:t>Survival probability (%)</a:t>
              </a:r>
              <a:endParaRPr lang="en-GB" sz="400" dirty="0" smtClean="0"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 flipH="1">
              <a:off x="7396062" y="2171369"/>
              <a:ext cx="543984" cy="215444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400" b="1" dirty="0" smtClean="0">
                  <a:cs typeface="Arial" pitchFamily="34" charset="0"/>
                </a:rPr>
                <a:t>Survival probability (%)</a:t>
              </a:r>
              <a:endParaRPr lang="en-GB" sz="400" dirty="0" smtClean="0">
                <a:cs typeface="Arial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593774" y="1714030"/>
            <a:ext cx="509655" cy="28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6" y="274068"/>
            <a:ext cx="7970411" cy="583901"/>
          </a:xfrm>
        </p:spPr>
        <p:txBody>
          <a:bodyPr anchor="ctr"/>
          <a:lstStyle/>
          <a:p>
            <a:r>
              <a:rPr lang="en-GB" sz="2000" dirty="0" smtClean="0"/>
              <a:t>Pragmatic real-world endpoints in NSCLC studies: considerations</a:t>
            </a:r>
            <a:endParaRPr lang="en-GB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6" y="1513496"/>
            <a:ext cx="3336971" cy="3063191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4"/>
                </a:solidFill>
              </a:rPr>
              <a:t>Methods: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000" dirty="0" smtClean="0"/>
              <a:t>18 metastatic NSCLC RCTs: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GB" sz="1000" dirty="0" smtClean="0"/>
              <a:t>Initiated after 2007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GB" sz="1000" dirty="0" smtClean="0"/>
              <a:t>Submitted to the FDA 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GB" sz="1000" dirty="0" smtClean="0"/>
              <a:t>Involved 8947 patients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sz="1000" dirty="0" smtClean="0"/>
              <a:t>Compared TTD to PFS and OS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1000" dirty="0" smtClean="0"/>
              <a:t>TTD: defined as date of randomisation </a:t>
            </a:r>
            <a:br>
              <a:rPr lang="en-GB" sz="1000" dirty="0" smtClean="0"/>
            </a:br>
            <a:r>
              <a:rPr lang="en-GB" sz="1000" dirty="0" smtClean="0"/>
              <a:t>to date of discontinuation or death </a:t>
            </a:r>
            <a:br>
              <a:rPr lang="en-GB" sz="1000" dirty="0" smtClean="0"/>
            </a:br>
            <a:r>
              <a:rPr lang="en-GB" sz="700" dirty="0" smtClean="0"/>
              <a:t/>
            </a:r>
            <a:br>
              <a:rPr lang="en-GB" sz="700" dirty="0" smtClean="0"/>
            </a:br>
            <a:endParaRPr lang="en-GB" sz="100" dirty="0" smtClean="0"/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4"/>
                </a:solidFill>
              </a:rPr>
              <a:t>Results: 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000" b="1" dirty="0" smtClean="0"/>
              <a:t>Overall:</a:t>
            </a:r>
            <a:r>
              <a:rPr lang="en-GB" sz="1000" dirty="0" smtClean="0"/>
              <a:t> TTD was more closely associated with </a:t>
            </a:r>
            <a:br>
              <a:rPr lang="en-GB" sz="1000" dirty="0" smtClean="0"/>
            </a:br>
            <a:r>
              <a:rPr lang="en-GB" sz="1000" dirty="0" smtClean="0"/>
              <a:t>PFS (r=0.87, 95% CI 0.86–0.87) than with </a:t>
            </a:r>
            <a:br>
              <a:rPr lang="en-GB" sz="1000" dirty="0" smtClean="0"/>
            </a:br>
            <a:r>
              <a:rPr lang="en-GB" sz="1000" dirty="0" smtClean="0"/>
              <a:t>OS (</a:t>
            </a:r>
            <a:r>
              <a:rPr lang="en-GB" sz="1000" dirty="0"/>
              <a:t>r=</a:t>
            </a:r>
            <a:r>
              <a:rPr lang="en-GB" sz="1000" dirty="0" smtClean="0"/>
              <a:t>0.68, 95% CI 0.67–0.69)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sz="1000" b="1" dirty="0" smtClean="0"/>
              <a:t>Oncogene-targeted subgroups:  </a:t>
            </a:r>
            <a:r>
              <a:rPr lang="en-GB" sz="1000" dirty="0" err="1" smtClean="0"/>
              <a:t>mTTDs</a:t>
            </a:r>
            <a:r>
              <a:rPr lang="en-GB" sz="1000" dirty="0" smtClean="0"/>
              <a:t> exceeded </a:t>
            </a:r>
            <a:r>
              <a:rPr lang="en-GB" sz="1000" dirty="0" err="1" smtClean="0"/>
              <a:t>mPFS</a:t>
            </a:r>
            <a:r>
              <a:rPr lang="en-GB" sz="1000" dirty="0" smtClean="0"/>
              <a:t>: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GB" sz="1000" i="1" dirty="0" smtClean="0"/>
              <a:t>EGFR+: </a:t>
            </a:r>
            <a:r>
              <a:rPr lang="en-GB" sz="1000" dirty="0" smtClean="0"/>
              <a:t>13.4 months vs 11.4 months, respectively  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GB" sz="1000" i="1" dirty="0" smtClean="0"/>
              <a:t>ALK+</a:t>
            </a:r>
            <a:r>
              <a:rPr lang="en-GB" sz="1000" dirty="0" smtClean="0"/>
              <a:t>: 14.1 months vs 11.3 months, </a:t>
            </a:r>
            <a:r>
              <a:rPr lang="en-GB" sz="1000" dirty="0"/>
              <a:t>respectively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8002" y="876541"/>
            <a:ext cx="8011546" cy="51077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Analysis of time-to-treatment discontinuation of targeted therapy, immunotherapy, and chemotherapy in clinical trials of patients with non-small-cell lung </a:t>
            </a:r>
            <a:r>
              <a:rPr lang="en-US" sz="1200" b="1" dirty="0" smtClean="0">
                <a:solidFill>
                  <a:schemeClr val="accent1"/>
                </a:solidFill>
              </a:rPr>
              <a:t>cancer</a:t>
            </a:r>
            <a:r>
              <a:rPr lang="en-US" sz="1200" b="1" baseline="30000" dirty="0" smtClean="0">
                <a:solidFill>
                  <a:schemeClr val="accent1"/>
                </a:solidFill>
              </a:rPr>
              <a:t>1</a:t>
            </a:r>
            <a:endParaRPr lang="en-GB" sz="1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173165" y="3187891"/>
            <a:ext cx="4893014" cy="1495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8788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70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4263" indent="-1698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2573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1000" b="1" dirty="0" smtClean="0">
                <a:solidFill>
                  <a:schemeClr val="accent4"/>
                </a:solidFill>
              </a:rPr>
              <a:t>Author conclusions: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 dirty="0" err="1" smtClean="0"/>
              <a:t>mTTD</a:t>
            </a:r>
            <a:r>
              <a:rPr lang="en-GB" sz="1000" dirty="0" smtClean="0"/>
              <a:t> exceeds </a:t>
            </a:r>
            <a:r>
              <a:rPr lang="en-GB" sz="1000" dirty="0" err="1" smtClean="0"/>
              <a:t>mPFS</a:t>
            </a:r>
            <a:r>
              <a:rPr lang="en-GB" sz="1000" dirty="0" smtClean="0"/>
              <a:t> for oncogene-targeted subgroups due to treatment beyond RECIST progression. The ability to treat beyond progression may reflect real-world treatment tolerability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 dirty="0" smtClean="0"/>
              <a:t>With ICI therapy, </a:t>
            </a:r>
            <a:r>
              <a:rPr lang="en-GB" sz="1000" dirty="0" err="1" smtClean="0"/>
              <a:t>mPFS</a:t>
            </a:r>
            <a:r>
              <a:rPr lang="en-GB" sz="1000" dirty="0" smtClean="0"/>
              <a:t> (4.2 months) was slightly longer than </a:t>
            </a:r>
            <a:r>
              <a:rPr lang="en-GB" sz="1000" dirty="0" err="1" smtClean="0"/>
              <a:t>mTTD</a:t>
            </a:r>
            <a:r>
              <a:rPr lang="en-GB" sz="1000" dirty="0" smtClean="0"/>
              <a:t> (3.5 months), with cases of both early and late TTD. This may reflect </a:t>
            </a:r>
            <a:r>
              <a:rPr lang="en-GB" sz="1000" dirty="0" smtClean="0"/>
              <a:t>some: </a:t>
            </a:r>
            <a:r>
              <a:rPr lang="en-GB" sz="1000" dirty="0" smtClean="0"/>
              <a:t>cases of early termination due to immune-mediated AEs; some </a:t>
            </a:r>
            <a:r>
              <a:rPr lang="en-GB" sz="1000" dirty="0" smtClean="0"/>
              <a:t>instances of </a:t>
            </a:r>
            <a:r>
              <a:rPr lang="en-GB" sz="1000" dirty="0" smtClean="0"/>
              <a:t>durable </a:t>
            </a:r>
            <a:r>
              <a:rPr lang="en-GB" sz="1000" dirty="0" err="1" smtClean="0"/>
              <a:t>treaetment</a:t>
            </a:r>
            <a:r>
              <a:rPr lang="en-GB" sz="1000" dirty="0" smtClean="0"/>
              <a:t> benefit</a:t>
            </a:r>
            <a:r>
              <a:rPr lang="en-GB" sz="1000" dirty="0" smtClean="0"/>
              <a:t>, and others </a:t>
            </a:r>
            <a:r>
              <a:rPr lang="en-GB" sz="1000" dirty="0" smtClean="0"/>
              <a:t>of treatment </a:t>
            </a:r>
            <a:r>
              <a:rPr lang="en-GB" sz="1000" dirty="0" smtClean="0"/>
              <a:t>beyond conventional progression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/>
              <a:t>Further research </a:t>
            </a:r>
            <a:r>
              <a:rPr lang="en-GB" sz="1000" dirty="0" smtClean="0"/>
              <a:t>is </a:t>
            </a:r>
            <a:r>
              <a:rPr lang="en-US" sz="1000" dirty="0" smtClean="0"/>
              <a:t>needed </a:t>
            </a:r>
            <a:r>
              <a:rPr lang="en-US" sz="1000" dirty="0"/>
              <a:t>to validate </a:t>
            </a:r>
            <a:r>
              <a:rPr lang="en-US" sz="1000" dirty="0" smtClean="0"/>
              <a:t>TTD </a:t>
            </a:r>
            <a:r>
              <a:rPr lang="en-US" sz="1000" dirty="0" smtClean="0"/>
              <a:t>as a measure for pragmatic </a:t>
            </a:r>
            <a:r>
              <a:rPr lang="en-US" sz="1000" dirty="0" smtClean="0"/>
              <a:t>RCTs</a:t>
            </a:r>
            <a:endParaRPr lang="en-GB" sz="1000" dirty="0" smtClean="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GB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33654" y="2725790"/>
            <a:ext cx="4779509" cy="41549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GB" sz="700" b="1" dirty="0" smtClean="0">
                <a:cs typeface="Arial" pitchFamily="34" charset="0"/>
              </a:rPr>
              <a:t>Selected KM analysis of TTD and PFS: </a:t>
            </a:r>
            <a:r>
              <a:rPr lang="en-GB" sz="700" dirty="0" smtClean="0">
                <a:cs typeface="Arial" pitchFamily="34" charset="0"/>
              </a:rPr>
              <a:t>(A) EGFR TKI vs doublet </a:t>
            </a:r>
            <a:r>
              <a:rPr lang="en-GB" sz="700" dirty="0" err="1" smtClean="0">
                <a:cs typeface="Arial" pitchFamily="34" charset="0"/>
              </a:rPr>
              <a:t>ChT</a:t>
            </a:r>
            <a:r>
              <a:rPr lang="en-GB" sz="700" dirty="0" smtClean="0">
                <a:cs typeface="Arial" pitchFamily="34" charset="0"/>
              </a:rPr>
              <a:t> with maintenance </a:t>
            </a:r>
            <a:r>
              <a:rPr lang="en-GB" sz="700" i="1" dirty="0" smtClean="0">
                <a:cs typeface="Arial" pitchFamily="34" charset="0"/>
              </a:rPr>
              <a:t>EGFR</a:t>
            </a:r>
            <a:r>
              <a:rPr lang="en-GB" sz="700" dirty="0" smtClean="0">
                <a:cs typeface="Arial" pitchFamily="34" charset="0"/>
              </a:rPr>
              <a:t> mutant population; (B) EGFR TKI vs doublet </a:t>
            </a:r>
            <a:r>
              <a:rPr lang="en-GB" sz="700" dirty="0" err="1" smtClean="0">
                <a:cs typeface="Arial" pitchFamily="34" charset="0"/>
              </a:rPr>
              <a:t>ChT</a:t>
            </a:r>
            <a:r>
              <a:rPr lang="en-GB" sz="700" dirty="0" smtClean="0">
                <a:cs typeface="Arial" pitchFamily="34" charset="0"/>
              </a:rPr>
              <a:t> (no maintenance) in </a:t>
            </a:r>
            <a:r>
              <a:rPr lang="en-GB" sz="700" i="1" dirty="0" smtClean="0">
                <a:cs typeface="Arial" pitchFamily="34" charset="0"/>
              </a:rPr>
              <a:t>EGFR</a:t>
            </a:r>
            <a:r>
              <a:rPr lang="en-GB" sz="700" dirty="0" smtClean="0">
                <a:cs typeface="Arial" pitchFamily="34" charset="0"/>
              </a:rPr>
              <a:t> mutant population; (C) EGFR TKI vs EGFR TKI in </a:t>
            </a:r>
            <a:r>
              <a:rPr lang="en-GB" sz="700" i="1" dirty="0" smtClean="0">
                <a:cs typeface="Arial" pitchFamily="34" charset="0"/>
              </a:rPr>
              <a:t>EGFR</a:t>
            </a:r>
            <a:r>
              <a:rPr lang="en-GB" sz="700" dirty="0" smtClean="0">
                <a:cs typeface="Arial" pitchFamily="34" charset="0"/>
              </a:rPr>
              <a:t> mutant population; (D) ICI vs monotherapy </a:t>
            </a:r>
            <a:r>
              <a:rPr lang="en-GB" sz="700" dirty="0" err="1" smtClean="0">
                <a:cs typeface="Arial" pitchFamily="34" charset="0"/>
              </a:rPr>
              <a:t>ChT</a:t>
            </a:r>
            <a:endParaRPr lang="en-GB" sz="700" dirty="0" smtClean="0">
              <a:cs typeface="Arial" pitchFamily="34" charset="0"/>
            </a:endParaRPr>
          </a:p>
        </p:txBody>
      </p:sp>
      <p:sp>
        <p:nvSpPr>
          <p:cNvPr id="34" name="Inhaltsplatzhalter 2"/>
          <p:cNvSpPr txBox="1">
            <a:spLocks/>
          </p:cNvSpPr>
          <p:nvPr/>
        </p:nvSpPr>
        <p:spPr>
          <a:xfrm>
            <a:off x="3887924" y="1513496"/>
            <a:ext cx="4918146" cy="133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8788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70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4263" indent="-1698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2573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000" b="1" dirty="0" smtClean="0">
                <a:solidFill>
                  <a:schemeClr val="accent4"/>
                </a:solidFill>
              </a:rPr>
              <a:t>Results (cont’d):</a:t>
            </a:r>
            <a:endParaRPr lang="en-GB" sz="1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4549946" y="1695990"/>
            <a:ext cx="658304" cy="322746"/>
            <a:chOff x="3093725" y="2186311"/>
            <a:chExt cx="644616" cy="322746"/>
          </a:xfrm>
        </p:grpSpPr>
        <p:grpSp>
          <p:nvGrpSpPr>
            <p:cNvPr id="38" name="Group 37"/>
            <p:cNvGrpSpPr/>
            <p:nvPr/>
          </p:nvGrpSpPr>
          <p:grpSpPr>
            <a:xfrm>
              <a:off x="3093725" y="2186311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35" name="TextBox 34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PFS </a:t>
                </a:r>
                <a:r>
                  <a:rPr lang="en-GB" sz="300" b="1" dirty="0" err="1" smtClean="0">
                    <a:cs typeface="Arial" pitchFamily="34" charset="0"/>
                  </a:rPr>
                  <a:t>ChT</a:t>
                </a:r>
                <a:r>
                  <a:rPr lang="en-GB" sz="300" b="1" dirty="0" smtClean="0">
                    <a:cs typeface="Arial" pitchFamily="34" charset="0"/>
                  </a:rPr>
                  <a:t> double + </a:t>
                </a:r>
                <a:r>
                  <a:rPr lang="en-GB" sz="300" b="1" dirty="0" err="1" smtClean="0">
                    <a:cs typeface="Arial" pitchFamily="34" charset="0"/>
                  </a:rPr>
                  <a:t>maint</a:t>
                </a:r>
                <a:r>
                  <a:rPr lang="en-GB" sz="300" b="1" dirty="0" smtClean="0">
                    <a:cs typeface="Arial" pitchFamily="34" charset="0"/>
                  </a:rPr>
                  <a:t>.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3093725" y="2247714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40" name="TextBox 39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PFS EGFR TKI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093725" y="2309155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43" name="TextBox 42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TTD </a:t>
                </a:r>
                <a:r>
                  <a:rPr lang="en-GB" sz="300" b="1" dirty="0" err="1" smtClean="0">
                    <a:cs typeface="Arial" pitchFamily="34" charset="0"/>
                  </a:rPr>
                  <a:t>ChT</a:t>
                </a:r>
                <a:r>
                  <a:rPr lang="en-GB" sz="300" b="1" dirty="0" smtClean="0">
                    <a:cs typeface="Arial" pitchFamily="34" charset="0"/>
                  </a:rPr>
                  <a:t> double + </a:t>
                </a:r>
                <a:r>
                  <a:rPr lang="en-GB" sz="300" b="1" dirty="0" err="1" smtClean="0">
                    <a:cs typeface="Arial" pitchFamily="34" charset="0"/>
                  </a:rPr>
                  <a:t>maint</a:t>
                </a:r>
                <a:r>
                  <a:rPr lang="en-GB" sz="300" b="1" dirty="0" smtClean="0">
                    <a:cs typeface="Arial" pitchFamily="34" charset="0"/>
                  </a:rPr>
                  <a:t>.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3093725" y="2370558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46" name="TextBox 45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TTD  EGFR TKI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rgbClr val="00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tangle 63"/>
          <p:cNvSpPr/>
          <p:nvPr/>
        </p:nvSpPr>
        <p:spPr>
          <a:xfrm>
            <a:off x="7082726" y="1714030"/>
            <a:ext cx="435905" cy="304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65" name="Rectangle 64"/>
          <p:cNvSpPr/>
          <p:nvPr/>
        </p:nvSpPr>
        <p:spPr>
          <a:xfrm>
            <a:off x="8280412" y="1714030"/>
            <a:ext cx="435905" cy="304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63" name="Rectangle 62"/>
          <p:cNvSpPr/>
          <p:nvPr/>
        </p:nvSpPr>
        <p:spPr>
          <a:xfrm>
            <a:off x="5688124" y="1714030"/>
            <a:ext cx="658873" cy="304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5663168" y="1695990"/>
            <a:ext cx="753118" cy="322746"/>
            <a:chOff x="3093725" y="2186311"/>
            <a:chExt cx="644616" cy="322746"/>
          </a:xfrm>
        </p:grpSpPr>
        <p:grpSp>
          <p:nvGrpSpPr>
            <p:cNvPr id="51" name="Group 50"/>
            <p:cNvGrpSpPr/>
            <p:nvPr/>
          </p:nvGrpSpPr>
          <p:grpSpPr>
            <a:xfrm>
              <a:off x="3093725" y="2186311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61" name="TextBox 60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PFS </a:t>
                </a:r>
                <a:r>
                  <a:rPr lang="en-GB" sz="300" b="1" dirty="0" err="1" smtClean="0">
                    <a:cs typeface="Arial" pitchFamily="34" charset="0"/>
                  </a:rPr>
                  <a:t>ChT</a:t>
                </a:r>
                <a:r>
                  <a:rPr lang="en-GB" sz="300" b="1" dirty="0" smtClean="0">
                    <a:cs typeface="Arial" pitchFamily="34" charset="0"/>
                  </a:rPr>
                  <a:t> (no </a:t>
                </a:r>
                <a:r>
                  <a:rPr lang="en-GB" sz="300" b="1" dirty="0" err="1" smtClean="0">
                    <a:cs typeface="Arial" pitchFamily="34" charset="0"/>
                  </a:rPr>
                  <a:t>maint</a:t>
                </a:r>
                <a:r>
                  <a:rPr lang="en-GB" sz="300" b="1" dirty="0" smtClean="0">
                    <a:cs typeface="Arial" pitchFamily="34" charset="0"/>
                  </a:rPr>
                  <a:t>.)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3093725" y="2247714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59" name="TextBox 58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PFS EGFR TKI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093725" y="2309155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57" name="TextBox 56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TTD </a:t>
                </a:r>
                <a:r>
                  <a:rPr lang="en-GB" sz="300" b="1" dirty="0" err="1" smtClean="0">
                    <a:cs typeface="Arial" pitchFamily="34" charset="0"/>
                  </a:rPr>
                  <a:t>ChT</a:t>
                </a:r>
                <a:r>
                  <a:rPr lang="en-GB" sz="300" b="1" dirty="0">
                    <a:cs typeface="Arial" pitchFamily="34" charset="0"/>
                  </a:rPr>
                  <a:t> (no </a:t>
                </a:r>
                <a:r>
                  <a:rPr lang="en-GB" sz="300" b="1" dirty="0" err="1" smtClean="0">
                    <a:cs typeface="Arial" pitchFamily="34" charset="0"/>
                  </a:rPr>
                  <a:t>maint</a:t>
                </a:r>
                <a:r>
                  <a:rPr lang="en-GB" sz="300" b="1" dirty="0" smtClean="0">
                    <a:cs typeface="Arial" pitchFamily="34" charset="0"/>
                  </a:rPr>
                  <a:t>.)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3093725" y="2370558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55" name="TextBox 54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TTD  EGFR TKI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rgbClr val="00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6984268" y="1695990"/>
            <a:ext cx="658304" cy="322746"/>
            <a:chOff x="3093725" y="2186311"/>
            <a:chExt cx="644616" cy="322746"/>
          </a:xfrm>
        </p:grpSpPr>
        <p:grpSp>
          <p:nvGrpSpPr>
            <p:cNvPr id="68" name="Group 67"/>
            <p:cNvGrpSpPr/>
            <p:nvPr/>
          </p:nvGrpSpPr>
          <p:grpSpPr>
            <a:xfrm>
              <a:off x="3093725" y="2186311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78" name="TextBox 77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PFS EGFR TKI Arm 1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3093725" y="2247714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76" name="TextBox 75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>
                    <a:cs typeface="Arial" pitchFamily="34" charset="0"/>
                  </a:rPr>
                  <a:t>PFS EGFR TKI Arm </a:t>
                </a:r>
                <a:r>
                  <a:rPr lang="en-GB" sz="300" b="1" dirty="0" smtClean="0">
                    <a:cs typeface="Arial" pitchFamily="34" charset="0"/>
                  </a:rPr>
                  <a:t>2</a:t>
                </a:r>
                <a:endParaRPr lang="en-GB" sz="300" dirty="0">
                  <a:cs typeface="Arial" pitchFamily="34" charset="0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3093725" y="2309155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74" name="TextBox 73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>
                    <a:cs typeface="Arial" pitchFamily="34" charset="0"/>
                  </a:rPr>
                  <a:t>TTD EGFT TKI Arm </a:t>
                </a:r>
                <a:r>
                  <a:rPr lang="en-GB" sz="300" b="1" dirty="0" smtClean="0">
                    <a:cs typeface="Arial" pitchFamily="34" charset="0"/>
                  </a:rPr>
                  <a:t>1</a:t>
                </a:r>
                <a:endParaRPr lang="en-GB" sz="300" dirty="0">
                  <a:cs typeface="Arial" pitchFamily="34" charset="0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3093725" y="2370558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72" name="TextBox 71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TTD EGFT TKI Arm 2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rgbClr val="00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 79"/>
          <p:cNvSpPr/>
          <p:nvPr/>
        </p:nvSpPr>
        <p:spPr>
          <a:xfrm>
            <a:off x="8172400" y="1714030"/>
            <a:ext cx="435905" cy="304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grpSp>
        <p:nvGrpSpPr>
          <p:cNvPr id="81" name="Group 80"/>
          <p:cNvGrpSpPr/>
          <p:nvPr/>
        </p:nvGrpSpPr>
        <p:grpSpPr>
          <a:xfrm>
            <a:off x="8073942" y="1695990"/>
            <a:ext cx="658304" cy="322746"/>
            <a:chOff x="3093725" y="2186311"/>
            <a:chExt cx="644616" cy="322746"/>
          </a:xfrm>
        </p:grpSpPr>
        <p:grpSp>
          <p:nvGrpSpPr>
            <p:cNvPr id="82" name="Group 81"/>
            <p:cNvGrpSpPr/>
            <p:nvPr/>
          </p:nvGrpSpPr>
          <p:grpSpPr>
            <a:xfrm>
              <a:off x="3093725" y="2186311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92" name="TextBox 91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PFS </a:t>
                </a:r>
                <a:r>
                  <a:rPr lang="en-GB" sz="300" b="1" dirty="0" err="1" smtClean="0">
                    <a:cs typeface="Arial" pitchFamily="34" charset="0"/>
                  </a:rPr>
                  <a:t>ChT</a:t>
                </a:r>
                <a:r>
                  <a:rPr lang="en-GB" sz="300" b="1" dirty="0" smtClean="0">
                    <a:cs typeface="Arial" pitchFamily="34" charset="0"/>
                  </a:rPr>
                  <a:t> monotherapy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3093725" y="2247714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90" name="TextBox 89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PFS ICI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3093725" y="2309155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88" name="TextBox 87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TTD </a:t>
                </a:r>
                <a:r>
                  <a:rPr lang="en-GB" sz="300" b="1" dirty="0" err="1" smtClean="0">
                    <a:cs typeface="Arial" pitchFamily="34" charset="0"/>
                  </a:rPr>
                  <a:t>Cht</a:t>
                </a:r>
                <a:r>
                  <a:rPr lang="en-GB" sz="300" b="1" dirty="0" smtClean="0">
                    <a:cs typeface="Arial" pitchFamily="34" charset="0"/>
                  </a:rPr>
                  <a:t> monotherapy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3093725" y="2370558"/>
              <a:ext cx="644616" cy="138499"/>
              <a:chOff x="3178359" y="2604750"/>
              <a:chExt cx="644616" cy="138499"/>
            </a:xfrm>
            <a:noFill/>
          </p:grpSpPr>
          <p:sp>
            <p:nvSpPr>
              <p:cNvPr id="86" name="TextBox 85"/>
              <p:cNvSpPr txBox="1"/>
              <p:nvPr/>
            </p:nvSpPr>
            <p:spPr>
              <a:xfrm>
                <a:off x="3278990" y="2604750"/>
                <a:ext cx="543985" cy="138499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300" b="1" dirty="0" smtClean="0">
                    <a:cs typeface="Arial" pitchFamily="34" charset="0"/>
                  </a:rPr>
                  <a:t>TTD  ICI</a:t>
                </a:r>
                <a:endParaRPr lang="en-GB" sz="300" dirty="0" smtClean="0">
                  <a:cs typeface="Arial" pitchFamily="34" charset="0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3178359" y="2673999"/>
                <a:ext cx="114812" cy="0"/>
              </a:xfrm>
              <a:prstGeom prst="line">
                <a:avLst/>
              </a:prstGeom>
              <a:grpFill/>
              <a:ln w="12700">
                <a:solidFill>
                  <a:srgbClr val="00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</p:grpSpPr>
        <p:sp>
          <p:nvSpPr>
            <p:cNvPr id="96" name="Right Triangle 95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97" name="TextBox 96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Results</a:t>
              </a:r>
            </a:p>
          </p:txBody>
        </p:sp>
      </p:grpSp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4724400"/>
            <a:ext cx="7970412" cy="371475"/>
          </a:xfrm>
        </p:spPr>
        <p:txBody>
          <a:bodyPr/>
          <a:lstStyle/>
          <a:p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AE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, adverse 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event; 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</a:rPr>
              <a:t>ALK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anaplastic lymphoma </a:t>
            </a:r>
            <a:r>
              <a:rPr lang="en-GB" sz="600" dirty="0" smtClean="0">
                <a:solidFill>
                  <a:schemeClr val="bg1">
                    <a:lumMod val="50000"/>
                  </a:schemeClr>
                </a:solidFill>
              </a:rPr>
              <a:t>kinase;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600" dirty="0" err="1" smtClean="0">
                <a:solidFill>
                  <a:schemeClr val="bg1">
                    <a:lumMod val="50000"/>
                  </a:schemeClr>
                </a:solidFill>
              </a:rPr>
              <a:t>ChT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chemotherapy; 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</a:rPr>
              <a:t>EGFR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, epidermal growth factor 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receptor; FDA, US Food and Drug Administration; ICI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, immune checkpoint inhibitor; </a:t>
            </a:r>
            <a:r>
              <a:rPr lang="en-US" sz="600" dirty="0" err="1">
                <a:solidFill>
                  <a:schemeClr val="bg1">
                    <a:lumMod val="50000"/>
                  </a:schemeClr>
                </a:solidFill>
              </a:rPr>
              <a:t>maint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., maintenance; </a:t>
            </a:r>
            <a:r>
              <a:rPr lang="en-US" sz="600" dirty="0" err="1">
                <a:solidFill>
                  <a:schemeClr val="bg1">
                    <a:lumMod val="50000"/>
                  </a:schemeClr>
                </a:solidFill>
              </a:rPr>
              <a:t>mPFS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, median PFS; </a:t>
            </a:r>
            <a:r>
              <a:rPr lang="en-US" sz="600" dirty="0" err="1">
                <a:solidFill>
                  <a:schemeClr val="bg1">
                    <a:lumMod val="50000"/>
                  </a:schemeClr>
                </a:solidFill>
              </a:rPr>
              <a:t>mTTD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, median TTD; 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NSCLC, non-small cell lung cancer; OS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, overall survival; PFS, progression-free survival; 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RCT, </a:t>
            </a:r>
            <a:r>
              <a:rPr lang="en-US" sz="600" dirty="0" err="1" smtClean="0">
                <a:solidFill>
                  <a:schemeClr val="bg1">
                    <a:lumMod val="50000"/>
                  </a:schemeClr>
                </a:solidFill>
              </a:rPr>
              <a:t>randomised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 controlled trial; 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RECIST, Response Evaluation Criteria in Solid </a:t>
            </a:r>
            <a:r>
              <a:rPr lang="en-GB" sz="600" dirty="0" err="1" smtClean="0">
                <a:solidFill>
                  <a:schemeClr val="bg1">
                    <a:lumMod val="50000"/>
                  </a:schemeClr>
                </a:solidFill>
              </a:rPr>
              <a:t>Tumors</a:t>
            </a:r>
            <a:r>
              <a:rPr lang="en-GB" sz="600" dirty="0" smtClean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TKI, tyrosine kinase inhibitor; </a:t>
            </a:r>
            <a:b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TTD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, time to discontinuation.</a:t>
            </a:r>
          </a:p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1. Blumenthal 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GM,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et al. Ann </a:t>
            </a:r>
            <a:r>
              <a:rPr lang="en-US" sz="600" dirty="0" err="1" smtClean="0">
                <a:solidFill>
                  <a:schemeClr val="bg1">
                    <a:lumMod val="50000"/>
                  </a:schemeClr>
                </a:solidFill>
              </a:rPr>
              <a:t>Oncol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 2019;30(5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):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830–8.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66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EMR, electronic medical records; RCT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randomised controlled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trial; RWE, real-world evidence.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1. Wong GWK, et al. Ann Am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Thorac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Soc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2014;11(Suppl. 2):S85–91; 2.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Nallamothu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BK, et al. Circulation 2008;118(12):1294–303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 3.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Roche N, et al. Ann Am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Thorac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Soc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2014;11(Suppl. 2):S99–S104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 4.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Karim S, Booth CM. J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Oncol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2019:37(13):1047–50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 5.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Lakdawalla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DN, et al. Value Health 2017;20(7):866–75.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RWE 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7" y="968009"/>
            <a:ext cx="7970410" cy="37376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100" b="1" dirty="0"/>
              <a:t>Background: </a:t>
            </a:r>
            <a:endParaRPr lang="en-GB" sz="1100" b="1" dirty="0" smtClean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100" dirty="0" smtClean="0"/>
              <a:t>Real-world </a:t>
            </a:r>
            <a:r>
              <a:rPr lang="en-GB" sz="1100" dirty="0"/>
              <a:t>studies complement RCTs – they provide evidence from everyday patient populations </a:t>
            </a:r>
            <a:r>
              <a:rPr lang="en-GB" sz="1100" dirty="0" smtClean="0"/>
              <a:t>managed in routine care settings, including </a:t>
            </a:r>
            <a:r>
              <a:rPr lang="en-GB" sz="1100" dirty="0"/>
              <a:t>those with characteristics that would preclude their participation in </a:t>
            </a:r>
            <a:r>
              <a:rPr lang="en-GB" sz="1100" dirty="0" smtClean="0"/>
              <a:t>RCTs</a:t>
            </a:r>
            <a:r>
              <a:rPr lang="en-GB" sz="1100" baseline="30000" dirty="0" smtClean="0"/>
              <a:t>1–3 </a:t>
            </a:r>
            <a:endParaRPr lang="en-GB" sz="1100" baseline="30000" dirty="0"/>
          </a:p>
          <a:p>
            <a:pPr lv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</a:pPr>
            <a:r>
              <a:rPr lang="en-GB" sz="1100" b="1" dirty="0"/>
              <a:t>Real-world data sources: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100" dirty="0"/>
              <a:t>There is a wider range of </a:t>
            </a:r>
            <a:r>
              <a:rPr lang="en-GB" sz="1100" dirty="0" smtClean="0"/>
              <a:t>real-world </a:t>
            </a:r>
            <a:r>
              <a:rPr lang="en-GB" sz="1100" dirty="0"/>
              <a:t>data sources available; each has specific strengths and limitations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100" dirty="0" smtClean="0"/>
              <a:t>Real-world </a:t>
            </a:r>
            <a:r>
              <a:rPr lang="en-GB" sz="1100" dirty="0"/>
              <a:t>data source examples include: </a:t>
            </a:r>
            <a:r>
              <a:rPr lang="en-GB" sz="1100" dirty="0" smtClean="0"/>
              <a:t>electronic medical record </a:t>
            </a:r>
            <a:r>
              <a:rPr lang="en-GB" sz="1100" dirty="0"/>
              <a:t>databases (primary care ± secondary care ± pharmacy ± other linked data); insurance claims databases; patient access schemes; registries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</a:pPr>
            <a:r>
              <a:rPr lang="en-GB" sz="1100" b="1" dirty="0"/>
              <a:t>Real-world studies vs RCTs:</a:t>
            </a:r>
            <a:r>
              <a:rPr lang="en-GB" sz="1100" b="1" baseline="30000" dirty="0"/>
              <a:t>1,3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100" dirty="0"/>
              <a:t>C</a:t>
            </a:r>
            <a:r>
              <a:rPr lang="en-GB" sz="1100" dirty="0" smtClean="0"/>
              <a:t>onducted </a:t>
            </a:r>
            <a:r>
              <a:rPr lang="en-GB" sz="1100" dirty="0"/>
              <a:t>for different purposes, e.g. drug registration (RCTs) </a:t>
            </a:r>
            <a:r>
              <a:rPr lang="en-GB" sz="1100" dirty="0" smtClean="0"/>
              <a:t>vs </a:t>
            </a:r>
            <a:r>
              <a:rPr lang="en-GB" sz="1100" dirty="0"/>
              <a:t>long-term surveillance </a:t>
            </a:r>
            <a:r>
              <a:rPr lang="en-GB" sz="1100" dirty="0" smtClean="0"/>
              <a:t>(real-world </a:t>
            </a:r>
            <a:r>
              <a:rPr lang="en-GB" sz="1100" dirty="0"/>
              <a:t>studies)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100" dirty="0" smtClean="0"/>
              <a:t>Differ according to how much their </a:t>
            </a:r>
            <a:r>
              <a:rPr lang="en-GB" sz="1100" dirty="0"/>
              <a:t>design reflects (</a:t>
            </a:r>
            <a:r>
              <a:rPr lang="en-GB" sz="1100" dirty="0" err="1"/>
              <a:t>i</a:t>
            </a:r>
            <a:r>
              <a:rPr lang="en-GB" sz="1100" dirty="0"/>
              <a:t>) </a:t>
            </a:r>
            <a:r>
              <a:rPr lang="en-GB" sz="1100" dirty="0" smtClean="0"/>
              <a:t>real-world </a:t>
            </a:r>
            <a:r>
              <a:rPr lang="en-GB" sz="1100" dirty="0"/>
              <a:t>patients and (ii) </a:t>
            </a:r>
            <a:r>
              <a:rPr lang="en-GB" sz="1100" dirty="0" smtClean="0"/>
              <a:t>real-world </a:t>
            </a:r>
            <a:r>
              <a:rPr lang="en-GB" sz="1100" dirty="0"/>
              <a:t>clinical management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100" dirty="0"/>
              <a:t>D</a:t>
            </a:r>
            <a:r>
              <a:rPr lang="en-GB" sz="1100" dirty="0" smtClean="0"/>
              <a:t>ifferent </a:t>
            </a:r>
            <a:r>
              <a:rPr lang="en-GB" sz="1100" dirty="0"/>
              <a:t>strengths and weaknesses, e.g. </a:t>
            </a:r>
            <a:r>
              <a:rPr lang="en-GB" sz="1100" dirty="0" smtClean="0"/>
              <a:t>real-world </a:t>
            </a:r>
            <a:r>
              <a:rPr lang="en-GB" sz="1100" dirty="0"/>
              <a:t>studies offer high external validity, but low internal validity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</a:pPr>
            <a:r>
              <a:rPr lang="en-GB" sz="1100" b="1" dirty="0"/>
              <a:t>Real-world vs RCT findings: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100" dirty="0"/>
              <a:t>Often evaluate different outcomes; </a:t>
            </a:r>
            <a:r>
              <a:rPr lang="en-GB" sz="1100" dirty="0" smtClean="0"/>
              <a:t>real-world studies </a:t>
            </a:r>
            <a:r>
              <a:rPr lang="en-GB" sz="1100" dirty="0"/>
              <a:t>make use of proxy measures where specific variables are unavailable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100" dirty="0"/>
              <a:t>RCTs may over-estimate treatment benefits through their </a:t>
            </a:r>
            <a:r>
              <a:rPr lang="en-GB" sz="1100" dirty="0" smtClean="0"/>
              <a:t>selection </a:t>
            </a:r>
            <a:r>
              <a:rPr lang="en-GB" sz="1100" dirty="0"/>
              <a:t>of </a:t>
            </a:r>
            <a:r>
              <a:rPr lang="en-GB" sz="1100" dirty="0" smtClean="0"/>
              <a:t>‘ideal’ </a:t>
            </a:r>
            <a:r>
              <a:rPr lang="en-GB" sz="1100" dirty="0"/>
              <a:t>populations</a:t>
            </a:r>
            <a:r>
              <a:rPr lang="en-GB" sz="1100" baseline="30000" dirty="0"/>
              <a:t>4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100" dirty="0" smtClean="0"/>
              <a:t>Real-world </a:t>
            </a:r>
            <a:r>
              <a:rPr lang="en-GB" sz="1100" dirty="0"/>
              <a:t>studies and RCTs provide complementary evidence; a judicious approach </a:t>
            </a:r>
            <a:r>
              <a:rPr lang="en-GB" sz="1100" dirty="0" smtClean="0"/>
              <a:t>combining evidence from both </a:t>
            </a:r>
            <a:br>
              <a:rPr lang="en-GB" sz="1100" dirty="0" smtClean="0"/>
            </a:br>
            <a:r>
              <a:rPr lang="en-GB" sz="1100" dirty="0" smtClean="0"/>
              <a:t>can provide </a:t>
            </a:r>
            <a:r>
              <a:rPr lang="en-GB" sz="1100" dirty="0"/>
              <a:t>a more complete view of the evidence base</a:t>
            </a:r>
            <a:r>
              <a:rPr lang="en-GB" sz="1100" baseline="30000" dirty="0"/>
              <a:t>1–5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213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7" y="274067"/>
            <a:ext cx="7898520" cy="583901"/>
          </a:xfrm>
        </p:spPr>
        <p:txBody>
          <a:bodyPr anchor="ctr"/>
          <a:lstStyle/>
          <a:p>
            <a:r>
              <a:rPr lang="en-US" dirty="0" smtClean="0"/>
              <a:t>Growing recognition of RWE within medicine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*Search algorithm: “real-world” OR “real world” OR “real-life” Or “real life”.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RWE, real-world evidence.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 National Library of Medicine National Institutes of Health.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PubMed. https://www.ncbi.nlm.nih.gov/pubmed/ (Accessed April 2019).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74724" y="0"/>
            <a:ext cx="706460" cy="540000"/>
            <a:chOff x="8568000" y="0"/>
            <a:chExt cx="706460" cy="540000"/>
          </a:xfrm>
        </p:grpSpPr>
        <p:sp>
          <p:nvSpPr>
            <p:cNvPr id="9" name="Right Triangle 8"/>
            <p:cNvSpPr/>
            <p:nvPr/>
          </p:nvSpPr>
          <p:spPr>
            <a:xfrm rot="10800000">
              <a:off x="8568000" y="0"/>
              <a:ext cx="5760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10" name="TextBox 9"/>
            <p:cNvSpPr txBox="1"/>
            <p:nvPr/>
          </p:nvSpPr>
          <p:spPr>
            <a:xfrm rot="2470345">
              <a:off x="8568489" y="58220"/>
              <a:ext cx="705971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  <a:cs typeface="Arial" pitchFamily="34" charset="0"/>
                </a:rPr>
                <a:t>Context</a:t>
              </a:r>
            </a:p>
          </p:txBody>
        </p:sp>
      </p:grpSp>
      <p:sp>
        <p:nvSpPr>
          <p:cNvPr id="21" name="Content Placeholder 3"/>
          <p:cNvSpPr>
            <a:spLocks noGrp="1"/>
          </p:cNvSpPr>
          <p:nvPr>
            <p:ph sz="half" idx="1"/>
          </p:nvPr>
        </p:nvSpPr>
        <p:spPr>
          <a:xfrm>
            <a:off x="593726" y="964309"/>
            <a:ext cx="7902574" cy="40729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There has been increasing recognition of the potential value of RWE in recent years as reflected by its increasing presence within the medical literature</a:t>
            </a:r>
            <a:r>
              <a:rPr lang="en-US" sz="1600" baseline="30000" dirty="0" smtClean="0"/>
              <a:t>1</a:t>
            </a:r>
            <a:endParaRPr lang="en-US" sz="1600" baseline="30000" dirty="0"/>
          </a:p>
        </p:txBody>
      </p:sp>
      <p:graphicFrame>
        <p:nvGraphicFramePr>
          <p:cNvPr id="22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8738089"/>
              </p:ext>
            </p:extLst>
          </p:nvPr>
        </p:nvGraphicFramePr>
        <p:xfrm>
          <a:off x="695324" y="1476374"/>
          <a:ext cx="8181975" cy="302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97085" y="4440266"/>
            <a:ext cx="183654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>
              <a:defRPr sz="1050" b="1" i="0" u="none" strike="noStrike" kern="1200" baseline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pPr>
            <a:r>
              <a:rPr lang="en-GB" sz="1050" b="1" dirty="0">
                <a:solidFill>
                  <a:srgbClr val="58595B"/>
                </a:solidFill>
              </a:rPr>
              <a:t>Year</a:t>
            </a:r>
            <a:endParaRPr lang="en-US" sz="1050" b="1" dirty="0" err="1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18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RWE complements RCT evidence</a:t>
            </a:r>
            <a:endParaRPr lang="en-US" dirty="0"/>
          </a:p>
        </p:txBody>
      </p:sp>
      <p:sp>
        <p:nvSpPr>
          <p:cNvPr id="163" name="Content Placeholder 162"/>
          <p:cNvSpPr>
            <a:spLocks noGrp="1"/>
          </p:cNvSpPr>
          <p:nvPr>
            <p:ph idx="1"/>
          </p:nvPr>
        </p:nvSpPr>
        <p:spPr>
          <a:xfrm>
            <a:off x="593726" y="968010"/>
            <a:ext cx="8146861" cy="3424504"/>
          </a:xfrm>
        </p:spPr>
        <p:txBody>
          <a:bodyPr/>
          <a:lstStyle/>
          <a:p>
            <a:r>
              <a:rPr lang="en-US" sz="1600" dirty="0" smtClean="0"/>
              <a:t>RWE can:</a:t>
            </a:r>
          </a:p>
          <a:p>
            <a:pPr lvl="1"/>
            <a:r>
              <a:rPr lang="en-US" sz="1400" dirty="0" smtClean="0"/>
              <a:t>Confirm whether RCT results are observed in everyday clinical practice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Provide complementary insights from more varied settings</a:t>
            </a:r>
            <a:r>
              <a:rPr lang="en-US" sz="1400" baseline="30000" dirty="0" smtClean="0"/>
              <a:t>1</a:t>
            </a:r>
          </a:p>
          <a:p>
            <a:pPr lvl="1"/>
            <a:r>
              <a:rPr lang="en-US" sz="1400" dirty="0" smtClean="0"/>
              <a:t>Help to translate RCT findings into high-quality evidence that can guide routine clinical practice</a:t>
            </a:r>
            <a:r>
              <a:rPr lang="en-US" sz="1400" baseline="30000" dirty="0" smtClean="0"/>
              <a:t>1</a:t>
            </a:r>
            <a:endParaRPr lang="en-US" sz="1400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*e.g. different age, race, comorbidities, co-medications, adherence.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RCT, randomised controlled trial; RWE, real-world evidence.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Nallamothu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BK, et al. Circulation 2008;118(12):1294–303.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1"/>
          <p:cNvSpPr>
            <a:spLocks noChangeAspect="1"/>
          </p:cNvSpPr>
          <p:nvPr/>
        </p:nvSpPr>
        <p:spPr>
          <a:xfrm>
            <a:off x="7765775" y="3421748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1"/>
          <p:cNvSpPr>
            <a:spLocks noChangeAspect="1"/>
          </p:cNvSpPr>
          <p:nvPr/>
        </p:nvSpPr>
        <p:spPr>
          <a:xfrm>
            <a:off x="4275147" y="3416189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1"/>
          <p:cNvSpPr>
            <a:spLocks noChangeAspect="1"/>
          </p:cNvSpPr>
          <p:nvPr/>
        </p:nvSpPr>
        <p:spPr>
          <a:xfrm>
            <a:off x="4903625" y="3404393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1"/>
          <p:cNvSpPr>
            <a:spLocks noChangeAspect="1"/>
          </p:cNvSpPr>
          <p:nvPr/>
        </p:nvSpPr>
        <p:spPr>
          <a:xfrm>
            <a:off x="5594561" y="3436393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1"/>
          <p:cNvSpPr>
            <a:spLocks noChangeAspect="1"/>
          </p:cNvSpPr>
          <p:nvPr/>
        </p:nvSpPr>
        <p:spPr>
          <a:xfrm>
            <a:off x="6153559" y="3364948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892311" y="3124896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1"/>
          <p:cNvSpPr>
            <a:spLocks noChangeAspect="1"/>
          </p:cNvSpPr>
          <p:nvPr/>
        </p:nvSpPr>
        <p:spPr>
          <a:xfrm>
            <a:off x="8083251" y="274956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1"/>
          <p:cNvSpPr>
            <a:spLocks noChangeAspect="1"/>
          </p:cNvSpPr>
          <p:nvPr/>
        </p:nvSpPr>
        <p:spPr>
          <a:xfrm>
            <a:off x="8136061" y="4027889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1"/>
          <p:cNvSpPr>
            <a:spLocks noChangeAspect="1"/>
          </p:cNvSpPr>
          <p:nvPr/>
        </p:nvSpPr>
        <p:spPr>
          <a:xfrm>
            <a:off x="7279032" y="3524026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1"/>
          <p:cNvSpPr>
            <a:spLocks noChangeAspect="1"/>
          </p:cNvSpPr>
          <p:nvPr/>
        </p:nvSpPr>
        <p:spPr>
          <a:xfrm>
            <a:off x="4396887" y="3027563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1"/>
          <p:cNvSpPr>
            <a:spLocks noChangeAspect="1"/>
          </p:cNvSpPr>
          <p:nvPr/>
        </p:nvSpPr>
        <p:spPr>
          <a:xfrm>
            <a:off x="4797984" y="3056720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1"/>
          <p:cNvSpPr>
            <a:spLocks noChangeAspect="1"/>
          </p:cNvSpPr>
          <p:nvPr/>
        </p:nvSpPr>
        <p:spPr>
          <a:xfrm>
            <a:off x="5154131" y="3090197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1"/>
          <p:cNvSpPr>
            <a:spLocks noChangeAspect="1"/>
          </p:cNvSpPr>
          <p:nvPr/>
        </p:nvSpPr>
        <p:spPr>
          <a:xfrm>
            <a:off x="5519305" y="3065127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C7F3C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1"/>
          <p:cNvSpPr>
            <a:spLocks noChangeAspect="1"/>
          </p:cNvSpPr>
          <p:nvPr/>
        </p:nvSpPr>
        <p:spPr>
          <a:xfrm>
            <a:off x="7875395" y="3065270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11"/>
          <p:cNvSpPr>
            <a:spLocks noChangeAspect="1"/>
          </p:cNvSpPr>
          <p:nvPr/>
        </p:nvSpPr>
        <p:spPr>
          <a:xfrm>
            <a:off x="6265724" y="2988155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6537194" y="3023917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ED1C2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1"/>
          <p:cNvSpPr>
            <a:spLocks noChangeAspect="1"/>
          </p:cNvSpPr>
          <p:nvPr/>
        </p:nvSpPr>
        <p:spPr>
          <a:xfrm>
            <a:off x="6812538" y="3134625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1"/>
          <p:cNvSpPr>
            <a:spLocks noChangeAspect="1"/>
          </p:cNvSpPr>
          <p:nvPr/>
        </p:nvSpPr>
        <p:spPr>
          <a:xfrm>
            <a:off x="7065589" y="2961715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11"/>
          <p:cNvSpPr>
            <a:spLocks noChangeAspect="1"/>
          </p:cNvSpPr>
          <p:nvPr/>
        </p:nvSpPr>
        <p:spPr>
          <a:xfrm>
            <a:off x="7296692" y="3078030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11"/>
          <p:cNvSpPr>
            <a:spLocks noChangeAspect="1"/>
          </p:cNvSpPr>
          <p:nvPr/>
        </p:nvSpPr>
        <p:spPr>
          <a:xfrm>
            <a:off x="7572818" y="3160758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11"/>
          <p:cNvSpPr>
            <a:spLocks noChangeAspect="1"/>
          </p:cNvSpPr>
          <p:nvPr/>
        </p:nvSpPr>
        <p:spPr>
          <a:xfrm>
            <a:off x="5421837" y="3762139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11"/>
          <p:cNvSpPr>
            <a:spLocks noChangeAspect="1"/>
          </p:cNvSpPr>
          <p:nvPr/>
        </p:nvSpPr>
        <p:spPr>
          <a:xfrm>
            <a:off x="4466098" y="3680926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11"/>
          <p:cNvSpPr>
            <a:spLocks noChangeAspect="1"/>
          </p:cNvSpPr>
          <p:nvPr/>
        </p:nvSpPr>
        <p:spPr>
          <a:xfrm>
            <a:off x="4771707" y="3693746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ED1C2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11"/>
          <p:cNvSpPr>
            <a:spLocks noChangeAspect="1"/>
          </p:cNvSpPr>
          <p:nvPr/>
        </p:nvSpPr>
        <p:spPr>
          <a:xfrm>
            <a:off x="5157020" y="3521293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11"/>
          <p:cNvSpPr>
            <a:spLocks noChangeAspect="1"/>
          </p:cNvSpPr>
          <p:nvPr/>
        </p:nvSpPr>
        <p:spPr>
          <a:xfrm>
            <a:off x="6301439" y="3781622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11"/>
          <p:cNvSpPr>
            <a:spLocks noChangeAspect="1"/>
          </p:cNvSpPr>
          <p:nvPr/>
        </p:nvSpPr>
        <p:spPr>
          <a:xfrm>
            <a:off x="7933750" y="4232728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5955005" y="3600627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ED1C2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6489103" y="3402078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1"/>
          <p:cNvSpPr>
            <a:spLocks noChangeAspect="1"/>
          </p:cNvSpPr>
          <p:nvPr/>
        </p:nvSpPr>
        <p:spPr>
          <a:xfrm>
            <a:off x="3925266" y="4018390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11"/>
          <p:cNvSpPr>
            <a:spLocks noChangeAspect="1"/>
          </p:cNvSpPr>
          <p:nvPr/>
        </p:nvSpPr>
        <p:spPr>
          <a:xfrm>
            <a:off x="6742498" y="3601458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ED1C2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11"/>
          <p:cNvSpPr>
            <a:spLocks noChangeAspect="1"/>
          </p:cNvSpPr>
          <p:nvPr/>
        </p:nvSpPr>
        <p:spPr>
          <a:xfrm>
            <a:off x="7051908" y="337444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11"/>
          <p:cNvSpPr>
            <a:spLocks noChangeAspect="1"/>
          </p:cNvSpPr>
          <p:nvPr/>
        </p:nvSpPr>
        <p:spPr>
          <a:xfrm>
            <a:off x="7579990" y="3639015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11"/>
          <p:cNvSpPr>
            <a:spLocks noChangeAspect="1"/>
          </p:cNvSpPr>
          <p:nvPr/>
        </p:nvSpPr>
        <p:spPr>
          <a:xfrm>
            <a:off x="7994313" y="3630551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11"/>
          <p:cNvSpPr>
            <a:spLocks noChangeAspect="1"/>
          </p:cNvSpPr>
          <p:nvPr/>
        </p:nvSpPr>
        <p:spPr>
          <a:xfrm>
            <a:off x="4618872" y="3987116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11"/>
          <p:cNvSpPr>
            <a:spLocks noChangeAspect="1"/>
          </p:cNvSpPr>
          <p:nvPr/>
        </p:nvSpPr>
        <p:spPr>
          <a:xfrm>
            <a:off x="5000553" y="3910982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11"/>
          <p:cNvSpPr>
            <a:spLocks noChangeAspect="1"/>
          </p:cNvSpPr>
          <p:nvPr/>
        </p:nvSpPr>
        <p:spPr>
          <a:xfrm>
            <a:off x="5241051" y="4016017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11"/>
          <p:cNvSpPr>
            <a:spLocks noChangeAspect="1"/>
          </p:cNvSpPr>
          <p:nvPr/>
        </p:nvSpPr>
        <p:spPr>
          <a:xfrm>
            <a:off x="6029208" y="3970437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11"/>
          <p:cNvSpPr>
            <a:spLocks noChangeAspect="1"/>
          </p:cNvSpPr>
          <p:nvPr/>
        </p:nvSpPr>
        <p:spPr>
          <a:xfrm>
            <a:off x="5741314" y="3910982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11"/>
          <p:cNvSpPr>
            <a:spLocks noChangeAspect="1"/>
          </p:cNvSpPr>
          <p:nvPr/>
        </p:nvSpPr>
        <p:spPr>
          <a:xfrm>
            <a:off x="3894890" y="2901971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11"/>
          <p:cNvSpPr>
            <a:spLocks noChangeAspect="1"/>
          </p:cNvSpPr>
          <p:nvPr/>
        </p:nvSpPr>
        <p:spPr>
          <a:xfrm>
            <a:off x="6615800" y="3960967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11"/>
          <p:cNvSpPr>
            <a:spLocks noChangeAspect="1"/>
          </p:cNvSpPr>
          <p:nvPr/>
        </p:nvSpPr>
        <p:spPr>
          <a:xfrm>
            <a:off x="6938890" y="3882200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11"/>
          <p:cNvSpPr>
            <a:spLocks noChangeAspect="1"/>
          </p:cNvSpPr>
          <p:nvPr/>
        </p:nvSpPr>
        <p:spPr>
          <a:xfrm>
            <a:off x="7169994" y="3979155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11"/>
          <p:cNvSpPr>
            <a:spLocks noChangeAspect="1"/>
          </p:cNvSpPr>
          <p:nvPr/>
        </p:nvSpPr>
        <p:spPr>
          <a:xfrm>
            <a:off x="7453292" y="3955823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1"/>
          <p:cNvSpPr>
            <a:spLocks noChangeAspect="1"/>
          </p:cNvSpPr>
          <p:nvPr/>
        </p:nvSpPr>
        <p:spPr>
          <a:xfrm>
            <a:off x="7726437" y="3987116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11"/>
          <p:cNvSpPr>
            <a:spLocks noChangeAspect="1"/>
          </p:cNvSpPr>
          <p:nvPr/>
        </p:nvSpPr>
        <p:spPr>
          <a:xfrm>
            <a:off x="4544588" y="2726708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11"/>
          <p:cNvSpPr>
            <a:spLocks noChangeAspect="1"/>
          </p:cNvSpPr>
          <p:nvPr/>
        </p:nvSpPr>
        <p:spPr>
          <a:xfrm>
            <a:off x="4900736" y="2683986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11"/>
          <p:cNvSpPr>
            <a:spLocks noChangeAspect="1"/>
          </p:cNvSpPr>
          <p:nvPr/>
        </p:nvSpPr>
        <p:spPr>
          <a:xfrm>
            <a:off x="5229605" y="272762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11"/>
          <p:cNvSpPr>
            <a:spLocks noChangeAspect="1"/>
          </p:cNvSpPr>
          <p:nvPr/>
        </p:nvSpPr>
        <p:spPr>
          <a:xfrm>
            <a:off x="5531727" y="2691781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11"/>
          <p:cNvSpPr>
            <a:spLocks noChangeAspect="1"/>
          </p:cNvSpPr>
          <p:nvPr/>
        </p:nvSpPr>
        <p:spPr>
          <a:xfrm>
            <a:off x="5859767" y="2714138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11"/>
          <p:cNvSpPr>
            <a:spLocks noChangeAspect="1"/>
          </p:cNvSpPr>
          <p:nvPr/>
        </p:nvSpPr>
        <p:spPr>
          <a:xfrm>
            <a:off x="6113162" y="2675609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11"/>
          <p:cNvSpPr>
            <a:spLocks noChangeAspect="1"/>
          </p:cNvSpPr>
          <p:nvPr/>
        </p:nvSpPr>
        <p:spPr>
          <a:xfrm>
            <a:off x="6409733" y="2596301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11"/>
          <p:cNvSpPr>
            <a:spLocks noChangeAspect="1"/>
          </p:cNvSpPr>
          <p:nvPr/>
        </p:nvSpPr>
        <p:spPr>
          <a:xfrm>
            <a:off x="6682712" y="2739670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11"/>
          <p:cNvSpPr>
            <a:spLocks noChangeAspect="1"/>
          </p:cNvSpPr>
          <p:nvPr/>
        </p:nvSpPr>
        <p:spPr>
          <a:xfrm>
            <a:off x="6917288" y="268621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11"/>
          <p:cNvSpPr>
            <a:spLocks noChangeAspect="1"/>
          </p:cNvSpPr>
          <p:nvPr/>
        </p:nvSpPr>
        <p:spPr>
          <a:xfrm>
            <a:off x="7241017" y="2714743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11"/>
          <p:cNvSpPr>
            <a:spLocks noChangeAspect="1"/>
          </p:cNvSpPr>
          <p:nvPr/>
        </p:nvSpPr>
        <p:spPr>
          <a:xfrm>
            <a:off x="7520225" y="2726708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11"/>
          <p:cNvSpPr>
            <a:spLocks noChangeAspect="1"/>
          </p:cNvSpPr>
          <p:nvPr/>
        </p:nvSpPr>
        <p:spPr>
          <a:xfrm>
            <a:off x="7807052" y="2673390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11"/>
          <p:cNvSpPr>
            <a:spLocks noChangeAspect="1"/>
          </p:cNvSpPr>
          <p:nvPr/>
        </p:nvSpPr>
        <p:spPr>
          <a:xfrm>
            <a:off x="5075544" y="4399772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11"/>
          <p:cNvSpPr>
            <a:spLocks noChangeAspect="1"/>
          </p:cNvSpPr>
          <p:nvPr/>
        </p:nvSpPr>
        <p:spPr>
          <a:xfrm>
            <a:off x="5448213" y="4285862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11"/>
          <p:cNvSpPr>
            <a:spLocks noChangeAspect="1"/>
          </p:cNvSpPr>
          <p:nvPr/>
        </p:nvSpPr>
        <p:spPr>
          <a:xfrm>
            <a:off x="5776698" y="4324899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11"/>
          <p:cNvSpPr>
            <a:spLocks noChangeAspect="1"/>
          </p:cNvSpPr>
          <p:nvPr/>
        </p:nvSpPr>
        <p:spPr>
          <a:xfrm>
            <a:off x="6048043" y="4404242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ED1C2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11"/>
          <p:cNvSpPr>
            <a:spLocks noChangeAspect="1"/>
          </p:cNvSpPr>
          <p:nvPr/>
        </p:nvSpPr>
        <p:spPr>
          <a:xfrm>
            <a:off x="6283036" y="421874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11"/>
          <p:cNvSpPr>
            <a:spLocks noChangeAspect="1"/>
          </p:cNvSpPr>
          <p:nvPr/>
        </p:nvSpPr>
        <p:spPr>
          <a:xfrm>
            <a:off x="6535918" y="4402349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11"/>
          <p:cNvSpPr>
            <a:spLocks noChangeAspect="1"/>
          </p:cNvSpPr>
          <p:nvPr/>
        </p:nvSpPr>
        <p:spPr>
          <a:xfrm>
            <a:off x="6790590" y="4218987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11"/>
          <p:cNvSpPr>
            <a:spLocks noChangeAspect="1"/>
          </p:cNvSpPr>
          <p:nvPr/>
        </p:nvSpPr>
        <p:spPr>
          <a:xfrm>
            <a:off x="6999514" y="4348231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ounded Rectangle 11"/>
          <p:cNvSpPr>
            <a:spLocks noChangeAspect="1"/>
          </p:cNvSpPr>
          <p:nvPr/>
        </p:nvSpPr>
        <p:spPr>
          <a:xfrm>
            <a:off x="7329554" y="4338630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11"/>
          <p:cNvSpPr>
            <a:spLocks noChangeAspect="1"/>
          </p:cNvSpPr>
          <p:nvPr/>
        </p:nvSpPr>
        <p:spPr>
          <a:xfrm>
            <a:off x="4347104" y="4084371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ounded Rectangle 11"/>
          <p:cNvSpPr>
            <a:spLocks noChangeAspect="1"/>
          </p:cNvSpPr>
          <p:nvPr/>
        </p:nvSpPr>
        <p:spPr>
          <a:xfrm>
            <a:off x="7654019" y="4404242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7AC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ounded Rectangle 11"/>
          <p:cNvSpPr>
            <a:spLocks noChangeAspect="1"/>
          </p:cNvSpPr>
          <p:nvPr/>
        </p:nvSpPr>
        <p:spPr>
          <a:xfrm>
            <a:off x="8133956" y="3204698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ED1C2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11"/>
          <p:cNvSpPr>
            <a:spLocks noChangeAspect="1"/>
          </p:cNvSpPr>
          <p:nvPr/>
        </p:nvSpPr>
        <p:spPr>
          <a:xfrm>
            <a:off x="938076" y="300653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11"/>
          <p:cNvSpPr>
            <a:spLocks noChangeAspect="1"/>
          </p:cNvSpPr>
          <p:nvPr/>
        </p:nvSpPr>
        <p:spPr>
          <a:xfrm>
            <a:off x="1184376" y="300653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11"/>
          <p:cNvSpPr>
            <a:spLocks noChangeAspect="1"/>
          </p:cNvSpPr>
          <p:nvPr/>
        </p:nvSpPr>
        <p:spPr>
          <a:xfrm>
            <a:off x="1439500" y="3006413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11"/>
          <p:cNvSpPr>
            <a:spLocks noChangeAspect="1"/>
          </p:cNvSpPr>
          <p:nvPr/>
        </p:nvSpPr>
        <p:spPr>
          <a:xfrm>
            <a:off x="1685801" y="3006413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11"/>
          <p:cNvSpPr>
            <a:spLocks noChangeAspect="1"/>
          </p:cNvSpPr>
          <p:nvPr/>
        </p:nvSpPr>
        <p:spPr>
          <a:xfrm>
            <a:off x="1939128" y="300653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11"/>
          <p:cNvSpPr>
            <a:spLocks noChangeAspect="1"/>
          </p:cNvSpPr>
          <p:nvPr/>
        </p:nvSpPr>
        <p:spPr>
          <a:xfrm>
            <a:off x="2185426" y="300653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11"/>
          <p:cNvSpPr>
            <a:spLocks noChangeAspect="1"/>
          </p:cNvSpPr>
          <p:nvPr/>
        </p:nvSpPr>
        <p:spPr>
          <a:xfrm>
            <a:off x="940033" y="3362979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11"/>
          <p:cNvSpPr>
            <a:spLocks noChangeAspect="1"/>
          </p:cNvSpPr>
          <p:nvPr/>
        </p:nvSpPr>
        <p:spPr>
          <a:xfrm>
            <a:off x="1194356" y="3362979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ounded Rectangle 11"/>
          <p:cNvSpPr>
            <a:spLocks noChangeAspect="1"/>
          </p:cNvSpPr>
          <p:nvPr/>
        </p:nvSpPr>
        <p:spPr>
          <a:xfrm>
            <a:off x="1447237" y="3363222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11"/>
          <p:cNvSpPr>
            <a:spLocks noChangeAspect="1"/>
          </p:cNvSpPr>
          <p:nvPr/>
        </p:nvSpPr>
        <p:spPr>
          <a:xfrm>
            <a:off x="1693538" y="3363222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ounded Rectangle 11"/>
          <p:cNvSpPr>
            <a:spLocks noChangeAspect="1"/>
          </p:cNvSpPr>
          <p:nvPr/>
        </p:nvSpPr>
        <p:spPr>
          <a:xfrm>
            <a:off x="1948662" y="3363101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ounded Rectangle 11"/>
          <p:cNvSpPr>
            <a:spLocks noChangeAspect="1"/>
          </p:cNvSpPr>
          <p:nvPr/>
        </p:nvSpPr>
        <p:spPr>
          <a:xfrm>
            <a:off x="2194962" y="3363101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13931" y="2182584"/>
            <a:ext cx="24126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RCTs: required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95668" y="3768769"/>
            <a:ext cx="1568904" cy="3462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Tightly controlled patient population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780492" y="2154604"/>
            <a:ext cx="46974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Real-world studies: enable evaluation of:</a:t>
            </a:r>
          </a:p>
        </p:txBody>
      </p:sp>
      <p:sp>
        <p:nvSpPr>
          <p:cNvPr id="99" name="Rounded Rectangle 11"/>
          <p:cNvSpPr>
            <a:spLocks noChangeAspect="1"/>
          </p:cNvSpPr>
          <p:nvPr/>
        </p:nvSpPr>
        <p:spPr>
          <a:xfrm>
            <a:off x="4148286" y="431013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11"/>
          <p:cNvSpPr>
            <a:spLocks noChangeAspect="1"/>
          </p:cNvSpPr>
          <p:nvPr/>
        </p:nvSpPr>
        <p:spPr>
          <a:xfrm>
            <a:off x="4544588" y="4397976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ounded Rectangle 11"/>
          <p:cNvSpPr>
            <a:spLocks noChangeAspect="1"/>
          </p:cNvSpPr>
          <p:nvPr/>
        </p:nvSpPr>
        <p:spPr>
          <a:xfrm>
            <a:off x="4797984" y="4232016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ounded Rectangle 11"/>
          <p:cNvSpPr>
            <a:spLocks noChangeAspect="1"/>
          </p:cNvSpPr>
          <p:nvPr/>
        </p:nvSpPr>
        <p:spPr>
          <a:xfrm>
            <a:off x="4157105" y="3794290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ED1C2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ounded Rectangle 11"/>
          <p:cNvSpPr>
            <a:spLocks noChangeAspect="1"/>
          </p:cNvSpPr>
          <p:nvPr/>
        </p:nvSpPr>
        <p:spPr>
          <a:xfrm>
            <a:off x="4081523" y="3150307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ED1C2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ounded Rectangle 11"/>
          <p:cNvSpPr>
            <a:spLocks noChangeAspect="1"/>
          </p:cNvSpPr>
          <p:nvPr/>
        </p:nvSpPr>
        <p:spPr>
          <a:xfrm>
            <a:off x="4148286" y="266797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ounded Rectangle 11"/>
          <p:cNvSpPr>
            <a:spLocks noChangeAspect="1"/>
          </p:cNvSpPr>
          <p:nvPr/>
        </p:nvSpPr>
        <p:spPr>
          <a:xfrm>
            <a:off x="8145245" y="4443144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ounded Rectangle 11"/>
          <p:cNvSpPr>
            <a:spLocks noChangeAspect="1"/>
          </p:cNvSpPr>
          <p:nvPr/>
        </p:nvSpPr>
        <p:spPr>
          <a:xfrm>
            <a:off x="3835296" y="4387661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4116667" y="3117044"/>
            <a:ext cx="4093281" cy="1094958"/>
            <a:chOff x="5149806" y="3820850"/>
            <a:chExt cx="6479727" cy="1686823"/>
          </a:xfrm>
        </p:grpSpPr>
        <p:sp>
          <p:nvSpPr>
            <p:cNvPr id="160" name="Rectangle 159"/>
            <p:cNvSpPr/>
            <p:nvPr/>
          </p:nvSpPr>
          <p:spPr>
            <a:xfrm>
              <a:off x="5149806" y="4749789"/>
              <a:ext cx="6479727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5422592" y="3820850"/>
              <a:ext cx="6062051" cy="1686823"/>
              <a:chOff x="5410200" y="2253994"/>
              <a:chExt cx="6062051" cy="1686823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10393258" y="2780618"/>
                <a:ext cx="1078993" cy="946833"/>
                <a:chOff x="10393258" y="2911100"/>
                <a:chExt cx="1078993" cy="946833"/>
              </a:xfrm>
            </p:grpSpPr>
            <p:sp>
              <p:nvSpPr>
                <p:cNvPr id="132" name="Rectangle 131"/>
                <p:cNvSpPr/>
                <p:nvPr/>
              </p:nvSpPr>
              <p:spPr>
                <a:xfrm>
                  <a:off x="10520262" y="2911100"/>
                  <a:ext cx="182143" cy="1075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0393258" y="3288964"/>
                  <a:ext cx="1078993" cy="5689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Different</a:t>
                  </a:r>
                  <a:b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settings</a:t>
                  </a:r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8739970" y="3158483"/>
                <a:ext cx="1161599" cy="568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</a:t>
                </a:r>
                <a:br>
                  <a:rPr lang="en-GB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outcomes</a:t>
                </a:r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7101043" y="2529402"/>
                <a:ext cx="1222297" cy="1198055"/>
                <a:chOff x="7232447" y="2716652"/>
                <a:chExt cx="1222297" cy="1198055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 flipH="1">
                  <a:off x="7385388" y="2716652"/>
                  <a:ext cx="759617" cy="225511"/>
                  <a:chOff x="1278100" y="3789089"/>
                  <a:chExt cx="347080" cy="137387"/>
                </a:xfrm>
                <a:solidFill>
                  <a:schemeClr val="tx1"/>
                </a:solidFill>
              </p:grpSpPr>
              <p:sp>
                <p:nvSpPr>
                  <p:cNvPr id="115" name="Rounded Rectangle 114"/>
                  <p:cNvSpPr/>
                  <p:nvPr/>
                </p:nvSpPr>
                <p:spPr>
                  <a:xfrm rot="18956982">
                    <a:off x="1278100" y="3789089"/>
                    <a:ext cx="347080" cy="13738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tx2"/>
                      </a:solidFill>
                    </a:endParaRPr>
                  </a:p>
                </p:txBody>
              </p:sp>
              <p:cxnSp>
                <p:nvCxnSpPr>
                  <p:cNvPr id="116" name="Straight Connector 115"/>
                  <p:cNvCxnSpPr>
                    <a:stCxn id="115" idx="2"/>
                    <a:endCxn id="115" idx="0"/>
                  </p:cNvCxnSpPr>
                  <p:nvPr/>
                </p:nvCxnSpPr>
                <p:spPr>
                  <a:xfrm flipH="1" flipV="1">
                    <a:off x="1415818" y="3808415"/>
                    <a:ext cx="71642" cy="98745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4" name="TextBox 153"/>
                <p:cNvSpPr txBox="1"/>
                <p:nvPr/>
              </p:nvSpPr>
              <p:spPr>
                <a:xfrm>
                  <a:off x="7232447" y="3345738"/>
                  <a:ext cx="1222297" cy="5689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Different treatments</a:t>
                  </a: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5410200" y="2253994"/>
                <a:ext cx="1369535" cy="1686823"/>
                <a:chOff x="5410200" y="2357718"/>
                <a:chExt cx="1369535" cy="1686823"/>
              </a:xfrm>
            </p:grpSpPr>
            <p:sp>
              <p:nvSpPr>
                <p:cNvPr id="7" name="Rounded Rectangle 11"/>
                <p:cNvSpPr>
                  <a:spLocks noChangeAspect="1"/>
                </p:cNvSpPr>
                <p:nvPr/>
              </p:nvSpPr>
              <p:spPr>
                <a:xfrm>
                  <a:off x="5844571" y="2357718"/>
                  <a:ext cx="500789" cy="674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92" h="2794354">
                      <a:moveTo>
                        <a:pt x="785723" y="0"/>
                      </a:moveTo>
                      <a:cubicBezTo>
                        <a:pt x="984546" y="0"/>
                        <a:pt x="1145723" y="161177"/>
                        <a:pt x="1145723" y="360000"/>
                      </a:cubicBezTo>
                      <a:cubicBezTo>
                        <a:pt x="1145723" y="522687"/>
                        <a:pt x="1037810" y="660168"/>
                        <a:pt x="889157" y="703100"/>
                      </a:cubicBezTo>
                      <a:lnTo>
                        <a:pt x="1051810" y="703100"/>
                      </a:lnTo>
                      <a:cubicBezTo>
                        <a:pt x="1073552" y="703100"/>
                        <a:pt x="1094039" y="708476"/>
                        <a:pt x="1111237" y="719439"/>
                      </a:cubicBezTo>
                      <a:cubicBezTo>
                        <a:pt x="1157225" y="733316"/>
                        <a:pt x="1196869" y="766309"/>
                        <a:pt x="1218860" y="813224"/>
                      </a:cubicBezTo>
                      <a:lnTo>
                        <a:pt x="1539733" y="1497751"/>
                      </a:lnTo>
                      <a:cubicBezTo>
                        <a:pt x="1581926" y="1587764"/>
                        <a:pt x="1543161" y="1694939"/>
                        <a:pt x="1453148" y="1737132"/>
                      </a:cubicBezTo>
                      <a:cubicBezTo>
                        <a:pt x="1363136" y="1779325"/>
                        <a:pt x="1255961" y="1740560"/>
                        <a:pt x="1213768" y="1650548"/>
                      </a:cubicBezTo>
                      <a:lnTo>
                        <a:pt x="1180868" y="1580362"/>
                      </a:lnTo>
                      <a:lnTo>
                        <a:pt x="1180868" y="1753052"/>
                      </a:lnTo>
                      <a:lnTo>
                        <a:pt x="1180868" y="1767842"/>
                      </a:lnTo>
                      <a:lnTo>
                        <a:pt x="1180868" y="2614354"/>
                      </a:lnTo>
                      <a:cubicBezTo>
                        <a:pt x="1180868" y="2713765"/>
                        <a:pt x="1100279" y="2794354"/>
                        <a:pt x="1000868" y="2794354"/>
                      </a:cubicBezTo>
                      <a:cubicBezTo>
                        <a:pt x="901457" y="2794354"/>
                        <a:pt x="820868" y="2713765"/>
                        <a:pt x="820868" y="2614354"/>
                      </a:cubicBezTo>
                      <a:lnTo>
                        <a:pt x="820868" y="1896900"/>
                      </a:lnTo>
                      <a:lnTo>
                        <a:pt x="766536" y="1896900"/>
                      </a:lnTo>
                      <a:lnTo>
                        <a:pt x="766536" y="2608003"/>
                      </a:lnTo>
                      <a:cubicBezTo>
                        <a:pt x="766536" y="2707414"/>
                        <a:pt x="685947" y="2788003"/>
                        <a:pt x="586536" y="2788003"/>
                      </a:cubicBezTo>
                      <a:cubicBezTo>
                        <a:pt x="487125" y="2788003"/>
                        <a:pt x="406536" y="2707414"/>
                        <a:pt x="406536" y="2608003"/>
                      </a:cubicBezTo>
                      <a:lnTo>
                        <a:pt x="406536" y="1767842"/>
                      </a:lnTo>
                      <a:lnTo>
                        <a:pt x="406536" y="1746701"/>
                      </a:lnTo>
                      <a:lnTo>
                        <a:pt x="406536" y="1515057"/>
                      </a:lnTo>
                      <a:lnTo>
                        <a:pt x="343024" y="1650548"/>
                      </a:lnTo>
                      <a:cubicBezTo>
                        <a:pt x="300831" y="1740560"/>
                        <a:pt x="193656" y="1779325"/>
                        <a:pt x="103644" y="1737132"/>
                      </a:cubicBezTo>
                      <a:cubicBezTo>
                        <a:pt x="13631" y="1694939"/>
                        <a:pt x="-25134" y="1587764"/>
                        <a:pt x="17059" y="1497751"/>
                      </a:cubicBezTo>
                      <a:lnTo>
                        <a:pt x="337932" y="813224"/>
                      </a:lnTo>
                      <a:cubicBezTo>
                        <a:pt x="366192" y="752937"/>
                        <a:pt x="423602" y="715638"/>
                        <a:pt x="485735" y="713166"/>
                      </a:cubicBezTo>
                      <a:cubicBezTo>
                        <a:pt x="501053" y="706658"/>
                        <a:pt x="517908" y="703100"/>
                        <a:pt x="535594" y="703100"/>
                      </a:cubicBezTo>
                      <a:lnTo>
                        <a:pt x="682289" y="703100"/>
                      </a:lnTo>
                      <a:cubicBezTo>
                        <a:pt x="533636" y="660168"/>
                        <a:pt x="425723" y="522687"/>
                        <a:pt x="425723" y="360000"/>
                      </a:cubicBezTo>
                      <a:cubicBezTo>
                        <a:pt x="425723" y="161177"/>
                        <a:pt x="586900" y="0"/>
                        <a:pt x="785723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5410200" y="3262208"/>
                  <a:ext cx="1369535" cy="782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Different populations*</a:t>
                  </a:r>
                </a:p>
              </p:txBody>
            </p:sp>
          </p:grpSp>
        </p:grpSp>
      </p:grpSp>
      <p:sp>
        <p:nvSpPr>
          <p:cNvPr id="136" name="Rounded Rectangle 11"/>
          <p:cNvSpPr>
            <a:spLocks noChangeAspect="1"/>
          </p:cNvSpPr>
          <p:nvPr/>
        </p:nvSpPr>
        <p:spPr>
          <a:xfrm>
            <a:off x="3901507" y="3404393"/>
            <a:ext cx="253396" cy="350527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rgbClr val="00A9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5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6519120" y="3098128"/>
            <a:ext cx="524866" cy="526966"/>
            <a:chOff x="866775" y="3481388"/>
            <a:chExt cx="396875" cy="398463"/>
          </a:xfrm>
        </p:grpSpPr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866775" y="3481388"/>
              <a:ext cx="396875" cy="398463"/>
            </a:xfrm>
            <a:custGeom>
              <a:avLst/>
              <a:gdLst>
                <a:gd name="T0" fmla="*/ 255 w 255"/>
                <a:gd name="T1" fmla="*/ 234 h 256"/>
                <a:gd name="T2" fmla="*/ 234 w 255"/>
                <a:gd name="T3" fmla="*/ 256 h 256"/>
                <a:gd name="T4" fmla="*/ 22 w 255"/>
                <a:gd name="T5" fmla="*/ 256 h 256"/>
                <a:gd name="T6" fmla="*/ 0 w 255"/>
                <a:gd name="T7" fmla="*/ 234 h 256"/>
                <a:gd name="T8" fmla="*/ 0 w 255"/>
                <a:gd name="T9" fmla="*/ 22 h 256"/>
                <a:gd name="T10" fmla="*/ 22 w 255"/>
                <a:gd name="T11" fmla="*/ 0 h 256"/>
                <a:gd name="T12" fmla="*/ 234 w 255"/>
                <a:gd name="T13" fmla="*/ 0 h 256"/>
                <a:gd name="T14" fmla="*/ 255 w 255"/>
                <a:gd name="T15" fmla="*/ 22 h 256"/>
                <a:gd name="T16" fmla="*/ 255 w 255"/>
                <a:gd name="T17" fmla="*/ 2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6">
                  <a:moveTo>
                    <a:pt x="255" y="234"/>
                  </a:moveTo>
                  <a:cubicBezTo>
                    <a:pt x="255" y="246"/>
                    <a:pt x="246" y="256"/>
                    <a:pt x="234" y="256"/>
                  </a:cubicBezTo>
                  <a:cubicBezTo>
                    <a:pt x="22" y="256"/>
                    <a:pt x="22" y="256"/>
                    <a:pt x="22" y="256"/>
                  </a:cubicBezTo>
                  <a:cubicBezTo>
                    <a:pt x="10" y="256"/>
                    <a:pt x="0" y="246"/>
                    <a:pt x="0" y="23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906463" y="3522663"/>
              <a:ext cx="317500" cy="315913"/>
            </a:xfrm>
            <a:custGeom>
              <a:avLst/>
              <a:gdLst>
                <a:gd name="T0" fmla="*/ 178 w 200"/>
                <a:gd name="T1" fmla="*/ 188 h 199"/>
                <a:gd name="T2" fmla="*/ 178 w 200"/>
                <a:gd name="T3" fmla="*/ 141 h 199"/>
                <a:gd name="T4" fmla="*/ 117 w 200"/>
                <a:gd name="T5" fmla="*/ 141 h 199"/>
                <a:gd name="T6" fmla="*/ 117 w 200"/>
                <a:gd name="T7" fmla="*/ 188 h 199"/>
                <a:gd name="T8" fmla="*/ 95 w 200"/>
                <a:gd name="T9" fmla="*/ 188 h 199"/>
                <a:gd name="T10" fmla="*/ 95 w 200"/>
                <a:gd name="T11" fmla="*/ 30 h 199"/>
                <a:gd name="T12" fmla="*/ 34 w 200"/>
                <a:gd name="T13" fmla="*/ 30 h 199"/>
                <a:gd name="T14" fmla="*/ 34 w 200"/>
                <a:gd name="T15" fmla="*/ 188 h 199"/>
                <a:gd name="T16" fmla="*/ 12 w 200"/>
                <a:gd name="T17" fmla="*/ 188 h 199"/>
                <a:gd name="T18" fmla="*/ 12 w 200"/>
                <a:gd name="T19" fmla="*/ 0 h 199"/>
                <a:gd name="T20" fmla="*/ 0 w 200"/>
                <a:gd name="T21" fmla="*/ 0 h 199"/>
                <a:gd name="T22" fmla="*/ 0 w 200"/>
                <a:gd name="T23" fmla="*/ 199 h 199"/>
                <a:gd name="T24" fmla="*/ 200 w 200"/>
                <a:gd name="T25" fmla="*/ 199 h 199"/>
                <a:gd name="T26" fmla="*/ 200 w 200"/>
                <a:gd name="T27" fmla="*/ 188 h 199"/>
                <a:gd name="T28" fmla="*/ 178 w 200"/>
                <a:gd name="T29" fmla="*/ 18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199">
                  <a:moveTo>
                    <a:pt x="178" y="188"/>
                  </a:moveTo>
                  <a:lnTo>
                    <a:pt x="178" y="141"/>
                  </a:lnTo>
                  <a:lnTo>
                    <a:pt x="117" y="141"/>
                  </a:lnTo>
                  <a:lnTo>
                    <a:pt x="117" y="188"/>
                  </a:lnTo>
                  <a:lnTo>
                    <a:pt x="95" y="188"/>
                  </a:lnTo>
                  <a:lnTo>
                    <a:pt x="95" y="30"/>
                  </a:lnTo>
                  <a:lnTo>
                    <a:pt x="34" y="30"/>
                  </a:lnTo>
                  <a:lnTo>
                    <a:pt x="34" y="188"/>
                  </a:lnTo>
                  <a:lnTo>
                    <a:pt x="12" y="18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99"/>
                  </a:lnTo>
                  <a:lnTo>
                    <a:pt x="200" y="199"/>
                  </a:lnTo>
                  <a:lnTo>
                    <a:pt x="200" y="188"/>
                  </a:lnTo>
                  <a:lnTo>
                    <a:pt x="178" y="18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GB">
                <a:solidFill>
                  <a:srgbClr val="001965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519854" y="3061358"/>
            <a:ext cx="563397" cy="537348"/>
            <a:chOff x="4037013" y="501651"/>
            <a:chExt cx="395288" cy="395288"/>
          </a:xfrm>
        </p:grpSpPr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4037013" y="501651"/>
              <a:ext cx="395288" cy="395288"/>
            </a:xfrm>
            <a:custGeom>
              <a:avLst/>
              <a:gdLst>
                <a:gd name="T0" fmla="*/ 233 w 255"/>
                <a:gd name="T1" fmla="*/ 255 h 255"/>
                <a:gd name="T2" fmla="*/ 21 w 255"/>
                <a:gd name="T3" fmla="*/ 255 h 255"/>
                <a:gd name="T4" fmla="*/ 0 w 255"/>
                <a:gd name="T5" fmla="*/ 233 h 255"/>
                <a:gd name="T6" fmla="*/ 0 w 255"/>
                <a:gd name="T7" fmla="*/ 22 h 255"/>
                <a:gd name="T8" fmla="*/ 21 w 255"/>
                <a:gd name="T9" fmla="*/ 0 h 255"/>
                <a:gd name="T10" fmla="*/ 233 w 255"/>
                <a:gd name="T11" fmla="*/ 0 h 255"/>
                <a:gd name="T12" fmla="*/ 255 w 255"/>
                <a:gd name="T13" fmla="*/ 22 h 255"/>
                <a:gd name="T14" fmla="*/ 255 w 255"/>
                <a:gd name="T15" fmla="*/ 233 h 255"/>
                <a:gd name="T16" fmla="*/ 233 w 255"/>
                <a:gd name="T17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33" y="255"/>
                  </a:moveTo>
                  <a:cubicBezTo>
                    <a:pt x="21" y="255"/>
                    <a:pt x="21" y="255"/>
                    <a:pt x="21" y="255"/>
                  </a:cubicBezTo>
                  <a:cubicBezTo>
                    <a:pt x="9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cubicBezTo>
                    <a:pt x="255" y="233"/>
                    <a:pt x="255" y="233"/>
                    <a:pt x="255" y="233"/>
                  </a:cubicBezTo>
                  <a:cubicBezTo>
                    <a:pt x="255" y="246"/>
                    <a:pt x="245" y="255"/>
                    <a:pt x="233" y="255"/>
                  </a:cubicBezTo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4071938" y="546101"/>
              <a:ext cx="325438" cy="152400"/>
            </a:xfrm>
            <a:custGeom>
              <a:avLst/>
              <a:gdLst>
                <a:gd name="T0" fmla="*/ 192 w 205"/>
                <a:gd name="T1" fmla="*/ 96 h 96"/>
                <a:gd name="T2" fmla="*/ 205 w 205"/>
                <a:gd name="T3" fmla="*/ 79 h 96"/>
                <a:gd name="T4" fmla="*/ 102 w 205"/>
                <a:gd name="T5" fmla="*/ 0 h 96"/>
                <a:gd name="T6" fmla="*/ 0 w 205"/>
                <a:gd name="T7" fmla="*/ 79 h 96"/>
                <a:gd name="T8" fmla="*/ 12 w 205"/>
                <a:gd name="T9" fmla="*/ 96 h 96"/>
                <a:gd name="T10" fmla="*/ 102 w 205"/>
                <a:gd name="T11" fmla="*/ 26 h 96"/>
                <a:gd name="T12" fmla="*/ 192 w 205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96">
                  <a:moveTo>
                    <a:pt x="192" y="96"/>
                  </a:moveTo>
                  <a:lnTo>
                    <a:pt x="205" y="79"/>
                  </a:lnTo>
                  <a:lnTo>
                    <a:pt x="102" y="0"/>
                  </a:lnTo>
                  <a:lnTo>
                    <a:pt x="0" y="79"/>
                  </a:lnTo>
                  <a:lnTo>
                    <a:pt x="12" y="96"/>
                  </a:lnTo>
                  <a:lnTo>
                    <a:pt x="102" y="2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4103688" y="611189"/>
              <a:ext cx="260350" cy="242888"/>
            </a:xfrm>
            <a:custGeom>
              <a:avLst/>
              <a:gdLst>
                <a:gd name="T0" fmla="*/ 82 w 164"/>
                <a:gd name="T1" fmla="*/ 0 h 153"/>
                <a:gd name="T2" fmla="*/ 0 w 164"/>
                <a:gd name="T3" fmla="*/ 64 h 153"/>
                <a:gd name="T4" fmla="*/ 0 w 164"/>
                <a:gd name="T5" fmla="*/ 153 h 153"/>
                <a:gd name="T6" fmla="*/ 88 w 164"/>
                <a:gd name="T7" fmla="*/ 153 h 153"/>
                <a:gd name="T8" fmla="*/ 88 w 164"/>
                <a:gd name="T9" fmla="*/ 84 h 153"/>
                <a:gd name="T10" fmla="*/ 144 w 164"/>
                <a:gd name="T11" fmla="*/ 84 h 153"/>
                <a:gd name="T12" fmla="*/ 144 w 164"/>
                <a:gd name="T13" fmla="*/ 153 h 153"/>
                <a:gd name="T14" fmla="*/ 164 w 164"/>
                <a:gd name="T15" fmla="*/ 153 h 153"/>
                <a:gd name="T16" fmla="*/ 164 w 164"/>
                <a:gd name="T17" fmla="*/ 64 h 153"/>
                <a:gd name="T18" fmla="*/ 82 w 164"/>
                <a:gd name="T19" fmla="*/ 0 h 153"/>
                <a:gd name="T20" fmla="*/ 70 w 164"/>
                <a:gd name="T21" fmla="*/ 115 h 153"/>
                <a:gd name="T22" fmla="*/ 54 w 164"/>
                <a:gd name="T23" fmla="*/ 115 h 153"/>
                <a:gd name="T24" fmla="*/ 54 w 164"/>
                <a:gd name="T25" fmla="*/ 131 h 153"/>
                <a:gd name="T26" fmla="*/ 31 w 164"/>
                <a:gd name="T27" fmla="*/ 131 h 153"/>
                <a:gd name="T28" fmla="*/ 31 w 164"/>
                <a:gd name="T29" fmla="*/ 115 h 153"/>
                <a:gd name="T30" fmla="*/ 15 w 164"/>
                <a:gd name="T31" fmla="*/ 115 h 153"/>
                <a:gd name="T32" fmla="*/ 15 w 164"/>
                <a:gd name="T33" fmla="*/ 91 h 153"/>
                <a:gd name="T34" fmla="*/ 31 w 164"/>
                <a:gd name="T35" fmla="*/ 91 h 153"/>
                <a:gd name="T36" fmla="*/ 31 w 164"/>
                <a:gd name="T37" fmla="*/ 76 h 153"/>
                <a:gd name="T38" fmla="*/ 54 w 164"/>
                <a:gd name="T39" fmla="*/ 76 h 153"/>
                <a:gd name="T40" fmla="*/ 54 w 164"/>
                <a:gd name="T41" fmla="*/ 91 h 153"/>
                <a:gd name="T42" fmla="*/ 70 w 164"/>
                <a:gd name="T43" fmla="*/ 91 h 153"/>
                <a:gd name="T44" fmla="*/ 70 w 164"/>
                <a:gd name="T45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4" h="153">
                  <a:moveTo>
                    <a:pt x="82" y="0"/>
                  </a:moveTo>
                  <a:lnTo>
                    <a:pt x="0" y="64"/>
                  </a:lnTo>
                  <a:lnTo>
                    <a:pt x="0" y="153"/>
                  </a:lnTo>
                  <a:lnTo>
                    <a:pt x="88" y="153"/>
                  </a:lnTo>
                  <a:lnTo>
                    <a:pt x="88" y="84"/>
                  </a:lnTo>
                  <a:lnTo>
                    <a:pt x="144" y="84"/>
                  </a:lnTo>
                  <a:lnTo>
                    <a:pt x="144" y="153"/>
                  </a:lnTo>
                  <a:lnTo>
                    <a:pt x="164" y="153"/>
                  </a:lnTo>
                  <a:lnTo>
                    <a:pt x="164" y="64"/>
                  </a:lnTo>
                  <a:lnTo>
                    <a:pt x="82" y="0"/>
                  </a:lnTo>
                  <a:close/>
                  <a:moveTo>
                    <a:pt x="70" y="115"/>
                  </a:moveTo>
                  <a:lnTo>
                    <a:pt x="54" y="115"/>
                  </a:lnTo>
                  <a:lnTo>
                    <a:pt x="54" y="131"/>
                  </a:lnTo>
                  <a:lnTo>
                    <a:pt x="31" y="131"/>
                  </a:lnTo>
                  <a:lnTo>
                    <a:pt x="31" y="115"/>
                  </a:lnTo>
                  <a:lnTo>
                    <a:pt x="15" y="115"/>
                  </a:lnTo>
                  <a:lnTo>
                    <a:pt x="15" y="91"/>
                  </a:lnTo>
                  <a:lnTo>
                    <a:pt x="31" y="91"/>
                  </a:lnTo>
                  <a:lnTo>
                    <a:pt x="31" y="76"/>
                  </a:lnTo>
                  <a:lnTo>
                    <a:pt x="54" y="76"/>
                  </a:lnTo>
                  <a:lnTo>
                    <a:pt x="54" y="91"/>
                  </a:lnTo>
                  <a:lnTo>
                    <a:pt x="70" y="91"/>
                  </a:lnTo>
                  <a:lnTo>
                    <a:pt x="70" y="1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4138613" y="742951"/>
              <a:ext cx="63500" cy="65088"/>
            </a:xfrm>
            <a:custGeom>
              <a:avLst/>
              <a:gdLst>
                <a:gd name="T0" fmla="*/ 25 w 40"/>
                <a:gd name="T1" fmla="*/ 0 h 41"/>
                <a:gd name="T2" fmla="*/ 16 w 40"/>
                <a:gd name="T3" fmla="*/ 0 h 41"/>
                <a:gd name="T4" fmla="*/ 16 w 40"/>
                <a:gd name="T5" fmla="*/ 16 h 41"/>
                <a:gd name="T6" fmla="*/ 0 w 40"/>
                <a:gd name="T7" fmla="*/ 16 h 41"/>
                <a:gd name="T8" fmla="*/ 0 w 40"/>
                <a:gd name="T9" fmla="*/ 25 h 41"/>
                <a:gd name="T10" fmla="*/ 16 w 40"/>
                <a:gd name="T11" fmla="*/ 25 h 41"/>
                <a:gd name="T12" fmla="*/ 16 w 40"/>
                <a:gd name="T13" fmla="*/ 41 h 41"/>
                <a:gd name="T14" fmla="*/ 25 w 40"/>
                <a:gd name="T15" fmla="*/ 41 h 41"/>
                <a:gd name="T16" fmla="*/ 25 w 40"/>
                <a:gd name="T17" fmla="*/ 25 h 41"/>
                <a:gd name="T18" fmla="*/ 40 w 40"/>
                <a:gd name="T19" fmla="*/ 25 h 41"/>
                <a:gd name="T20" fmla="*/ 40 w 40"/>
                <a:gd name="T21" fmla="*/ 16 h 41"/>
                <a:gd name="T22" fmla="*/ 25 w 40"/>
                <a:gd name="T23" fmla="*/ 16 h 41"/>
                <a:gd name="T24" fmla="*/ 25 w 40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1">
                  <a:moveTo>
                    <a:pt x="25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16" y="25"/>
                  </a:lnTo>
                  <a:lnTo>
                    <a:pt x="16" y="41"/>
                  </a:lnTo>
                  <a:lnTo>
                    <a:pt x="25" y="41"/>
                  </a:lnTo>
                  <a:lnTo>
                    <a:pt x="25" y="25"/>
                  </a:lnTo>
                  <a:lnTo>
                    <a:pt x="40" y="25"/>
                  </a:lnTo>
                  <a:lnTo>
                    <a:pt x="40" y="16"/>
                  </a:lnTo>
                  <a:lnTo>
                    <a:pt x="25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GB">
                <a:solidFill>
                  <a:srgbClr val="001965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574724" y="0"/>
            <a:ext cx="706460" cy="540000"/>
            <a:chOff x="8568000" y="0"/>
            <a:chExt cx="706460" cy="540000"/>
          </a:xfrm>
        </p:grpSpPr>
        <p:sp>
          <p:nvSpPr>
            <p:cNvPr id="124" name="Right Triangle 123"/>
            <p:cNvSpPr/>
            <p:nvPr/>
          </p:nvSpPr>
          <p:spPr>
            <a:xfrm rot="10800000">
              <a:off x="8568000" y="0"/>
              <a:ext cx="5760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125" name="TextBox 124"/>
            <p:cNvSpPr txBox="1"/>
            <p:nvPr/>
          </p:nvSpPr>
          <p:spPr>
            <a:xfrm rot="2470345">
              <a:off x="8568489" y="58220"/>
              <a:ext cx="705971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  <a:cs typeface="Arial" pitchFamily="34" charset="0"/>
                </a:rPr>
                <a:t>Context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789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8177480" cy="583901"/>
          </a:xfrm>
        </p:spPr>
        <p:txBody>
          <a:bodyPr anchor="ctr"/>
          <a:lstStyle/>
          <a:p>
            <a:r>
              <a:rPr lang="en-US" dirty="0" smtClean="0"/>
              <a:t>Real-world data source example: claims data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651915" y="4070196"/>
            <a:ext cx="7848601" cy="3254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Diamond 23"/>
          <p:cNvSpPr/>
          <p:nvPr/>
        </p:nvSpPr>
        <p:spPr>
          <a:xfrm>
            <a:off x="2197594" y="3897964"/>
            <a:ext cx="162283" cy="637267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Diamond 24"/>
          <p:cNvSpPr/>
          <p:nvPr/>
        </p:nvSpPr>
        <p:spPr>
          <a:xfrm>
            <a:off x="3096815" y="3897964"/>
            <a:ext cx="162283" cy="637267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Diamond 25"/>
          <p:cNvSpPr/>
          <p:nvPr/>
        </p:nvSpPr>
        <p:spPr>
          <a:xfrm>
            <a:off x="4964207" y="3897964"/>
            <a:ext cx="162283" cy="637267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Diamond 26"/>
          <p:cNvSpPr/>
          <p:nvPr/>
        </p:nvSpPr>
        <p:spPr>
          <a:xfrm>
            <a:off x="7002987" y="3897964"/>
            <a:ext cx="162283" cy="637267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278735" y="3246949"/>
            <a:ext cx="940968" cy="651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77957" y="3167216"/>
            <a:ext cx="178710" cy="80711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055723" y="3151083"/>
            <a:ext cx="0" cy="8232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00774" y="3151083"/>
            <a:ext cx="597962" cy="8232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>
            <a:off x="3037059" y="1702679"/>
            <a:ext cx="639217" cy="44814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Rounded Rectangle 50"/>
          <p:cNvSpPr/>
          <p:nvPr/>
        </p:nvSpPr>
        <p:spPr>
          <a:xfrm>
            <a:off x="651915" y="1153717"/>
            <a:ext cx="2178447" cy="1375246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Healthcare service </a:t>
            </a:r>
          </a:p>
          <a:p>
            <a:r>
              <a:rPr lang="en-US" sz="1100" b="1" dirty="0" smtClean="0">
                <a:solidFill>
                  <a:schemeClr val="accent1"/>
                </a:solidFill>
              </a:rPr>
              <a:t>(hospital, clinic, pharmacy)</a:t>
            </a:r>
          </a:p>
          <a:p>
            <a:r>
              <a:rPr lang="en-US" sz="1100" dirty="0" smtClean="0">
                <a:solidFill>
                  <a:schemeClr val="accent1"/>
                </a:solidFill>
              </a:rPr>
              <a:t>Physical examination</a:t>
            </a:r>
          </a:p>
          <a:p>
            <a:r>
              <a:rPr lang="en-US" sz="1100" dirty="0" smtClean="0">
                <a:solidFill>
                  <a:schemeClr val="accent1"/>
                </a:solidFill>
              </a:rPr>
              <a:t>Laboratory procedures</a:t>
            </a:r>
          </a:p>
          <a:p>
            <a:r>
              <a:rPr lang="en-US" sz="1100" dirty="0" smtClean="0">
                <a:solidFill>
                  <a:schemeClr val="accent1"/>
                </a:solidFill>
              </a:rPr>
              <a:t>Pharmacy prescriptions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786951" y="1143596"/>
            <a:ext cx="1599066" cy="133092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b="1" u="sng" dirty="0">
              <a:solidFill>
                <a:schemeClr val="accent1"/>
              </a:solidFill>
            </a:endParaRPr>
          </a:p>
          <a:p>
            <a:pPr algn="ctr"/>
            <a:endParaRPr lang="en-US" sz="1100" b="1" u="sng" dirty="0">
              <a:solidFill>
                <a:schemeClr val="accent1"/>
              </a:solidFill>
            </a:endParaRPr>
          </a:p>
          <a:p>
            <a:pPr algn="ctr"/>
            <a:r>
              <a:rPr lang="en-US" sz="1100" b="1" dirty="0">
                <a:solidFill>
                  <a:schemeClr val="accent1"/>
                </a:solidFill>
              </a:rPr>
              <a:t>Insurance claim</a:t>
            </a:r>
          </a:p>
          <a:p>
            <a:pPr algn="ctr"/>
            <a:r>
              <a:rPr lang="en-US" sz="1100" dirty="0" smtClean="0">
                <a:solidFill>
                  <a:schemeClr val="accent1"/>
                </a:solidFill>
              </a:rPr>
              <a:t>Data </a:t>
            </a:r>
            <a:r>
              <a:rPr lang="en-US" sz="1100" dirty="0">
                <a:solidFill>
                  <a:schemeClr val="accent1"/>
                </a:solidFill>
              </a:rPr>
              <a:t>abstraction </a:t>
            </a:r>
          </a:p>
          <a:p>
            <a:pPr algn="ctr"/>
            <a:r>
              <a:rPr lang="en-US" sz="1100" dirty="0" smtClean="0">
                <a:solidFill>
                  <a:schemeClr val="accent1"/>
                </a:solidFill>
              </a:rPr>
              <a:t>Coding</a:t>
            </a:r>
            <a:endParaRPr lang="en-US" sz="1100" dirty="0">
              <a:solidFill>
                <a:schemeClr val="accent1"/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/>
                </a:solidFill>
              </a:rPr>
              <a:t>Adjudication </a:t>
            </a:r>
            <a:endParaRPr lang="en-US" sz="1100" dirty="0">
              <a:solidFill>
                <a:schemeClr val="accent1"/>
              </a:solidFill>
            </a:endParaRPr>
          </a:p>
          <a:p>
            <a:endParaRPr lang="en-US" sz="1100" b="1" u="sng" dirty="0">
              <a:solidFill>
                <a:schemeClr val="accent1"/>
              </a:solidFill>
            </a:endParaRPr>
          </a:p>
          <a:p>
            <a:endParaRPr lang="en-US" sz="1100" b="1" u="sng" dirty="0">
              <a:solidFill>
                <a:schemeClr val="accent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342603" y="1153717"/>
            <a:ext cx="2157913" cy="1375246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b="1" dirty="0" smtClean="0">
                <a:solidFill>
                  <a:schemeClr val="accent1"/>
                </a:solidFill>
              </a:rPr>
              <a:t>Health database</a:t>
            </a:r>
          </a:p>
          <a:p>
            <a:r>
              <a:rPr lang="en-GB" sz="1100" dirty="0" smtClean="0">
                <a:solidFill>
                  <a:schemeClr val="accent1"/>
                </a:solidFill>
              </a:rPr>
              <a:t>Privacy protection</a:t>
            </a:r>
          </a:p>
          <a:p>
            <a:r>
              <a:rPr lang="en-GB" sz="1100" dirty="0" smtClean="0">
                <a:solidFill>
                  <a:schemeClr val="accent1"/>
                </a:solidFill>
              </a:rPr>
              <a:t>Integration</a:t>
            </a:r>
          </a:p>
          <a:p>
            <a:r>
              <a:rPr lang="en-GB" sz="1100" dirty="0" smtClean="0">
                <a:solidFill>
                  <a:schemeClr val="accent1"/>
                </a:solidFill>
              </a:rPr>
              <a:t>Standardisation </a:t>
            </a:r>
          </a:p>
          <a:p>
            <a:r>
              <a:rPr lang="en-GB" sz="1100" dirty="0" smtClean="0">
                <a:solidFill>
                  <a:schemeClr val="accent1"/>
                </a:solidFill>
              </a:rPr>
              <a:t>Codes: disease, procedures, drugs </a:t>
            </a:r>
            <a:endParaRPr lang="en-GB" sz="11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51915" y="3974333"/>
            <a:ext cx="0" cy="5597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5609210" y="1702679"/>
            <a:ext cx="639217" cy="44814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Rounded Rectangle 38"/>
          <p:cNvSpPr/>
          <p:nvPr/>
        </p:nvSpPr>
        <p:spPr>
          <a:xfrm>
            <a:off x="3096815" y="3024136"/>
            <a:ext cx="3674397" cy="484815"/>
          </a:xfrm>
          <a:prstGeom prst="roundRect">
            <a:avLst/>
          </a:prstGeom>
          <a:solidFill>
            <a:schemeClr val="accent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Healthcare/pharmacy </a:t>
            </a:r>
            <a:r>
              <a:rPr lang="en-US" sz="1400" b="1" dirty="0">
                <a:solidFill>
                  <a:schemeClr val="bg1"/>
                </a:solidFill>
              </a:rPr>
              <a:t>encounters </a:t>
            </a:r>
          </a:p>
        </p:txBody>
      </p:sp>
      <p:sp>
        <p:nvSpPr>
          <p:cNvPr id="32" name="TextBox 31"/>
          <p:cNvSpPr txBox="1"/>
          <p:nvPr/>
        </p:nvSpPr>
        <p:spPr>
          <a:xfrm rot="2470345">
            <a:off x="8571584" y="84496"/>
            <a:ext cx="705971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cs typeface="Arial" pitchFamily="34" charset="0"/>
              </a:rPr>
              <a:t>RWE data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571584" y="0"/>
            <a:ext cx="705971" cy="540000"/>
            <a:chOff x="8564860" y="0"/>
            <a:chExt cx="705971" cy="540000"/>
          </a:xfrm>
          <a:solidFill>
            <a:schemeClr val="accent4"/>
          </a:solidFill>
        </p:grpSpPr>
        <p:sp>
          <p:nvSpPr>
            <p:cNvPr id="34" name="Right Triangle 33"/>
            <p:cNvSpPr/>
            <p:nvPr/>
          </p:nvSpPr>
          <p:spPr>
            <a:xfrm rot="10800000">
              <a:off x="8568000" y="0"/>
              <a:ext cx="576000" cy="54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35" name="TextBox 34"/>
            <p:cNvSpPr txBox="1"/>
            <p:nvPr/>
          </p:nvSpPr>
          <p:spPr>
            <a:xfrm rot="2470345">
              <a:off x="8564860" y="69108"/>
              <a:ext cx="705971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  <a:cs typeface="Arial" pitchFamily="34" charset="0"/>
                </a:rPr>
                <a:t>Data</a:t>
              </a:r>
              <a:endParaRPr lang="en-GB" sz="8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50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Real-world data source example: EHRs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55797" y="1348604"/>
            <a:ext cx="3376649" cy="111273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1100" b="1" dirty="0" smtClean="0">
                <a:solidFill>
                  <a:schemeClr val="accent3"/>
                </a:solidFill>
              </a:rPr>
              <a:t>Physician office records</a:t>
            </a:r>
          </a:p>
          <a:p>
            <a:r>
              <a:rPr lang="en-US" sz="1100" dirty="0" smtClean="0">
                <a:solidFill>
                  <a:schemeClr val="accent3"/>
                </a:solidFill>
              </a:rPr>
              <a:t>Medical history</a:t>
            </a:r>
            <a:endParaRPr lang="en-US" sz="1100" dirty="0">
              <a:solidFill>
                <a:schemeClr val="accent3"/>
              </a:solidFill>
            </a:endParaRPr>
          </a:p>
          <a:p>
            <a:r>
              <a:rPr lang="en-US" sz="1100" dirty="0">
                <a:solidFill>
                  <a:schemeClr val="accent3"/>
                </a:solidFill>
              </a:rPr>
              <a:t>Physical examination</a:t>
            </a:r>
          </a:p>
          <a:p>
            <a:r>
              <a:rPr lang="en-US" sz="1100" dirty="0">
                <a:solidFill>
                  <a:schemeClr val="accent3"/>
                </a:solidFill>
              </a:rPr>
              <a:t>Diagnosis</a:t>
            </a:r>
          </a:p>
          <a:p>
            <a:r>
              <a:rPr lang="en-US" sz="1100" dirty="0" smtClean="0">
                <a:solidFill>
                  <a:schemeClr val="accent3"/>
                </a:solidFill>
              </a:rPr>
              <a:t>Laboratory </a:t>
            </a:r>
            <a:r>
              <a:rPr lang="en-US" sz="1100" dirty="0">
                <a:solidFill>
                  <a:schemeClr val="accent3"/>
                </a:solidFill>
              </a:rPr>
              <a:t>results</a:t>
            </a:r>
          </a:p>
          <a:p>
            <a:r>
              <a:rPr lang="en-US" sz="1100" dirty="0">
                <a:solidFill>
                  <a:schemeClr val="accent3"/>
                </a:solidFill>
              </a:rPr>
              <a:t>Prescription information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21341" y="1348604"/>
            <a:ext cx="1556075" cy="111273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1100" dirty="0" smtClean="0">
                <a:solidFill>
                  <a:schemeClr val="accent3"/>
                </a:solidFill>
              </a:rPr>
              <a:t>Hospital admissions</a:t>
            </a:r>
            <a:endParaRPr lang="en-US" sz="1100" dirty="0">
              <a:solidFill>
                <a:schemeClr val="accent3"/>
              </a:solidFill>
            </a:endParaRPr>
          </a:p>
          <a:p>
            <a:r>
              <a:rPr lang="en-US" sz="1100" dirty="0">
                <a:solidFill>
                  <a:schemeClr val="accent3"/>
                </a:solidFill>
              </a:rPr>
              <a:t>Specialist referrals 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05680" y="4020040"/>
            <a:ext cx="8000169" cy="3430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Diamond 28"/>
          <p:cNvSpPr/>
          <p:nvPr/>
        </p:nvSpPr>
        <p:spPr>
          <a:xfrm>
            <a:off x="2278943" y="3838515"/>
            <a:ext cx="165179" cy="671649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Diamond 29"/>
          <p:cNvSpPr/>
          <p:nvPr/>
        </p:nvSpPr>
        <p:spPr>
          <a:xfrm>
            <a:off x="3194212" y="3838515"/>
            <a:ext cx="165179" cy="671649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Diamond 31"/>
          <p:cNvSpPr/>
          <p:nvPr/>
        </p:nvSpPr>
        <p:spPr>
          <a:xfrm>
            <a:off x="5094930" y="3838515"/>
            <a:ext cx="165179" cy="671649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Diamond 32"/>
          <p:cNvSpPr/>
          <p:nvPr/>
        </p:nvSpPr>
        <p:spPr>
          <a:xfrm>
            <a:off x="7170095" y="3838515"/>
            <a:ext cx="165179" cy="671649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Rectangle 33"/>
          <p:cNvSpPr/>
          <p:nvPr/>
        </p:nvSpPr>
        <p:spPr>
          <a:xfrm>
            <a:off x="750344" y="3152377"/>
            <a:ext cx="1573263" cy="61719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050" b="1" dirty="0" smtClean="0"/>
              <a:t>Patient enrolled in database</a:t>
            </a:r>
            <a:endParaRPr lang="en-US" sz="1050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361533" y="3152377"/>
            <a:ext cx="957761" cy="6861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276803" y="3068343"/>
            <a:ext cx="181899" cy="8506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88080" y="3051339"/>
            <a:ext cx="0" cy="8676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58919" y="3051339"/>
            <a:ext cx="608633" cy="8676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5680" y="3919005"/>
            <a:ext cx="0" cy="58996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194212" y="2806073"/>
            <a:ext cx="3739971" cy="720342"/>
          </a:xfrm>
          <a:prstGeom prst="round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Hospital visits (typically outpatient)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48743" y="1545403"/>
            <a:ext cx="719137" cy="719137"/>
            <a:chOff x="4514850" y="1443037"/>
            <a:chExt cx="981075" cy="981075"/>
          </a:xfrm>
        </p:grpSpPr>
        <p:sp>
          <p:nvSpPr>
            <p:cNvPr id="3" name="Rectangle 2"/>
            <p:cNvSpPr/>
            <p:nvPr/>
          </p:nvSpPr>
          <p:spPr>
            <a:xfrm>
              <a:off x="4514850" y="1771650"/>
              <a:ext cx="981075" cy="3238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4505324" y="1771650"/>
              <a:ext cx="981075" cy="3238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</p:grpSp>
      <p:sp>
        <p:nvSpPr>
          <p:cNvPr id="2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4370" y="4901184"/>
            <a:ext cx="7970412" cy="166206"/>
          </a:xfrm>
        </p:spPr>
        <p:txBody>
          <a:bodyPr anchor="ctr"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EHRs: electronic health records.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470345">
            <a:off x="8571584" y="84496"/>
            <a:ext cx="705971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cs typeface="Arial" pitchFamily="34" charset="0"/>
              </a:rPr>
              <a:t>RWE data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571584" y="0"/>
            <a:ext cx="705971" cy="540000"/>
            <a:chOff x="8564860" y="0"/>
            <a:chExt cx="705971" cy="540000"/>
          </a:xfrm>
          <a:solidFill>
            <a:schemeClr val="accent4"/>
          </a:solidFill>
        </p:grpSpPr>
        <p:sp>
          <p:nvSpPr>
            <p:cNvPr id="43" name="Right Triangle 42"/>
            <p:cNvSpPr/>
            <p:nvPr/>
          </p:nvSpPr>
          <p:spPr>
            <a:xfrm rot="10800000">
              <a:off x="8568000" y="0"/>
              <a:ext cx="576000" cy="54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44" name="TextBox 43"/>
            <p:cNvSpPr txBox="1"/>
            <p:nvPr/>
          </p:nvSpPr>
          <p:spPr>
            <a:xfrm rot="2470345">
              <a:off x="8564860" y="69108"/>
              <a:ext cx="705971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  <a:cs typeface="Arial" pitchFamily="34" charset="0"/>
                </a:rPr>
                <a:t>Data</a:t>
              </a:r>
              <a:endParaRPr lang="en-GB" sz="8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672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real-world data sources and the oncology-related questions they can address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72214"/>
              </p:ext>
            </p:extLst>
          </p:nvPr>
        </p:nvGraphicFramePr>
        <p:xfrm>
          <a:off x="593725" y="1001995"/>
          <a:ext cx="7970854" cy="36216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5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3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31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0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53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120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Research question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Insurance</a:t>
                      </a:r>
                      <a:r>
                        <a:rPr lang="en-US" sz="1050" baseline="0" dirty="0" smtClean="0">
                          <a:latin typeface="+mj-lt"/>
                        </a:rPr>
                        <a:t> </a:t>
                      </a:r>
                      <a:r>
                        <a:rPr lang="en-US" sz="1050" dirty="0" smtClean="0">
                          <a:latin typeface="+mj-lt"/>
                        </a:rPr>
                        <a:t>claims</a:t>
                      </a: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P</a:t>
                      </a:r>
                      <a:r>
                        <a:rPr lang="en-US" sz="1050" baseline="0" dirty="0" smtClean="0">
                          <a:latin typeface="+mj-lt"/>
                        </a:rPr>
                        <a:t>ragmatic trial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Cancer registries</a:t>
                      </a: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Chart</a:t>
                      </a:r>
                      <a:r>
                        <a:rPr lang="en-US" sz="1050" baseline="0" dirty="0" smtClean="0">
                          <a:latin typeface="+mj-lt"/>
                        </a:rPr>
                        <a:t> review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Electronic</a:t>
                      </a:r>
                      <a:r>
                        <a:rPr lang="en-US" sz="1050" baseline="0" dirty="0" smtClean="0">
                          <a:latin typeface="+mj-lt"/>
                        </a:rPr>
                        <a:t> health records*</a:t>
                      </a:r>
                      <a:endParaRPr lang="en-US" sz="1050" dirty="0" smtClean="0">
                        <a:latin typeface="+mj-lt"/>
                      </a:endParaRPr>
                    </a:p>
                  </a:txBody>
                  <a:tcPr marL="83588" marR="83588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Incidence</a:t>
                      </a:r>
                      <a:r>
                        <a:rPr lang="en-US" sz="1050" baseline="0" dirty="0" smtClean="0">
                          <a:latin typeface="+mj-lt"/>
                        </a:rPr>
                        <a:t>, prevalence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3588" marR="8358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Patient demographics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Cancer</a:t>
                      </a:r>
                      <a:r>
                        <a:rPr lang="en-US" sz="1050" baseline="0" dirty="0" smtClean="0">
                          <a:latin typeface="+mj-lt"/>
                        </a:rPr>
                        <a:t> diagnosis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Clinical characteristics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Cancer</a:t>
                      </a:r>
                      <a:r>
                        <a:rPr lang="en-US" sz="1050" baseline="0" dirty="0" smtClean="0">
                          <a:latin typeface="+mj-lt"/>
                        </a:rPr>
                        <a:t> staging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Survival</a:t>
                      </a:r>
                      <a:r>
                        <a:rPr lang="en-US" sz="1050" baseline="0" dirty="0" smtClean="0">
                          <a:latin typeface="+mj-lt"/>
                        </a:rPr>
                        <a:t>, mortality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Biomarkers, mutations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Laboratory results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Procedures:</a:t>
                      </a:r>
                      <a:r>
                        <a:rPr lang="en-US" sz="1050" baseline="0" dirty="0" smtClean="0">
                          <a:latin typeface="+mj-lt"/>
                        </a:rPr>
                        <a:t> s</a:t>
                      </a:r>
                      <a:r>
                        <a:rPr lang="en-US" sz="1050" dirty="0" smtClean="0">
                          <a:latin typeface="+mj-lt"/>
                        </a:rPr>
                        <a:t>urgeries, resections, radiation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Disease</a:t>
                      </a:r>
                      <a:r>
                        <a:rPr lang="en-US" sz="1050" baseline="0" dirty="0" smtClean="0">
                          <a:latin typeface="+mj-lt"/>
                        </a:rPr>
                        <a:t> progression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5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3588" marR="83588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5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3588" marR="83588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Treatment</a:t>
                      </a:r>
                      <a:r>
                        <a:rPr lang="en-US" sz="1050" baseline="0" dirty="0" smtClean="0">
                          <a:latin typeface="+mj-lt"/>
                        </a:rPr>
                        <a:t> duration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Treatment sequencing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Non-oncological</a:t>
                      </a:r>
                      <a:r>
                        <a:rPr lang="en-US" sz="1050" baseline="0" dirty="0" smtClean="0">
                          <a:latin typeface="+mj-lt"/>
                        </a:rPr>
                        <a:t> </a:t>
                      </a:r>
                      <a:r>
                        <a:rPr lang="en-US" sz="1050" dirty="0" smtClean="0">
                          <a:latin typeface="+mj-lt"/>
                        </a:rPr>
                        <a:t>comorbidities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409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j-lt"/>
                        </a:rPr>
                        <a:t>Safety events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marL="83588" marR="83588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*Cancer-specific (i.e. not linked to wider health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records).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Generally: </a:t>
            </a:r>
            <a:r>
              <a:rPr lang="en-GB" b="1" dirty="0">
                <a:solidFill>
                  <a:schemeClr val="accent3"/>
                </a:solidFill>
              </a:rPr>
              <a:t>Evaluable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GB" b="1" dirty="0">
                <a:solidFill>
                  <a:schemeClr val="accent2"/>
                </a:solidFill>
              </a:rPr>
              <a:t>Unevaluable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GB" b="1" dirty="0">
                <a:solidFill>
                  <a:schemeClr val="accent4"/>
                </a:solidFill>
              </a:rPr>
              <a:t>Feasible to </a:t>
            </a:r>
            <a:r>
              <a:rPr lang="en-GB" b="1" dirty="0" smtClean="0">
                <a:solidFill>
                  <a:schemeClr val="accent4"/>
                </a:solidFill>
              </a:rPr>
              <a:t>infer, </a:t>
            </a:r>
            <a:r>
              <a:rPr lang="en-GB" b="1" dirty="0">
                <a:solidFill>
                  <a:schemeClr val="accent4"/>
                </a:solidFill>
              </a:rPr>
              <a:t>or subject to data </a:t>
            </a:r>
            <a:r>
              <a:rPr lang="en-GB" b="1" dirty="0" smtClean="0">
                <a:solidFill>
                  <a:schemeClr val="accent4"/>
                </a:solidFill>
              </a:rPr>
              <a:t>collection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2470345">
            <a:off x="8571584" y="84496"/>
            <a:ext cx="705971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cs typeface="Arial" pitchFamily="34" charset="0"/>
              </a:rPr>
              <a:t>RWE data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571584" y="0"/>
            <a:ext cx="705971" cy="540000"/>
            <a:chOff x="8564860" y="0"/>
            <a:chExt cx="705971" cy="540000"/>
          </a:xfrm>
          <a:solidFill>
            <a:schemeClr val="accent4"/>
          </a:solidFill>
        </p:grpSpPr>
        <p:sp>
          <p:nvSpPr>
            <p:cNvPr id="19" name="Right Triangle 18"/>
            <p:cNvSpPr/>
            <p:nvPr/>
          </p:nvSpPr>
          <p:spPr>
            <a:xfrm rot="10800000">
              <a:off x="8568000" y="0"/>
              <a:ext cx="576000" cy="54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20" name="TextBox 19"/>
            <p:cNvSpPr txBox="1"/>
            <p:nvPr/>
          </p:nvSpPr>
          <p:spPr>
            <a:xfrm rot="2470345">
              <a:off x="8564860" y="69108"/>
              <a:ext cx="705971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  <a:cs typeface="Arial" pitchFamily="34" charset="0"/>
                </a:rPr>
                <a:t>Data</a:t>
              </a:r>
              <a:endParaRPr lang="en-GB" sz="8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164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AE, adverse events; RCT, randomised controlled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trial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Southworth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MR, et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al.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N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Engl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 J Med 2013;368(14):1272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; 2.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Larsen TB,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J Am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Coll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Cardiol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 2013;61(22):2264–73. 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Real-world data limitations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978014"/>
              </p:ext>
            </p:extLst>
          </p:nvPr>
        </p:nvGraphicFramePr>
        <p:xfrm>
          <a:off x="593725" y="887507"/>
          <a:ext cx="7839141" cy="38122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95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43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106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Real-world data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source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Examples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of potential limitations (not exhaustive)</a:t>
                      </a:r>
                      <a:endParaRPr lang="en-US" sz="1100" baseline="30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8892">
                <a:tc>
                  <a:txBody>
                    <a:bodyPr/>
                    <a:lstStyle/>
                    <a:p>
                      <a:pPr marL="0" algn="l" defTabSz="914290" rtl="0" eaLnBrk="1" latinLnBrk="0" hangingPunct="1"/>
                      <a:r>
                        <a:rPr lang="en-US" sz="105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General</a:t>
                      </a: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171450" indent="-171450" algn="l" defTabSz="91429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May include off-label use </a:t>
                      </a:r>
                    </a:p>
                    <a:p>
                      <a:pPr marL="171450" indent="-171450" algn="l" defTabSz="91429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Limited comorbidities/dosing information </a:t>
                      </a:r>
                    </a:p>
                    <a:p>
                      <a:pPr marL="171450" indent="-171450" algn="l" defTabSz="91429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unmeasured confounding factors and/or methodological limitations </a:t>
                      </a:r>
                      <a:b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(selection and assessment bias)</a:t>
                      </a: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8892">
                <a:tc>
                  <a:txBody>
                    <a:bodyPr/>
                    <a:lstStyle/>
                    <a:p>
                      <a:pPr marL="0" algn="l" defTabSz="914290" rtl="0" eaLnBrk="1" latinLnBrk="0" hangingPunct="1"/>
                      <a:r>
                        <a:rPr lang="en-US" sz="105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Safety/AE reporting databases</a:t>
                      </a: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171450" indent="-171450" algn="l" defTabSz="91429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Event reporting is not</a:t>
                      </a: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always mandatory (i.e. </a:t>
                      </a: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true number of events not accurately reflected)</a:t>
                      </a:r>
                    </a:p>
                    <a:p>
                      <a:pPr marL="171450" indent="-171450" algn="l" defTabSz="91429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New drugs more likely to have AEs reported (‘Weber effect’)</a:t>
                      </a:r>
                      <a:r>
                        <a:rPr lang="en-US" sz="1050" b="0" kern="12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  <a:p>
                      <a:pPr marL="171450" indent="-171450" algn="l" defTabSz="91429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Influenced by whether an AE is described in a drug label, publicity about the event/safety concern, class action lawsuits</a:t>
                      </a: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223">
                <a:tc>
                  <a:txBody>
                    <a:bodyPr/>
                    <a:lstStyle/>
                    <a:p>
                      <a:pPr marL="0" algn="l" defTabSz="914290" rtl="0" eaLnBrk="1" latinLnBrk="0" hangingPunct="1"/>
                      <a:r>
                        <a:rPr lang="en-US" sz="105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Claims databases</a:t>
                      </a: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Health claims codes not well defined, may be inaccurate and</a:t>
                      </a: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without source data verification</a:t>
                      </a:r>
                      <a:endParaRPr lang="en-US" sz="1050" b="0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lvl="0" indent="-17145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Outcome definitions not always clear</a:t>
                      </a:r>
                      <a:endParaRPr lang="en-CA" sz="1050" b="0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lvl="0" indent="-17145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Missing information on comparator</a:t>
                      </a: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treatment can</a:t>
                      </a: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affect outcome interpretation</a:t>
                      </a:r>
                      <a:endParaRPr lang="en-CA" sz="1050" b="0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554">
                <a:tc>
                  <a:txBody>
                    <a:bodyPr/>
                    <a:lstStyle/>
                    <a:p>
                      <a:pPr marL="0" marR="0" lvl="0" indent="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5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Observational data from cohort studies</a:t>
                      </a:r>
                      <a:endParaRPr lang="en-US" sz="1050" b="1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05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Inconsistent definitions of diagnoses and </a:t>
                      </a:r>
                      <a:r>
                        <a:rPr lang="en-CA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coding practice (e.g. grading </a:t>
                      </a:r>
                      <a:r>
                        <a:rPr lang="en-CA" sz="105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 disease </a:t>
                      </a:r>
                      <a:r>
                        <a:rPr lang="en-CA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severity) </a:t>
                      </a:r>
                      <a:endParaRPr lang="en-CA" sz="105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lvl="0" indent="-17145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Seldom</a:t>
                      </a:r>
                      <a:r>
                        <a:rPr lang="en-CA" sz="1050" b="0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CA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multi-national </a:t>
                      </a:r>
                      <a:endParaRPr lang="en-CA" sz="105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313" marR="5031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270">
                <a:tc>
                  <a:txBody>
                    <a:bodyPr/>
                    <a:lstStyle/>
                    <a:p>
                      <a:pPr marL="0" marR="0" lvl="0" indent="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5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Registries</a:t>
                      </a:r>
                      <a:endParaRPr lang="en-US" sz="1050" b="1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05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Often </a:t>
                      </a:r>
                      <a:r>
                        <a:rPr lang="en-CA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lack </a:t>
                      </a:r>
                      <a:r>
                        <a:rPr lang="en-CA" sz="105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comparator arm</a:t>
                      </a:r>
                    </a:p>
                  </a:txBody>
                  <a:tcPr marL="50313" marR="50313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3345">
                <a:tc>
                  <a:txBody>
                    <a:bodyPr/>
                    <a:lstStyle/>
                    <a:p>
                      <a:pPr marL="0" marR="0" lvl="0" indent="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5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Case reports</a:t>
                      </a:r>
                      <a:endParaRPr lang="en-US" sz="1050" b="1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Small sample size, limited </a:t>
                      </a:r>
                      <a:r>
                        <a:rPr lang="en-US" sz="1050" b="0" kern="12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generalisability</a:t>
                      </a: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CA" sz="105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lvl="0" indent="-17145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 comparator </a:t>
                      </a:r>
                      <a:endParaRPr lang="en-US" sz="1050" b="0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lvl="0" indent="-17145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Endpoints seldom clearly defined</a:t>
                      </a:r>
                      <a:endParaRPr lang="en-CA" sz="105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lvl="0" indent="-171450" algn="l" defTabSz="9142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Publication</a:t>
                      </a: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bias results in greater editorial weighting towards </a:t>
                      </a: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difficult cases</a:t>
                      </a: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and/or </a:t>
                      </a:r>
                      <a:r>
                        <a:rPr lang="en-US" sz="105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extreme outcomes (positive</a:t>
                      </a:r>
                      <a:r>
                        <a:rPr lang="en-US" sz="1050" b="0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 negative)</a:t>
                      </a:r>
                      <a:endParaRPr lang="en-US" sz="1050" b="0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313" marR="50313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 rot="2470345">
            <a:off x="8571584" y="84496"/>
            <a:ext cx="705971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cs typeface="Arial" pitchFamily="34" charset="0"/>
              </a:rPr>
              <a:t>RWE data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571584" y="0"/>
            <a:ext cx="705971" cy="540000"/>
            <a:chOff x="8564860" y="0"/>
            <a:chExt cx="705971" cy="540000"/>
          </a:xfrm>
          <a:solidFill>
            <a:schemeClr val="accent4"/>
          </a:solidFill>
        </p:grpSpPr>
        <p:sp>
          <p:nvSpPr>
            <p:cNvPr id="23" name="Right Triangle 22"/>
            <p:cNvSpPr/>
            <p:nvPr/>
          </p:nvSpPr>
          <p:spPr>
            <a:xfrm rot="10800000">
              <a:off x="8568000" y="0"/>
              <a:ext cx="576000" cy="54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24" name="TextBox 23"/>
            <p:cNvSpPr txBox="1"/>
            <p:nvPr/>
          </p:nvSpPr>
          <p:spPr>
            <a:xfrm rot="2470345">
              <a:off x="8564860" y="69108"/>
              <a:ext cx="705971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  <a:cs typeface="Arial" pitchFamily="34" charset="0"/>
                </a:rPr>
                <a:t>Data</a:t>
              </a:r>
              <a:endParaRPr lang="en-GB" sz="8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227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RCT, randomised controlled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trial.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Khozin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S, et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al. J Natl Cancer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Inst 2017;109(11);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2. Roche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et al. Ann Am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Thorac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Soc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2014;11(Suppl. 2):S99–S104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 3.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Nallamothu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BK,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et al. Circulation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2008;118(12):1294–303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8163412" cy="583901"/>
          </a:xfrm>
        </p:spPr>
        <p:txBody>
          <a:bodyPr anchor="ctr"/>
          <a:lstStyle/>
          <a:p>
            <a:r>
              <a:rPr lang="en-GB" dirty="0" smtClean="0"/>
              <a:t>RCTs vs real-world studies: characteristics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000385"/>
              </p:ext>
            </p:extLst>
          </p:nvPr>
        </p:nvGraphicFramePr>
        <p:xfrm>
          <a:off x="593725" y="941298"/>
          <a:ext cx="8065958" cy="35616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5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58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647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1570">
                <a:tc>
                  <a:txBody>
                    <a:bodyPr/>
                    <a:lstStyle/>
                    <a:p>
                      <a:endParaRPr lang="en-GB" sz="1050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RCT</a:t>
                      </a:r>
                      <a:r>
                        <a:rPr lang="en-GB" sz="1400" baseline="300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1–3</a:t>
                      </a:r>
                      <a:endParaRPr lang="en-GB" sz="1400" baseline="30000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Real-world studies</a:t>
                      </a:r>
                      <a:r>
                        <a:rPr lang="en-GB" sz="1400" baseline="300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1–3</a:t>
                      </a:r>
                      <a:r>
                        <a:rPr lang="en-GB" sz="1400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1400" baseline="30000" noProof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42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Purpose</a:t>
                      </a:r>
                      <a:endParaRPr lang="en-GB" sz="1050" b="1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Achieve regulatory approval</a:t>
                      </a:r>
                      <a:r>
                        <a:rPr lang="en-GB" sz="1050" b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105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Post-marketing surveillance, cost-effectiveness</a:t>
                      </a:r>
                      <a:r>
                        <a:rPr lang="en-GB" sz="1050" b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evaluation, comparative effectiveness, service implementation, centre audit, hypothesis generation</a:t>
                      </a:r>
                      <a:endParaRPr lang="en-GB" sz="105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729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Population characteristics</a:t>
                      </a:r>
                      <a:endParaRPr lang="en-GB" sz="1050" b="1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Predefined, </a:t>
                      </a:r>
                      <a:r>
                        <a:rPr lang="en-GB" sz="105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HIGHLY</a:t>
                      </a:r>
                      <a:r>
                        <a:rPr lang="en-GB" sz="1050" b="1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SELECTED </a:t>
                      </a: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population </a:t>
                      </a:r>
                      <a:b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(stringent inclusion/exclusion criteria to assess causality and to minimise</a:t>
                      </a:r>
                      <a:r>
                        <a:rPr lang="en-GB" sz="1050" b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potential confounding</a:t>
                      </a: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05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More</a:t>
                      </a:r>
                      <a:r>
                        <a:rPr lang="en-GB" sz="1050" b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050" b="1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DIVERSE</a:t>
                      </a:r>
                      <a:r>
                        <a:rPr lang="en-GB" sz="1050" b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GB" sz="1050" b="1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ROUTINE CARE</a:t>
                      </a:r>
                      <a:r>
                        <a:rPr lang="en-GB" sz="1050" b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patients, including those with characteristics that would prohibit their RCT eligibility (e.g. comorbidities, advanced disease stage)</a:t>
                      </a:r>
                      <a:endParaRPr lang="en-GB" sz="1050" b="0" noProof="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37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Intervention or treatment</a:t>
                      </a:r>
                      <a:endParaRPr lang="en-GB" sz="1050" b="1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Randomised treatment allocation; c</a:t>
                      </a:r>
                      <a:r>
                        <a:rPr lang="en-GB" sz="1050" b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learly defined, controlled and monitored r</a:t>
                      </a: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egimens</a:t>
                      </a:r>
                      <a:endParaRPr lang="en-GB" sz="105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Non-randomised </a:t>
                      </a:r>
                      <a:r>
                        <a:rPr lang="en-GB" sz="1050" b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regimen;  physician judgement as informed by label and other considerations</a:t>
                      </a:r>
                      <a:endParaRPr lang="en-GB" sz="105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3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Comparator (typically)</a:t>
                      </a:r>
                      <a:endParaRPr lang="en-GB" sz="1050" b="1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Placebo or current gold standard</a:t>
                      </a:r>
                      <a:endParaRPr lang="en-GB" sz="105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Routinely</a:t>
                      </a:r>
                      <a:r>
                        <a:rPr lang="en-GB" sz="1050" b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prescribed treatment alternatives</a:t>
                      </a:r>
                      <a:endParaRPr lang="en-GB" sz="105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966">
                <a:tc>
                  <a:txBody>
                    <a:bodyPr/>
                    <a:lstStyle/>
                    <a:p>
                      <a:pPr marL="0" algn="l" defTabSz="91429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 kern="120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  <a:endParaRPr lang="en-GB" sz="1050" b="1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algn="l" defTabSz="91429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kern="120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Efficacy,</a:t>
                      </a:r>
                      <a:r>
                        <a:rPr lang="en-GB" sz="1050" b="0" kern="120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safety </a:t>
                      </a:r>
                      <a:endParaRPr lang="en-GB" sz="1050" b="0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algn="l" defTabSz="91429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kern="120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Effectiveness, side-effect</a:t>
                      </a:r>
                      <a:r>
                        <a:rPr lang="en-GB" sz="1050" b="0" kern="120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profile, patient and clinical behaviours, natural history of disease</a:t>
                      </a:r>
                      <a:endParaRPr lang="en-GB" sz="1050" b="0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85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Time/observation period </a:t>
                      </a:r>
                      <a:endParaRPr lang="en-GB" sz="1050" b="1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Usually short term</a:t>
                      </a:r>
                      <a:endParaRPr lang="en-GB" sz="105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Variable with potential for long-term evaluation</a:t>
                      </a:r>
                      <a:endParaRPr lang="en-GB" sz="105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8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Treatmen</a:t>
                      </a:r>
                      <a:r>
                        <a:rPr lang="en-GB" sz="1050" b="1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 a</a:t>
                      </a:r>
                      <a:r>
                        <a:rPr lang="en-GB" sz="1050" b="1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dherence</a:t>
                      </a:r>
                      <a:endParaRPr lang="en-GB" sz="1050" b="1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Usually high</a:t>
                      </a:r>
                      <a:r>
                        <a:rPr lang="en-GB" sz="1050" b="0" baseline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(monitored </a:t>
                      </a: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and reinforced)</a:t>
                      </a:r>
                      <a:endParaRPr lang="en-GB" sz="105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0" noProof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Variable, reflecting routine usage</a:t>
                      </a:r>
                      <a:endParaRPr lang="en-GB" sz="1050" b="0" noProof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571584" y="0"/>
            <a:ext cx="705971" cy="540000"/>
            <a:chOff x="8571584" y="0"/>
            <a:chExt cx="705971" cy="540000"/>
          </a:xfrm>
        </p:grpSpPr>
        <p:sp>
          <p:nvSpPr>
            <p:cNvPr id="7" name="Right Triangle 6"/>
            <p:cNvSpPr/>
            <p:nvPr/>
          </p:nvSpPr>
          <p:spPr>
            <a:xfrm rot="10800000">
              <a:off x="8574724" y="0"/>
              <a:ext cx="5760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9" name="TextBox 8"/>
            <p:cNvSpPr txBox="1"/>
            <p:nvPr/>
          </p:nvSpPr>
          <p:spPr>
            <a:xfrm rot="2470345">
              <a:off x="8571584" y="84496"/>
              <a:ext cx="705971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cs typeface="Arial" pitchFamily="34" charset="0"/>
                </a:rPr>
                <a:t>Methods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345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7cafb9ec1e1420c49f96d063568fb98c9658f"/>
  <p:tag name="ISPRING_RESOURCE_PATHS_HASH_PRESENTER" val="6d43227b6a7f8b6a4e3313c18db88dd28df22b"/>
</p:tagLst>
</file>

<file path=ppt/theme/theme1.xml><?xml version="1.0" encoding="utf-8"?>
<a:theme xmlns:a="http://schemas.openxmlformats.org/drawingml/2006/main" name="1_Start">
  <a:themeElements>
    <a:clrScheme name="ONFRAN_Color Palette">
      <a:dk1>
        <a:srgbClr val="58595B"/>
      </a:dk1>
      <a:lt1>
        <a:srgbClr val="FFFFFF"/>
      </a:lt1>
      <a:dk2>
        <a:srgbClr val="9E9FA2"/>
      </a:dk2>
      <a:lt2>
        <a:srgbClr val="FFFFFF"/>
      </a:lt2>
      <a:accent1>
        <a:srgbClr val="0066CC"/>
      </a:accent1>
      <a:accent2>
        <a:srgbClr val="FF0000"/>
      </a:accent2>
      <a:accent3>
        <a:srgbClr val="009933"/>
      </a:accent3>
      <a:accent4>
        <a:srgbClr val="FF9900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rIns="45720" rtlCol="0" anchor="ctr" anchorCtr="0">
        <a:sp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none" lIns="45720" rIns="45720" rtlCol="0">
        <a:spAutoFit/>
      </a:bodyPr>
      <a:lstStyle>
        <a:defPPr>
          <a:defRPr dirty="0" err="1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NFRAN Color Theme">
      <a:dk1>
        <a:srgbClr val="4D4F51"/>
      </a:dk1>
      <a:lt1>
        <a:srgbClr val="FFFFFF"/>
      </a:lt1>
      <a:dk2>
        <a:srgbClr val="9D9FA2"/>
      </a:dk2>
      <a:lt2>
        <a:srgbClr val="FFFFFF"/>
      </a:lt2>
      <a:accent1>
        <a:srgbClr val="007AC2"/>
      </a:accent1>
      <a:accent2>
        <a:srgbClr val="ED1C29"/>
      </a:accent2>
      <a:accent3>
        <a:srgbClr val="00A955"/>
      </a:accent3>
      <a:accent4>
        <a:srgbClr val="FAA61A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Custom 1">
      <a:majorFont>
        <a:latin typeface="BISans"/>
        <a:ea typeface=""/>
        <a:cs typeface=""/>
      </a:majorFont>
      <a:minorFont>
        <a:latin typeface="BI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4A1CA53B4F444A2ADC64FEEA404AE" ma:contentTypeVersion="" ma:contentTypeDescription="Create a new document." ma:contentTypeScope="" ma:versionID="d6a4c6dcd35873e8d406fed4f10b73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8C2717-C6A1-458B-93AE-24E9E2BB3B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E50938-DA83-4819-87B9-ED11E2E275B4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5407F70-745C-41CC-B247-89AE53A665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2923</Words>
  <Application>Microsoft Office PowerPoint</Application>
  <PresentationFormat>On-screen Show (16:9)</PresentationFormat>
  <Paragraphs>532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1_Start</vt:lpstr>
      <vt:lpstr>Real-world evidence</vt:lpstr>
      <vt:lpstr>What is RWE?</vt:lpstr>
      <vt:lpstr>Growing recognition of RWE within medicine</vt:lpstr>
      <vt:lpstr>RWE complements RCT evidence</vt:lpstr>
      <vt:lpstr>Real-world data source example: claims data</vt:lpstr>
      <vt:lpstr>Real-world data source example: EHRs</vt:lpstr>
      <vt:lpstr>Examples of real-world data sources and the oncology-related questions they can address</vt:lpstr>
      <vt:lpstr>Real-world data limitations</vt:lpstr>
      <vt:lpstr>RCTs vs real-world studies: characteristics</vt:lpstr>
      <vt:lpstr>RCTs vs real-world studies: characteristics1–4  </vt:lpstr>
      <vt:lpstr>RWE/RCT terminology differences</vt:lpstr>
      <vt:lpstr>Describing study designs in real-world terms</vt:lpstr>
      <vt:lpstr>PRECIS wheel: describing study designs using ten explanatory pragmatic axes1</vt:lpstr>
      <vt:lpstr>Interpreting RCT findings and RWE </vt:lpstr>
      <vt:lpstr>Endpoints – PFS, TTP, TTF: RCT scenario 1</vt:lpstr>
      <vt:lpstr>Endpoints – PFS, TTP, TTF: RCT scenario 2</vt:lpstr>
      <vt:lpstr>Outcomes – TTP, ToT (TTF/TTD): RW scenario</vt:lpstr>
      <vt:lpstr>Interpreting RWE: comparing vs RCT results</vt:lpstr>
      <vt:lpstr>Side-by-side comparison: real-world effectiveness vs RCT efficacy</vt:lpstr>
      <vt:lpstr>Pragmatic real-world endpoints in NSCLC studies: considerations</vt:lpstr>
      <vt:lpstr>RWE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2014-04-02T22:45:54Z</dcterms:created>
  <dcterms:modified xsi:type="dcterms:W3CDTF">2019-07-10T09:30:09Z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0x010100B044A1CA53B4F444A2ADC64FEEA404AE</vt:lpwstr>
  </property>
</Properties>
</file>