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74" r:id="rId4"/>
  </p:sldMasterIdLst>
  <p:notesMasterIdLst>
    <p:notesMasterId r:id="rId20"/>
  </p:notesMasterIdLst>
  <p:handoutMasterIdLst>
    <p:handoutMasterId r:id="rId21"/>
  </p:handoutMasterIdLst>
  <p:sldIdLst>
    <p:sldId id="338" r:id="rId5"/>
    <p:sldId id="403" r:id="rId6"/>
    <p:sldId id="376" r:id="rId7"/>
    <p:sldId id="413" r:id="rId8"/>
    <p:sldId id="414" r:id="rId9"/>
    <p:sldId id="415" r:id="rId10"/>
    <p:sldId id="395" r:id="rId11"/>
    <p:sldId id="385" r:id="rId12"/>
    <p:sldId id="420" r:id="rId13"/>
    <p:sldId id="390" r:id="rId14"/>
    <p:sldId id="411" r:id="rId15"/>
    <p:sldId id="417" r:id="rId16"/>
    <p:sldId id="418" r:id="rId17"/>
    <p:sldId id="410" r:id="rId18"/>
    <p:sldId id="392" r:id="rId19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>
          <p15:clr>
            <a:srgbClr val="A4A3A4"/>
          </p15:clr>
        </p15:guide>
        <p15:guide id="2" pos="288">
          <p15:clr>
            <a:srgbClr val="A4A3A4"/>
          </p15:clr>
        </p15:guide>
        <p15:guide id="3" pos="40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775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339966"/>
    <a:srgbClr val="006600"/>
    <a:srgbClr val="800080"/>
    <a:srgbClr val="CC00CC"/>
    <a:srgbClr val="9900FF"/>
    <a:srgbClr val="9966FF"/>
    <a:srgbClr val="66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0" autoAdjust="0"/>
    <p:restoredTop sz="96433" autoAdjust="0"/>
  </p:normalViewPr>
  <p:slideViewPr>
    <p:cSldViewPr snapToGrid="0">
      <p:cViewPr varScale="1">
        <p:scale>
          <a:sx n="150" d="100"/>
          <a:sy n="150" d="100"/>
        </p:scale>
        <p:origin x="120" y="2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62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123" d="100"/>
          <a:sy n="123" d="100"/>
        </p:scale>
        <p:origin x="-3834" y="-96"/>
      </p:cViewPr>
      <p:guideLst>
        <p:guide orient="horz"/>
        <p:guide pos="288"/>
        <p:guide pos="403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24291-41F6-4D42-AD14-427215D8C438}" type="datetimeFigureOut">
              <a:rPr lang="en-GB" smtClean="0">
                <a:latin typeface="Arial" pitchFamily="34" charset="0"/>
              </a:rPr>
              <a:t>03/08/2022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7D694-59FB-4BFA-9346-1F124772E77B}" type="slidenum">
              <a:rPr lang="en-GB" smtClean="0">
                <a:latin typeface="Arial" pitchFamily="34" charset="0"/>
              </a:rPr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982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490538"/>
            <a:ext cx="5930900" cy="3336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dirty="0"/>
              <a:t>z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6344" y="4114800"/>
            <a:ext cx="5925312" cy="44647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66344" y="8685213"/>
            <a:ext cx="59253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6188075" y="8686800"/>
            <a:ext cx="6699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6C7858-50F4-4BD8-8654-905989BF9587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929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lnSpc>
        <a:spcPct val="90000"/>
      </a:lnSpc>
      <a:spcBef>
        <a:spcPts val="600"/>
      </a:spcBef>
      <a:spcAft>
        <a:spcPts val="60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1pPr>
    <a:lvl2pPr marL="173736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2pPr>
    <a:lvl3pPr marL="347472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—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3pPr>
    <a:lvl4pPr marL="520700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4pPr>
    <a:lvl5pPr marL="694944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—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490538"/>
            <a:ext cx="5930900" cy="3336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09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086601" y="1094308"/>
            <a:ext cx="205581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725" y="1297247"/>
            <a:ext cx="7974013" cy="1232535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3600" b="1" cap="none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725" y="2694658"/>
            <a:ext cx="7974013" cy="866775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652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170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7247"/>
            <a:ext cx="8686800" cy="1242433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3600" b="1" cap="none" baseline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94985"/>
            <a:ext cx="8686800" cy="867876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786A1-06CF-F04F-A465-BCAF5497D0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62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3867150" cy="3264052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4308"/>
            <a:ext cx="3867150" cy="3264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2FA168-A0C0-8B46-A65A-E3961C65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23D717E-D371-F849-99E8-16837EF720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12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3867150" cy="3264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598988" y="964308"/>
            <a:ext cx="3852862" cy="3264052"/>
          </a:xfrm>
        </p:spPr>
        <p:txBody>
          <a:bodyPr anchor="ctr"/>
          <a:lstStyle>
            <a:lvl1pPr marL="0" indent="0" algn="ctr">
              <a:lnSpc>
                <a:spcPct val="85000"/>
              </a:lnSpc>
              <a:buNone/>
              <a:defRPr/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Object/Picture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64FD1F-84A3-5640-9410-4574EA9C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2063C43-1D4F-E44C-A2EF-FBD683F85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91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EB12E-C57E-4D47-8CB8-79CAF41F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BC6F09-A7FB-0648-BEF9-919AB4F3CD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82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DF6903F-2351-A340-8356-21692AA5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9691448-3B35-E94D-A16E-B10CE8821C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25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69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3725" y="4752000"/>
            <a:ext cx="7970412" cy="3639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95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7" y="968010"/>
            <a:ext cx="7970410" cy="3424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95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accent4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58788" indent="-2317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SzPct val="85000"/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SzPct val="85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084263" indent="-1698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257300" indent="-17303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Pct val="85000"/>
        <a:buFont typeface="Arial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8">
          <p15:clr>
            <a:srgbClr val="F26B43"/>
          </p15:clr>
        </p15:guide>
        <p15:guide id="2" pos="374" userDrawn="1">
          <p15:clr>
            <a:srgbClr val="F26B43"/>
          </p15:clr>
        </p15:guide>
        <p15:guide id="3" pos="5397" userDrawn="1">
          <p15:clr>
            <a:srgbClr val="F26B43"/>
          </p15:clr>
        </p15:guide>
        <p15:guide id="4" orient="horz" pos="545" userDrawn="1">
          <p15:clr>
            <a:srgbClr val="F26B43"/>
          </p15:clr>
        </p15:guide>
        <p15:guide id="5" orient="horz" pos="171" userDrawn="1">
          <p15:clr>
            <a:srgbClr val="F26B43"/>
          </p15:clr>
        </p15:guide>
        <p15:guide id="6" orient="horz" pos="2770" userDrawn="1">
          <p15:clr>
            <a:srgbClr val="F26B43"/>
          </p15:clr>
        </p15:guide>
        <p15:guide id="7" orient="horz" pos="29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4724" y="1955483"/>
            <a:ext cx="8294553" cy="1232535"/>
          </a:xfrm>
        </p:spPr>
        <p:txBody>
          <a:bodyPr anchor="ctr"/>
          <a:lstStyle/>
          <a:p>
            <a:r>
              <a:rPr lang="en-GB" sz="4000" dirty="0">
                <a:latin typeface="Arial" panose="020B0604020202020204" pitchFamily="34" charset="0"/>
              </a:rPr>
              <a:t>Immuno-oncology:</a:t>
            </a:r>
            <a:br>
              <a:rPr lang="en-GB" sz="4000" dirty="0">
                <a:latin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</a:rPr>
              <a:t>immunomodulation and checkpoint inhibition</a:t>
            </a:r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593724" y="4397375"/>
            <a:ext cx="7740577" cy="3013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700" b="0" i="0" baseline="0">
                <a:solidFill>
                  <a:schemeClr val="tx2"/>
                </a:solidFill>
                <a:cs typeface="Arial" pitchFamily="34" charset="0"/>
              </a:defRPr>
            </a:lvl1pPr>
            <a:lvl2pPr marL="227013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None/>
              <a:tabLst/>
              <a:defRPr sz="700">
                <a:solidFill>
                  <a:schemeClr val="tx2"/>
                </a:solidFill>
                <a:cs typeface="Arial" pitchFamily="34" charset="0"/>
              </a:defRPr>
            </a:lvl2pPr>
            <a:lvl3pPr marL="458788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700">
                <a:solidFill>
                  <a:schemeClr val="tx2"/>
                </a:solidFill>
                <a:cs typeface="Arial" pitchFamily="34" charset="0"/>
              </a:defRPr>
            </a:lvl3pPr>
            <a:lvl4pPr marL="687387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None/>
              <a:defRPr sz="700">
                <a:solidFill>
                  <a:schemeClr val="tx2"/>
                </a:solidFill>
                <a:cs typeface="Arial" pitchFamily="34" charset="0"/>
              </a:defRPr>
            </a:lvl4pPr>
            <a:lvl5pPr marL="91440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700">
                <a:solidFill>
                  <a:schemeClr val="tx2"/>
                </a:solidFill>
                <a:cs typeface="Arial" pitchFamily="34" charset="0"/>
              </a:defRPr>
            </a:lvl5pPr>
            <a:lvl6pPr marL="1257300" indent="-1730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baseline="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4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Combinations of ICIs with </a:t>
            </a:r>
            <a:br>
              <a:rPr lang="en-GB" dirty="0"/>
            </a:br>
            <a:r>
              <a:rPr lang="en-GB" dirty="0"/>
              <a:t>novel targets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60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066"/>
            <a:ext cx="8431741" cy="583901"/>
          </a:xfrm>
        </p:spPr>
        <p:txBody>
          <a:bodyPr/>
          <a:lstStyle/>
          <a:p>
            <a:r>
              <a:rPr lang="en-GB" sz="2000" dirty="0"/>
              <a:t>Novel lymphoid and myeloid checkpoint-related agents could improve outcomes with approved immunotherapies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1500" dirty="0"/>
              <a:t>The </a:t>
            </a:r>
            <a:r>
              <a:rPr lang="en-GB" sz="1500" b="1" dirty="0">
                <a:solidFill>
                  <a:schemeClr val="accent1"/>
                </a:solidFill>
              </a:rPr>
              <a:t>TME promotes T cell impairment </a:t>
            </a:r>
            <a:r>
              <a:rPr lang="en-GB" sz="1500" dirty="0"/>
              <a:t>and immune escape</a:t>
            </a:r>
            <a:r>
              <a:rPr lang="en-GB" sz="1500" baseline="30000" dirty="0"/>
              <a:t>1</a:t>
            </a:r>
          </a:p>
          <a:p>
            <a:pPr>
              <a:spcAft>
                <a:spcPts val="1200"/>
              </a:spcAft>
            </a:pPr>
            <a:r>
              <a:rPr lang="en-GB" sz="1500" b="1" dirty="0">
                <a:solidFill>
                  <a:schemeClr val="accent1"/>
                </a:solidFill>
              </a:rPr>
              <a:t>Novel targets </a:t>
            </a:r>
            <a:r>
              <a:rPr lang="en-GB" sz="1500" dirty="0"/>
              <a:t>in the </a:t>
            </a:r>
            <a:r>
              <a:rPr lang="en-GB" sz="1500" b="1" dirty="0">
                <a:solidFill>
                  <a:schemeClr val="accent1"/>
                </a:solidFill>
              </a:rPr>
              <a:t>lymphoid and myeloid TME </a:t>
            </a:r>
            <a:r>
              <a:rPr lang="en-GB" sz="1500" dirty="0"/>
              <a:t>are being explored in combination with anti-CTLA-4 and anti-PD-1/PD-L1 agents</a:t>
            </a:r>
            <a:r>
              <a:rPr lang="en-GB" sz="1500" baseline="30000" dirty="0"/>
              <a:t>1</a:t>
            </a:r>
          </a:p>
          <a:p>
            <a:pPr>
              <a:spcAft>
                <a:spcPts val="1200"/>
              </a:spcAft>
            </a:pPr>
            <a:r>
              <a:rPr lang="en-GB" sz="1500" dirty="0"/>
              <a:t>Combinations with novel targets have the potential to </a:t>
            </a:r>
            <a:r>
              <a:rPr lang="en-GB" sz="1500" b="1" dirty="0">
                <a:solidFill>
                  <a:schemeClr val="accent1"/>
                </a:solidFill>
              </a:rPr>
              <a:t>counteract immune escape</a:t>
            </a:r>
            <a:r>
              <a:rPr lang="en-GB" sz="1500" dirty="0"/>
              <a:t> with acceptable toxicity profiles</a:t>
            </a:r>
            <a:r>
              <a:rPr lang="en-GB" sz="1500" baseline="30000" dirty="0"/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9E9F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Khair DO, et al. Front Immunocol 2019;10:453; 2. Roslan Z, et al. J Oncol 2019;4536302; 3. Shangary S, et al. Clin Cancer Res 2008;14(17):5318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9E9F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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9E9F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AE, adverse event; Ang 2, angiopoietin</a:t>
            </a:r>
            <a:r>
              <a:rPr lang="en-GB" dirty="0">
                <a:sym typeface="Symbol" panose="05050102010706020507" pitchFamily="18" charset="2"/>
              </a:rPr>
              <a:t></a:t>
            </a:r>
            <a:r>
              <a:rPr lang="en-GB" dirty="0"/>
              <a:t>2; CD47, cluster of differentiation 47; CTLA-4, cytotoxic T-lymphocyte-associated protein </a:t>
            </a:r>
            <a:r>
              <a:rPr lang="en-GB" b="1" dirty="0"/>
              <a:t>4; </a:t>
            </a:r>
            <a:r>
              <a:rPr lang="en-US" dirty="0"/>
              <a:t>DIABLO, direct inhibitor of apoptosis-binding protein with low pI; </a:t>
            </a:r>
            <a:r>
              <a:rPr lang="en-GB" dirty="0"/>
              <a:t>ICI, immune checkpoint inhibitors; LAG-3, lymphocyte-activation gene 3; LRP, low density lipoprotein receptor-related protein; MDM2, mouse double minute 2 homolog; PD-L1, programmed cell death ligand; SIRP</a:t>
            </a:r>
            <a:r>
              <a:rPr lang="el-GR" dirty="0"/>
              <a:t>α</a:t>
            </a:r>
            <a:r>
              <a:rPr lang="en-GB" dirty="0"/>
              <a:t>, signal regulatory protein-</a:t>
            </a:r>
            <a:r>
              <a:rPr lang="el-GR" dirty="0"/>
              <a:t>α</a:t>
            </a:r>
            <a:r>
              <a:rPr lang="en-GB" dirty="0"/>
              <a:t>; </a:t>
            </a:r>
            <a:r>
              <a:rPr lang="en-US" dirty="0"/>
              <a:t>Smac, second mitochondria-derived activator of caspase; TIGIT, T cell immunoreceptor with Ig and ITIM domains; TIM-3, </a:t>
            </a:r>
            <a:r>
              <a:rPr lang="en-GB" dirty="0"/>
              <a:t>T cell immunoglobulin and mucin-domain containing-3; TME, tumour microenvironment; VEGF, vascular endothelial growth factor.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Figure adapted from Khair DO, et al. 2019.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3858" y="892518"/>
            <a:ext cx="4190794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Examples of novel lymphoid and myeloid targets in the TME</a:t>
            </a:r>
            <a:r>
              <a:rPr kumimoji="0" lang="en-GB" sz="1050" b="1" i="0" u="none" strike="noStrike" kern="1200" cap="none" spc="0" normalizeH="0" baseline="3000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</a:t>
            </a:r>
            <a:r>
              <a:rPr kumimoji="0" lang="en-GB" sz="1050" b="1" i="0" u="none" strike="noStrike" kern="1200" cap="none" spc="0" normalizeH="0" baseline="3000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sym typeface="Symbol" panose="05050102010706020507" pitchFamily="18" charset="2"/>
              </a:rPr>
              <a:t></a:t>
            </a:r>
            <a:r>
              <a:rPr kumimoji="0" lang="en-GB" sz="1050" b="1" i="0" u="none" strike="noStrike" kern="1200" cap="none" spc="0" normalizeH="0" baseline="3000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375" y="1132579"/>
            <a:ext cx="3844729" cy="29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0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7407274" cy="583901"/>
          </a:xfrm>
        </p:spPr>
        <p:txBody>
          <a:bodyPr/>
          <a:lstStyle/>
          <a:p>
            <a:r>
              <a:rPr lang="en-GB" sz="2000" dirty="0"/>
              <a:t>SIRP</a:t>
            </a:r>
            <a:r>
              <a:rPr lang="el-GR" sz="2000" dirty="0"/>
              <a:t>α</a:t>
            </a:r>
            <a:r>
              <a:rPr lang="en-GB" sz="2000" dirty="0"/>
              <a:t> inhibition may have a synergistic antitumour effect when combined with ICIs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1500" dirty="0"/>
              <a:t>Infiltrating </a:t>
            </a:r>
            <a:r>
              <a:rPr lang="en-GB" sz="1500" b="1" dirty="0">
                <a:solidFill>
                  <a:schemeClr val="accent1"/>
                </a:solidFill>
              </a:rPr>
              <a:t>myeloid cells promote immune evasion</a:t>
            </a:r>
            <a:r>
              <a:rPr lang="en-GB" sz="1500" dirty="0"/>
              <a:t>, and this has generated interest in </a:t>
            </a:r>
            <a:r>
              <a:rPr lang="en-GB" sz="1500" b="1" dirty="0">
                <a:solidFill>
                  <a:schemeClr val="accent1"/>
                </a:solidFill>
              </a:rPr>
              <a:t>myeloid-immune targets</a:t>
            </a:r>
            <a:r>
              <a:rPr lang="en-GB" sz="1500" baseline="30000" dirty="0"/>
              <a:t>1,2</a:t>
            </a:r>
          </a:p>
          <a:p>
            <a:pPr lvl="1">
              <a:spcAft>
                <a:spcPts val="1200"/>
              </a:spcAft>
            </a:pPr>
            <a:r>
              <a:rPr lang="en-US" sz="1300" dirty="0"/>
              <a:t>The CD47–SIRPα interaction transduces inhibitory signals on macrophages and other myeloid cells</a:t>
            </a:r>
            <a:r>
              <a:rPr lang="en-US" sz="1300" baseline="30000" dirty="0"/>
              <a:t>2</a:t>
            </a:r>
          </a:p>
          <a:p>
            <a:pPr>
              <a:spcAft>
                <a:spcPts val="1200"/>
              </a:spcAft>
            </a:pPr>
            <a:r>
              <a:rPr lang="en-GB" sz="1500" dirty="0"/>
              <a:t>Preclinical studies have indicated that </a:t>
            </a:r>
            <a:r>
              <a:rPr lang="en-GB" sz="1500" b="1" dirty="0">
                <a:solidFill>
                  <a:schemeClr val="accent1"/>
                </a:solidFill>
              </a:rPr>
              <a:t>CD47 or SIRP</a:t>
            </a:r>
            <a:r>
              <a:rPr lang="el-GR" sz="1500" b="1" dirty="0">
                <a:solidFill>
                  <a:schemeClr val="accent1"/>
                </a:solidFill>
              </a:rPr>
              <a:t>α</a:t>
            </a:r>
            <a:r>
              <a:rPr lang="en-GB" sz="1500" b="1" dirty="0">
                <a:solidFill>
                  <a:schemeClr val="accent1"/>
                </a:solidFill>
              </a:rPr>
              <a:t> blockade in combination with ICIs </a:t>
            </a:r>
            <a:r>
              <a:rPr lang="en-GB" sz="1500" dirty="0"/>
              <a:t>may have a synergistic antitumour effect</a:t>
            </a:r>
            <a:r>
              <a:rPr lang="en-GB" sz="1500" baseline="30000" dirty="0"/>
              <a:t>3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Khair DO, et al. Front Immunocol 2019;10:453; 2. Weiskopf K, et al. Eur J Cancer 2017;76:100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9; 3. Murata Y, et al. Cancer Sci 2018;109(8):2349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57; 4. Boehringer Ingelheim. Data on file.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CD, cluster of differentiation; ICI, immune checkpoint inhibitor; SIRP</a:t>
            </a:r>
            <a:r>
              <a:rPr lang="el-GR" dirty="0"/>
              <a:t>α</a:t>
            </a:r>
            <a:r>
              <a:rPr lang="en-GB" dirty="0"/>
              <a:t>, signal regulatory protein-</a:t>
            </a:r>
            <a:r>
              <a:rPr lang="el-GR" dirty="0"/>
              <a:t>α</a:t>
            </a:r>
            <a:r>
              <a:rPr lang="en-GB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4511" y="968010"/>
            <a:ext cx="3839269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050" b="1" dirty="0">
                <a:cs typeface="Arial" pitchFamily="34" charset="0"/>
              </a:rPr>
              <a:t>The use of SIRP</a:t>
            </a:r>
            <a:r>
              <a:rPr lang="el-GR" sz="1050" b="1" dirty="0">
                <a:cs typeface="Arial" pitchFamily="34" charset="0"/>
              </a:rPr>
              <a:t>α</a:t>
            </a:r>
            <a:r>
              <a:rPr lang="en-GB" sz="1050" b="1" dirty="0">
                <a:cs typeface="Arial" pitchFamily="34" charset="0"/>
              </a:rPr>
              <a:t> antagonists to enhance antitumour immunity is currently being explored</a:t>
            </a:r>
            <a:r>
              <a:rPr lang="en-GB" sz="1050" b="1" baseline="30000" dirty="0">
                <a:cs typeface="Arial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42" y="1370518"/>
            <a:ext cx="3899768" cy="31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066"/>
            <a:ext cx="8183129" cy="583901"/>
          </a:xfrm>
        </p:spPr>
        <p:txBody>
          <a:bodyPr/>
          <a:lstStyle/>
          <a:p>
            <a:r>
              <a:rPr lang="en-GB" sz="2000" dirty="0"/>
              <a:t>Combining ICIs with p53-targeted therapy may augment the innate and adaptive immune response to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1500" b="1" dirty="0">
                <a:solidFill>
                  <a:schemeClr val="accent1"/>
                </a:solidFill>
              </a:rPr>
              <a:t>MDM2 inhibits the tumour suppressor p53</a:t>
            </a:r>
            <a:r>
              <a:rPr lang="en-GB" sz="1500" dirty="0"/>
              <a:t>, which is critical for regulating genes involved in DNA repair, senescence and apoptosis</a:t>
            </a:r>
            <a:r>
              <a:rPr lang="en-GB" sz="1500" baseline="30000" dirty="0"/>
              <a:t>1</a:t>
            </a:r>
          </a:p>
          <a:p>
            <a:pPr>
              <a:spcAft>
                <a:spcPts val="1200"/>
              </a:spcAft>
            </a:pPr>
            <a:r>
              <a:rPr lang="en-GB" sz="1500" dirty="0"/>
              <a:t>When amplified, </a:t>
            </a:r>
            <a:r>
              <a:rPr lang="en-GB" sz="1500" b="1" dirty="0">
                <a:solidFill>
                  <a:schemeClr val="accent1"/>
                </a:solidFill>
              </a:rPr>
              <a:t>MDM2 facilitates p53 degradation</a:t>
            </a:r>
            <a:r>
              <a:rPr lang="en-GB" sz="1500" dirty="0"/>
              <a:t>, promoting the development and maintenance of many cancers</a:t>
            </a:r>
            <a:r>
              <a:rPr lang="en-GB" sz="1500" baseline="30000" dirty="0"/>
              <a:t>1</a:t>
            </a:r>
          </a:p>
          <a:p>
            <a:pPr>
              <a:spcAft>
                <a:spcPts val="1200"/>
              </a:spcAft>
            </a:pPr>
            <a:r>
              <a:rPr lang="en-GB" sz="1500" b="1" dirty="0">
                <a:solidFill>
                  <a:schemeClr val="accent1"/>
                </a:solidFill>
              </a:rPr>
              <a:t>Reactivation of p53 </a:t>
            </a:r>
            <a:r>
              <a:rPr lang="en-GB" sz="1500" dirty="0"/>
              <a:t>can promote innate and adaptive immunity, and decrease expression of PD-L1</a:t>
            </a:r>
            <a:r>
              <a:rPr lang="en-GB" sz="1500" baseline="30000" dirty="0"/>
              <a:t>2</a:t>
            </a:r>
          </a:p>
          <a:p>
            <a:pPr>
              <a:spcAft>
                <a:spcPts val="1200"/>
              </a:spcAft>
            </a:pPr>
            <a:r>
              <a:rPr lang="en-GB" sz="1500" dirty="0"/>
              <a:t>The cytotoxic potential of a </a:t>
            </a:r>
            <a:r>
              <a:rPr lang="en-GB" sz="1500" b="1" dirty="0">
                <a:solidFill>
                  <a:schemeClr val="accent1"/>
                </a:solidFill>
              </a:rPr>
              <a:t>PD-1 inhibitor in combination with p53</a:t>
            </a:r>
            <a:r>
              <a:rPr lang="en-GB" sz="1500" dirty="0"/>
              <a:t>-targeted therapy is currently being explored in clinical trials</a:t>
            </a:r>
            <a:r>
              <a:rPr lang="en-GB" sz="1500" baseline="30000" dirty="0"/>
              <a:t>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1. Kato S, et al, 2018. JCO Precis Oncol 2018;2018. 10.1200/PO.17.00235; 2. Sanz G, et al. J Mol Cell Biol 2019;11(7):586</a:t>
            </a:r>
            <a:r>
              <a:rPr lang="en-GB" dirty="0">
                <a:sym typeface="Symbol" panose="05050102010706020507" pitchFamily="18" charset="2"/>
              </a:rPr>
              <a:t></a:t>
            </a:r>
            <a:r>
              <a:rPr lang="en-GB" dirty="0"/>
              <a:t>99; 3. Fang DD, et al. </a:t>
            </a:r>
            <a:r>
              <a:rPr lang="en-US" dirty="0"/>
              <a:t>. Abstract 3192 </a:t>
            </a:r>
            <a:r>
              <a:rPr lang="en-GB" sz="800" dirty="0"/>
              <a:t>at American Association for Cancer Research 2019. </a:t>
            </a:r>
            <a:r>
              <a:rPr lang="en-GB" dirty="0"/>
              <a:t>https://cancerres.aacrjournals.org/content/79/13_Supplement/3192 (Accessed: February 2020).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ICI, immune checkpoint inhibitor; MDM2, mouse double minute 2 homolog; MHC, major histocompatibility complex; NK, natural killer; PD-1, programmed cell death protein 1; PD-L1, programmed cell death-ligand 1.</a:t>
            </a:r>
            <a:br>
              <a:rPr lang="en-GB" dirty="0"/>
            </a:br>
            <a:r>
              <a:rPr lang="en-GB" dirty="0"/>
              <a:t>Figure adapted from Sanz G, et al. 2019.</a:t>
            </a:r>
            <a:r>
              <a:rPr lang="en-GB" baseline="30000" dirty="0"/>
              <a:t>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44762" y="964308"/>
            <a:ext cx="3839269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050" b="1" dirty="0">
                <a:cs typeface="Arial" pitchFamily="34" charset="0"/>
              </a:rPr>
              <a:t>p53 promotes senescence and apoptosis, and the release of cytokines from senescent cells activates immune cells</a:t>
            </a:r>
            <a:r>
              <a:rPr lang="en-GB" sz="1050" b="1" baseline="30000" dirty="0">
                <a:cs typeface="Arial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252" y="1379806"/>
            <a:ext cx="3893318" cy="28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84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066"/>
            <a:ext cx="7740576" cy="583901"/>
          </a:xfrm>
        </p:spPr>
        <p:txBody>
          <a:bodyPr/>
          <a:lstStyle/>
          <a:p>
            <a:r>
              <a:rPr lang="en-GB" sz="20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400" b="1" dirty="0">
                <a:solidFill>
                  <a:schemeClr val="accent1"/>
                </a:solidFill>
              </a:rPr>
              <a:t>Immune modulation </a:t>
            </a:r>
            <a:r>
              <a:rPr lang="en-GB" sz="1400" dirty="0"/>
              <a:t>aims to control tumour growth and progression by </a:t>
            </a:r>
            <a:r>
              <a:rPr lang="en-GB" sz="1400" b="1" dirty="0">
                <a:solidFill>
                  <a:schemeClr val="accent1"/>
                </a:solidFill>
              </a:rPr>
              <a:t>targeting immune cells</a:t>
            </a:r>
            <a:r>
              <a:rPr lang="en-GB" sz="1400" dirty="0"/>
              <a:t>, and it is therefore different to traditional cancer chemotherapy, which targets cancer cells directly</a:t>
            </a:r>
            <a:r>
              <a:rPr lang="en-GB" sz="1400" baseline="30000" dirty="0"/>
              <a:t>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400" b="1" dirty="0">
                <a:solidFill>
                  <a:schemeClr val="accent1"/>
                </a:solidFill>
              </a:rPr>
              <a:t>ICIs are a form of immune modulation </a:t>
            </a:r>
            <a:r>
              <a:rPr lang="en-GB" sz="1400" dirty="0"/>
              <a:t>that augment the antitumour immune response by interrupting co-inhibitory signalling pathways that enable cancer cells to evade immune surveillance</a:t>
            </a:r>
            <a:r>
              <a:rPr lang="en-GB" sz="1400" baseline="30000" dirty="0"/>
              <a:t>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400" dirty="0"/>
              <a:t>ICIs have emerged as first-line treatment options for a range of different cancer types, including </a:t>
            </a:r>
            <a:r>
              <a:rPr lang="en-GB" sz="1400" b="1" dirty="0">
                <a:solidFill>
                  <a:schemeClr val="accent1"/>
                </a:solidFill>
              </a:rPr>
              <a:t>metastatic melanoma, non-small cell lung cancer, renal cell carcinoma </a:t>
            </a:r>
            <a:br>
              <a:rPr lang="en-GB" sz="1400" b="1" dirty="0">
                <a:solidFill>
                  <a:schemeClr val="accent1"/>
                </a:solidFill>
              </a:rPr>
            </a:br>
            <a:r>
              <a:rPr lang="en-GB" sz="1400" dirty="0"/>
              <a:t>and</a:t>
            </a:r>
            <a:r>
              <a:rPr lang="en-GB" sz="1400" b="1" dirty="0">
                <a:solidFill>
                  <a:schemeClr val="accent1"/>
                </a:solidFill>
              </a:rPr>
              <a:t> bladder/urothelial cancer</a:t>
            </a:r>
            <a:r>
              <a:rPr lang="en-GB" sz="1400" b="1" baseline="30000" dirty="0">
                <a:solidFill>
                  <a:schemeClr val="accent1"/>
                </a:solidFill>
              </a:rPr>
              <a:t>3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400" b="1" dirty="0">
                <a:solidFill>
                  <a:schemeClr val="accent1"/>
                </a:solidFill>
              </a:rPr>
              <a:t>Dual ICI combination treatment </a:t>
            </a:r>
            <a:r>
              <a:rPr lang="en-GB" sz="1400" dirty="0"/>
              <a:t>has the potential to improve treatment outcomes, and has been validated by the approval of combined anti-CTLA-4/anti-PD-1 regimens in specific cancer types</a:t>
            </a:r>
            <a:r>
              <a:rPr lang="en-GB" sz="1400" baseline="30000" dirty="0"/>
              <a:t>4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400" dirty="0"/>
              <a:t>The benefits of </a:t>
            </a:r>
            <a:r>
              <a:rPr lang="en-GB" sz="1400" b="1" dirty="0">
                <a:solidFill>
                  <a:schemeClr val="accent1"/>
                </a:solidFill>
              </a:rPr>
              <a:t>combining ICI inhibitors with novel checkpoint-related molecules </a:t>
            </a:r>
            <a:r>
              <a:rPr lang="en-GB" sz="1400" dirty="0"/>
              <a:t>and other agents that target cancer growth pathways are being explored</a:t>
            </a:r>
            <a:r>
              <a:rPr lang="en-GB" sz="1400" baseline="30000" dirty="0"/>
              <a:t>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Naidoo J, et al. Br J Cancer 2014;111(12):2214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9; 2. Darvin P, et al. Exp Mol Med 2018;13;50(12):165; 3. Alsaab HO, et al. Front Pharmacol 2017;23;8:561; 4. Rotte A, et al. J Exp Clin Cancer Res 2019;38(1):255; 5. Khair DO, et al. Front Immunocol 2019;10:453.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CTLA-4, cytotoxic T-lymphocyte-associated protein 4; ICI, immune checkpoint inhibitor; PD-1, programmed cell death protein 1.</a:t>
            </a:r>
          </a:p>
        </p:txBody>
      </p:sp>
    </p:spTree>
    <p:extLst>
      <p:ext uri="{BB962C8B-B14F-4D97-AF65-F5344CB8AC3E}">
        <p14:creationId xmlns:p14="http://schemas.microsoft.com/office/powerpoint/2010/main" val="321180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1500" dirty="0"/>
              <a:t>Cancer immunotherapy aims to </a:t>
            </a:r>
            <a:r>
              <a:rPr lang="en-GB" sz="1500" b="1" dirty="0">
                <a:solidFill>
                  <a:schemeClr val="accent1"/>
                </a:solidFill>
              </a:rPr>
              <a:t>generate or augment an immune response</a:t>
            </a:r>
            <a:r>
              <a:rPr lang="en-GB" sz="1500" dirty="0"/>
              <a:t>, unlike conventional treatments that directly target features of cancer cell growth such as survival, proliferation or metabolism</a:t>
            </a:r>
            <a:r>
              <a:rPr lang="en-GB" sz="1500" baseline="30000" dirty="0"/>
              <a:t>1</a:t>
            </a:r>
          </a:p>
          <a:p>
            <a:pPr>
              <a:spcAft>
                <a:spcPts val="1200"/>
              </a:spcAft>
            </a:pPr>
            <a:r>
              <a:rPr lang="en-GB" sz="1500" b="1" dirty="0">
                <a:solidFill>
                  <a:schemeClr val="accent1"/>
                </a:solidFill>
              </a:rPr>
              <a:t>Checkpoint inhibition </a:t>
            </a:r>
            <a:r>
              <a:rPr lang="en-GB" sz="1500" dirty="0"/>
              <a:t>is a form of immunomodulation that uses monoclonal antibodies to </a:t>
            </a:r>
            <a:r>
              <a:rPr lang="en-GB" sz="1500" b="1" dirty="0">
                <a:solidFill>
                  <a:schemeClr val="accent1"/>
                </a:solidFill>
              </a:rPr>
              <a:t>block inhibitory receptors on T cells </a:t>
            </a:r>
            <a:r>
              <a:rPr lang="en-GB" sz="1500" dirty="0"/>
              <a:t>and promote T cell activation, and is of considerable therapeutic interest</a:t>
            </a:r>
            <a:r>
              <a:rPr lang="en-GB" sz="1500" baseline="30000" dirty="0"/>
              <a:t>1</a:t>
            </a:r>
          </a:p>
          <a:p>
            <a:pPr>
              <a:spcAft>
                <a:spcPts val="1200"/>
              </a:spcAft>
            </a:pPr>
            <a:r>
              <a:rPr lang="en-GB" sz="1500" dirty="0"/>
              <a:t>Targeting the immune system in this way is associated with a </a:t>
            </a:r>
            <a:r>
              <a:rPr lang="en-GB" sz="1500" b="1" dirty="0">
                <a:solidFill>
                  <a:schemeClr val="accent1"/>
                </a:solidFill>
              </a:rPr>
              <a:t>robust response </a:t>
            </a:r>
            <a:r>
              <a:rPr lang="en-GB" sz="1500" dirty="0"/>
              <a:t>that has the potential to stimulate </a:t>
            </a:r>
            <a:r>
              <a:rPr lang="en-GB" sz="1500" b="1" dirty="0">
                <a:solidFill>
                  <a:schemeClr val="accent1"/>
                </a:solidFill>
              </a:rPr>
              <a:t>persistent tumour regression </a:t>
            </a:r>
            <a:r>
              <a:rPr lang="en-GB" sz="1500" dirty="0"/>
              <a:t>mediated by immunological memory</a:t>
            </a:r>
            <a:r>
              <a:rPr lang="en-GB" sz="1500" baseline="30000" dirty="0"/>
              <a:t>1,2</a:t>
            </a:r>
          </a:p>
          <a:p>
            <a:pPr>
              <a:spcAft>
                <a:spcPts val="1200"/>
              </a:spcAft>
            </a:pPr>
            <a:r>
              <a:rPr lang="en-GB" sz="1500" dirty="0"/>
              <a:t>A number of different strategies are under investigation to optimise outcomes with immunotherapeutic agents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Khalil DN, et al. Nat Rev Clin Oncol 2016;13(5):273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90; 2. Locy H, et al. Front Immunol 2018;9:2909.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2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Targeting immune checkpoint </a:t>
            </a:r>
            <a:br>
              <a:rPr lang="en-GB" dirty="0"/>
            </a:br>
            <a:r>
              <a:rPr lang="en-GB" dirty="0"/>
              <a:t>pathways in cancer</a:t>
            </a:r>
          </a:p>
        </p:txBody>
      </p:sp>
    </p:spTree>
    <p:extLst>
      <p:ext uri="{BB962C8B-B14F-4D97-AF65-F5344CB8AC3E}">
        <p14:creationId xmlns:p14="http://schemas.microsoft.com/office/powerpoint/2010/main" val="281795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Tumour cells suppress the antitumour immune response by inactivating T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300" b="1" dirty="0">
                <a:solidFill>
                  <a:schemeClr val="accent1"/>
                </a:solidFill>
              </a:rPr>
              <a:t>T cell activation </a:t>
            </a:r>
            <a:r>
              <a:rPr lang="en-GB" sz="1300" dirty="0"/>
              <a:t>in response to tumour antigens is a complex process involving two independent pathways</a:t>
            </a:r>
            <a:r>
              <a:rPr lang="en-GB" sz="1300" baseline="30000" dirty="0"/>
              <a:t>1</a:t>
            </a:r>
          </a:p>
          <a:p>
            <a:pPr lvl="1"/>
            <a:r>
              <a:rPr lang="en-GB" sz="1000" dirty="0"/>
              <a:t>Signal 1: MHC-mediated T cell receptor signalling in response to antigen stimulation</a:t>
            </a:r>
          </a:p>
          <a:p>
            <a:pPr lvl="1"/>
            <a:r>
              <a:rPr lang="en-GB" sz="1000" dirty="0"/>
              <a:t>Signal 2: costimulation of the CD28 receptor by B7 ligands on APCs</a:t>
            </a:r>
          </a:p>
          <a:p>
            <a:r>
              <a:rPr lang="en-GB" sz="1300" dirty="0"/>
              <a:t>Activated T cells drive </a:t>
            </a:r>
            <a:r>
              <a:rPr lang="en-GB" sz="1300" b="1" dirty="0">
                <a:solidFill>
                  <a:schemeClr val="accent1"/>
                </a:solidFill>
              </a:rPr>
              <a:t>cytotoxic cell-mediated immunity</a:t>
            </a:r>
            <a:r>
              <a:rPr lang="en-GB" sz="1300" dirty="0"/>
              <a:t>, augment antibody responses and </a:t>
            </a:r>
            <a:br>
              <a:rPr lang="en-GB" sz="1300" dirty="0"/>
            </a:br>
            <a:r>
              <a:rPr lang="en-GB" sz="1300" dirty="0"/>
              <a:t>engage accessory cells such as macrophages</a:t>
            </a:r>
            <a:r>
              <a:rPr lang="en-GB" sz="1300" baseline="30000" dirty="0"/>
              <a:t>2</a:t>
            </a:r>
          </a:p>
          <a:p>
            <a:r>
              <a:rPr lang="en-GB" sz="1300" dirty="0"/>
              <a:t>The activity of T cells is limited by </a:t>
            </a:r>
            <a:r>
              <a:rPr lang="en-GB" sz="1300" b="1" dirty="0">
                <a:solidFill>
                  <a:schemeClr val="accent1"/>
                </a:solidFill>
              </a:rPr>
              <a:t>inhibitory receptors</a:t>
            </a:r>
            <a:r>
              <a:rPr lang="en-GB" sz="1300" dirty="0"/>
              <a:t>, which downregulate signal 2 to maintain immune homeostasis and prevent autoimmunity</a:t>
            </a:r>
            <a:r>
              <a:rPr lang="en-GB" sz="1300" baseline="30000" dirty="0"/>
              <a:t>3</a:t>
            </a:r>
          </a:p>
          <a:p>
            <a:r>
              <a:rPr lang="en-GB" sz="1300" b="1" dirty="0">
                <a:solidFill>
                  <a:schemeClr val="accent1"/>
                </a:solidFill>
              </a:rPr>
              <a:t>Tumours evade T cell immunosurveillance </a:t>
            </a:r>
            <a:r>
              <a:rPr lang="en-GB" sz="1300" dirty="0"/>
              <a:t>by activating inhibitory receptors, resulting in T cell apoptosis and depletion</a:t>
            </a:r>
            <a:r>
              <a:rPr lang="en-GB" sz="1300" baseline="30000" dirty="0"/>
              <a:t>4</a:t>
            </a:r>
            <a:endParaRPr lang="en-GB" sz="1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Bretscher PA, et al. Immunology 1999;96(1):185</a:t>
            </a:r>
            <a:r>
              <a:rPr lang="en-US" dirty="0">
                <a:sym typeface="Symbol" panose="05050102010706020507" pitchFamily="18" charset="2"/>
              </a:rPr>
              <a:t>90</a:t>
            </a:r>
            <a:r>
              <a:rPr lang="en-US" dirty="0"/>
              <a:t>; 2. Alberts B, Johnson A, Lewis J. Molecular Biology of the Cell. 4</a:t>
            </a:r>
            <a:r>
              <a:rPr lang="en-US" baseline="30000" dirty="0"/>
              <a:t>th</a:t>
            </a:r>
            <a:r>
              <a:rPr lang="en-US" dirty="0"/>
              <a:t> rev. ed. New York: Garland Science, 2002.</a:t>
            </a:r>
          </a:p>
          <a:p>
            <a:r>
              <a:rPr lang="en-US" dirty="0"/>
              <a:t>3. Buckner JH, et al. Arthritis Res Ther 2004;6(5):215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22; 4. Angelousi A, et al. Neuroendocrinology 2018;106(1):89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100; 5. Sharma A, et al. Clinical Immunology Principles and Practice. 5</a:t>
            </a:r>
            <a:r>
              <a:rPr lang="en-US" baseline="30000" dirty="0"/>
              <a:t>th</a:t>
            </a:r>
            <a:r>
              <a:rPr lang="en-US" dirty="0"/>
              <a:t> ed. Elsevier Health Sciences, 2019</a:t>
            </a:r>
            <a:r>
              <a:rPr lang="en-US" dirty="0">
                <a:sym typeface="Symbol" panose="05050102010706020507" pitchFamily="18" charset="2"/>
              </a:rPr>
              <a:t>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APC, antigen-presenting cell; CD, cluster of differentiation; CTLA-4, cytotoxic T-lymphocyte-associated protein; MHC, major histocompatibility complex.</a:t>
            </a:r>
            <a:br>
              <a:rPr lang="en-GB" dirty="0"/>
            </a:br>
            <a:r>
              <a:rPr lang="en-GB" dirty="0"/>
              <a:t>Figure adapted from Sharma A, et al. 2019.</a:t>
            </a:r>
            <a:r>
              <a:rPr lang="en-GB" baseline="30000" dirty="0"/>
              <a:t>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90685" y="1014162"/>
            <a:ext cx="3636082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050" b="1" dirty="0">
                <a:cs typeface="Arial" pitchFamily="34" charset="0"/>
              </a:rPr>
              <a:t>Inhibitory receptors downregulate T cell activity</a:t>
            </a:r>
            <a:r>
              <a:rPr lang="en-GB" sz="1050" b="1" baseline="30000" dirty="0">
                <a:cs typeface="Arial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773" y="1341150"/>
            <a:ext cx="4120821" cy="255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066"/>
            <a:ext cx="7324147" cy="583901"/>
          </a:xfrm>
        </p:spPr>
        <p:txBody>
          <a:bodyPr/>
          <a:lstStyle/>
          <a:p>
            <a:r>
              <a:rPr lang="en-GB" sz="2000" dirty="0"/>
              <a:t>Targeting lymphoid immune cells has been shown to elicit an antitumour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1500" dirty="0"/>
              <a:t>Immune modulation </a:t>
            </a:r>
            <a:r>
              <a:rPr lang="en-GB" sz="1500" b="1" dirty="0">
                <a:solidFill>
                  <a:schemeClr val="accent1"/>
                </a:solidFill>
              </a:rPr>
              <a:t>targets immune cells</a:t>
            </a:r>
            <a:r>
              <a:rPr lang="en-GB" sz="1500" dirty="0"/>
              <a:t> rather than cancer cells to inhibit tumour progression</a:t>
            </a:r>
            <a:r>
              <a:rPr lang="en-GB" sz="1500" baseline="30000" dirty="0"/>
              <a:t>1</a:t>
            </a:r>
          </a:p>
          <a:p>
            <a:pPr>
              <a:spcAft>
                <a:spcPts val="1200"/>
              </a:spcAft>
            </a:pPr>
            <a:r>
              <a:rPr lang="en-GB" sz="1500" dirty="0"/>
              <a:t>Immune modulation with </a:t>
            </a:r>
            <a:r>
              <a:rPr lang="en-GB" sz="1500" b="1" dirty="0">
                <a:solidFill>
                  <a:schemeClr val="accent1"/>
                </a:solidFill>
              </a:rPr>
              <a:t>ICIs upregulates the immune response </a:t>
            </a:r>
            <a:r>
              <a:rPr lang="en-GB" sz="1500" dirty="0"/>
              <a:t>by blocking inhibitory receptors</a:t>
            </a:r>
            <a:r>
              <a:rPr lang="en-GB" sz="1500" baseline="30000" dirty="0"/>
              <a:t>1,2</a:t>
            </a:r>
          </a:p>
          <a:p>
            <a:pPr lvl="1">
              <a:spcAft>
                <a:spcPts val="1200"/>
              </a:spcAft>
            </a:pPr>
            <a:r>
              <a:rPr lang="en-GB" sz="1300" dirty="0"/>
              <a:t>Inhibitory immune checkpoints include PD-1, CTLA-4, LAG-3, TIGIT and TIM-3, among others</a:t>
            </a:r>
            <a:r>
              <a:rPr lang="en-GB" sz="1300" baseline="30000" dirty="0"/>
              <a:t>1,2</a:t>
            </a:r>
          </a:p>
          <a:p>
            <a:pPr>
              <a:spcAft>
                <a:spcPts val="1200"/>
              </a:spcAft>
            </a:pPr>
            <a:r>
              <a:rPr lang="en-GB" sz="1500" b="1" dirty="0">
                <a:solidFill>
                  <a:schemeClr val="accent1"/>
                </a:solidFill>
              </a:rPr>
              <a:t>Checkpoint inhibition </a:t>
            </a:r>
            <a:r>
              <a:rPr lang="en-GB" sz="1500" dirty="0"/>
              <a:t>is not necessarily specific to any cancer type, as shown by the approval of ICIs across a range of cancer types</a:t>
            </a:r>
            <a:r>
              <a:rPr lang="en-GB" sz="1500" baseline="30000" dirty="0"/>
              <a:t>1,4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Naidoo J, et al. Br J Cancer 2014;111(12):2214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19; 2. Qin S, et al. Mol Cancer 2019;18;155; 3. Dyck L, et al. Eur J Immunol 2017;47(5):765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79;  4. Khalil DN, et al. Nat Rev Clin Oncol 2016;13(5):273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90; 5. PDQ Cancer Information Summaries. Bethesda (MD): National Cancer Institute (US), 2002.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APC, antigen-presenting cell; CTLA-4, cytotoxic T-lymphocyte-associated protein </a:t>
            </a:r>
            <a:r>
              <a:rPr lang="en-GB" b="1" dirty="0"/>
              <a:t>4, </a:t>
            </a:r>
            <a:r>
              <a:rPr lang="en-GB" dirty="0"/>
              <a:t>ICI, immune checkpoint inhibitor; LAG-3, lymphocyte-activation gene 3; PD-1, programmed cell death protein 1; PD-L1, programmed cell death-ligand 1; TIGIT, </a:t>
            </a:r>
            <a:r>
              <a:rPr lang="en-US" dirty="0"/>
              <a:t>T cell immunoreceptor with Ig and ITIM domains; TIM-3, </a:t>
            </a:r>
            <a:r>
              <a:rPr lang="en-GB" dirty="0"/>
              <a:t>T cell immunoglobulin and mucin-domain containing-3.</a:t>
            </a:r>
            <a:br>
              <a:rPr lang="en-GB" dirty="0"/>
            </a:br>
            <a:r>
              <a:rPr lang="en-GB" dirty="0"/>
              <a:t>Figure adapted from PDQ Cancer Information Summaries. 2002.</a:t>
            </a:r>
            <a:r>
              <a:rPr lang="en-GB" baseline="30000" dirty="0"/>
              <a:t>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22573" y="1055576"/>
            <a:ext cx="4080575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050" b="1" dirty="0">
                <a:cs typeface="Arial" pitchFamily="34" charset="0"/>
              </a:rPr>
              <a:t>Upregulating the immune response with checkpoint inhibitors</a:t>
            </a:r>
            <a:r>
              <a:rPr lang="en-GB" sz="1050" b="1" baseline="30000" dirty="0">
                <a:cs typeface="Arial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5576" y="1400759"/>
            <a:ext cx="206728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800" b="1" dirty="0">
                <a:cs typeface="Arial" pitchFamily="34" charset="0"/>
              </a:rPr>
              <a:t>Binding of PD-L1 antigen to PD-1 blocks T cell mediated killing of cancer cell</a:t>
            </a:r>
            <a:endParaRPr lang="en-GB" sz="800" b="1" baseline="30000" dirty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2079" y="1413103"/>
            <a:ext cx="206728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800" b="1" dirty="0">
                <a:cs typeface="Arial" pitchFamily="34" charset="0"/>
              </a:rPr>
              <a:t>Blocking PD-1 or PD-L1 reinvigorates the T cell response</a:t>
            </a:r>
            <a:endParaRPr lang="en-GB" sz="800" b="1" baseline="30000" dirty="0"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773" y="1739016"/>
            <a:ext cx="4231376" cy="22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0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Inhibitory receptors on myeloid cells are also of interest as therapeutic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500" dirty="0"/>
              <a:t>Cancer-associated inflammation upregulates production of </a:t>
            </a:r>
            <a:r>
              <a:rPr lang="en-GB" sz="1500" b="1" dirty="0">
                <a:solidFill>
                  <a:schemeClr val="accent1"/>
                </a:solidFill>
              </a:rPr>
              <a:t>immunosuppressive myeloid cells</a:t>
            </a:r>
            <a:r>
              <a:rPr lang="en-GB" sz="1500" dirty="0"/>
              <a:t> including MDSCs and TAMs</a:t>
            </a:r>
            <a:r>
              <a:rPr lang="en-GB" sz="1500" baseline="30000" dirty="0"/>
              <a:t>1</a:t>
            </a:r>
          </a:p>
          <a:p>
            <a:pPr lvl="1"/>
            <a:r>
              <a:rPr lang="en-GB" sz="1300" dirty="0"/>
              <a:t>MDSCs suppress effector T cells and </a:t>
            </a:r>
            <a:br>
              <a:rPr lang="en-GB" sz="1300" dirty="0"/>
            </a:br>
            <a:r>
              <a:rPr lang="en-GB" sz="1300" dirty="0"/>
              <a:t>NK cells, and express </a:t>
            </a:r>
            <a:r>
              <a:rPr lang="en-GB" sz="1300" b="1" dirty="0">
                <a:solidFill>
                  <a:schemeClr val="accent1"/>
                </a:solidFill>
              </a:rPr>
              <a:t>high levels of PD-L1</a:t>
            </a:r>
            <a:r>
              <a:rPr lang="en-GB" sz="1300" baseline="30000" dirty="0"/>
              <a:t>2</a:t>
            </a:r>
            <a:endParaRPr lang="en-GB" sz="1300" dirty="0"/>
          </a:p>
          <a:p>
            <a:r>
              <a:rPr lang="en-GB" sz="1500" dirty="0"/>
              <a:t>The potent immunosuppressive effect of myeloid immune cells is a major barrier to cancer immunotherapy</a:t>
            </a:r>
            <a:r>
              <a:rPr lang="en-GB" sz="1500" baseline="30000" dirty="0"/>
              <a:t>1</a:t>
            </a:r>
            <a:endParaRPr lang="en-GB" sz="1500" dirty="0"/>
          </a:p>
          <a:p>
            <a:r>
              <a:rPr lang="en-GB" sz="1500" dirty="0"/>
              <a:t>This has generated </a:t>
            </a:r>
            <a:r>
              <a:rPr lang="en-GB" sz="1500" b="1" dirty="0">
                <a:solidFill>
                  <a:schemeClr val="accent1"/>
                </a:solidFill>
              </a:rPr>
              <a:t>interest in ICIs that target myeloid immune cells</a:t>
            </a:r>
            <a:r>
              <a:rPr lang="en-GB" sz="1500" dirty="0"/>
              <a:t>, and combination treatments with other myeloid and/or lymphoid modulators</a:t>
            </a:r>
            <a:r>
              <a:rPr lang="en-GB" sz="1500" baseline="30000" dirty="0"/>
              <a:t>1,2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Nakamura K, et al. Cell Mol Immunol 2020;17(1):1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12; 2. Park SM, et al. Arch Pharm Res 2019;42(7):560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66.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ICI, immune checkpoint inhibitor; MDSC, myeloid-derived suppressor cell; NK, natural killer; PD-L1, programmed cell death-ligand 1; TAM, tumour-associated macrophage; TME, tumour microenvironment. </a:t>
            </a:r>
            <a:br>
              <a:rPr lang="en-GB" dirty="0"/>
            </a:br>
            <a:r>
              <a:rPr lang="en-GB" dirty="0"/>
              <a:t>Figure adapted from Nakamura K, et al. 2019.</a:t>
            </a:r>
            <a:r>
              <a:rPr lang="en-GB" baseline="30000" dirty="0"/>
              <a:t>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101836" y="968010"/>
            <a:ext cx="3624225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050" b="1" dirty="0">
                <a:cs typeface="Arial" pitchFamily="34" charset="0"/>
              </a:rPr>
              <a:t>Cancer-associated inflammation drives </a:t>
            </a:r>
          </a:p>
          <a:p>
            <a:pPr algn="ctr"/>
            <a:r>
              <a:rPr lang="en-GB" sz="1050" b="1" dirty="0">
                <a:cs typeface="Arial" pitchFamily="34" charset="0"/>
              </a:rPr>
              <a:t>myeloid immunosuppression</a:t>
            </a:r>
            <a:r>
              <a:rPr lang="en-GB" sz="1050" b="1" baseline="30000" dirty="0">
                <a:cs typeface="Arial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725" y="1437298"/>
            <a:ext cx="4081364" cy="2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7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066"/>
            <a:ext cx="8254999" cy="583901"/>
          </a:xfrm>
        </p:spPr>
        <p:txBody>
          <a:bodyPr/>
          <a:lstStyle/>
          <a:p>
            <a:r>
              <a:rPr lang="en-GB" sz="2000" dirty="0"/>
              <a:t>In recent years, ICIs have emerged as front-line treatment for a range of different cancer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7" y="968010"/>
            <a:ext cx="7970410" cy="3424504"/>
          </a:xfrm>
        </p:spPr>
        <p:txBody>
          <a:bodyPr/>
          <a:lstStyle/>
          <a:p>
            <a:r>
              <a:rPr lang="en-GB" sz="1500" dirty="0"/>
              <a:t>A number of different ICIs have been approved as first- and later-line options in a wide range of cancer types, including </a:t>
            </a:r>
            <a:r>
              <a:rPr lang="en-GB" sz="1500" b="1" dirty="0">
                <a:solidFill>
                  <a:schemeClr val="accent1"/>
                </a:solidFill>
              </a:rPr>
              <a:t>metastatic melanoma, non-small cell lung cancer, renal cell carcinoma </a:t>
            </a:r>
            <a:r>
              <a:rPr lang="en-GB" sz="1500" dirty="0"/>
              <a:t>and</a:t>
            </a:r>
            <a:r>
              <a:rPr lang="en-GB" sz="1500" b="1" dirty="0">
                <a:solidFill>
                  <a:schemeClr val="accent1"/>
                </a:solidFill>
              </a:rPr>
              <a:t> bladder/urothelial cancer</a:t>
            </a:r>
            <a:r>
              <a:rPr lang="en-GB" sz="1500" b="1" baseline="30000" dirty="0">
                <a:solidFill>
                  <a:schemeClr val="accent1"/>
                </a:solidFill>
              </a:rPr>
              <a:t>1</a:t>
            </a:r>
            <a:r>
              <a:rPr lang="en-GB" sz="1500" b="1" baseline="30000" dirty="0">
                <a:solidFill>
                  <a:schemeClr val="accent1"/>
                </a:solidFill>
                <a:sym typeface="Symbol" panose="05050102010706020507" pitchFamily="18" charset="2"/>
              </a:rPr>
              <a:t>5</a:t>
            </a:r>
            <a:endParaRPr lang="en-GB" sz="1500" b="1" baseline="30000" dirty="0">
              <a:solidFill>
                <a:schemeClr val="accent1"/>
              </a:solidFill>
            </a:endParaRPr>
          </a:p>
          <a:p>
            <a:endParaRPr lang="en-GB" sz="15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Park Y-J, et al. Exp Mol Med 2018;50(8):109; 2. Alsaab HO, et al. Front Pharmacol 2017;23;8:561; 3. Korman AJ, et al. Adv Immunol 2006;90:297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339; 4. Boehringer Ingelheim. Data on file; </a:t>
            </a:r>
            <a:br>
              <a:rPr lang="en-US" dirty="0"/>
            </a:br>
            <a:r>
              <a:rPr lang="en-US" dirty="0"/>
              <a:t>5. ClinicalTrials.gov. </a:t>
            </a:r>
            <a:r>
              <a:rPr lang="en-GB" dirty="0"/>
              <a:t>https://clinicaltrials.gov/ct2/results?cond=checkpoint+inhibitor&amp;Search=Apply&amp;recrs=a&amp;recrs=f&amp;recrs=d&amp;age_v=&amp;gndr=&amp;type=&amp;rslt=</a:t>
            </a:r>
            <a:r>
              <a:rPr lang="en-US" dirty="0"/>
              <a:t> (Accessed: February 2020).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CTLA-4, cytotoxic T-lymphocyte-associated protein 4</a:t>
            </a:r>
            <a:r>
              <a:rPr lang="en-GB" b="1" dirty="0"/>
              <a:t>, </a:t>
            </a:r>
            <a:r>
              <a:rPr lang="en-GB" dirty="0"/>
              <a:t>ICI, immune checkpoint inhibitor; PD-1, programmed cell death protein 1; PD-L1, programmed cell death-ligand 1.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6" y="1636499"/>
            <a:ext cx="8825111" cy="26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9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Dual targeting of different inhibitory pathways may augment treatment outcomes with ICIs</a:t>
            </a:r>
            <a:endParaRPr lang="en-GB" sz="20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GB" sz="1500" dirty="0"/>
              <a:t>Primary and acquired </a:t>
            </a:r>
            <a:r>
              <a:rPr lang="en-GB" sz="1500" b="1" dirty="0">
                <a:solidFill>
                  <a:schemeClr val="accent1"/>
                </a:solidFill>
              </a:rPr>
              <a:t>treatment resistance limit the effectiveness </a:t>
            </a:r>
            <a:r>
              <a:rPr lang="en-GB" sz="1500" dirty="0"/>
              <a:t>of ICI monotherapy</a:t>
            </a:r>
            <a:r>
              <a:rPr lang="en-GB" sz="1500" baseline="30000" dirty="0"/>
              <a:t>1</a:t>
            </a:r>
          </a:p>
          <a:p>
            <a:pPr>
              <a:spcAft>
                <a:spcPts val="1800"/>
              </a:spcAft>
            </a:pPr>
            <a:r>
              <a:rPr lang="en-GB" sz="1500" dirty="0"/>
              <a:t>The </a:t>
            </a:r>
            <a:r>
              <a:rPr lang="en-GB" sz="1500" b="1" dirty="0">
                <a:solidFill>
                  <a:schemeClr val="accent1"/>
                </a:solidFill>
              </a:rPr>
              <a:t>synergistic effect </a:t>
            </a:r>
            <a:r>
              <a:rPr lang="en-GB" sz="1500" dirty="0"/>
              <a:t>of targeting different immune inhibitory pathways has the </a:t>
            </a:r>
            <a:r>
              <a:rPr lang="en-GB" sz="1500" b="1" dirty="0">
                <a:solidFill>
                  <a:schemeClr val="accent1"/>
                </a:solidFill>
              </a:rPr>
              <a:t>potential to overcome resistance </a:t>
            </a:r>
            <a:r>
              <a:rPr lang="en-GB" sz="1500" dirty="0"/>
              <a:t>and improve outcomes</a:t>
            </a:r>
            <a:r>
              <a:rPr lang="en-GB" sz="1500" baseline="30000" dirty="0"/>
              <a:t>1</a:t>
            </a:r>
            <a:endParaRPr lang="en-GB" sz="1500" dirty="0"/>
          </a:p>
          <a:p>
            <a:pPr>
              <a:spcAft>
                <a:spcPts val="1800"/>
              </a:spcAft>
            </a:pPr>
            <a:r>
              <a:rPr lang="en-GB" sz="1500" dirty="0"/>
              <a:t>The therapeutic potential of </a:t>
            </a:r>
            <a:r>
              <a:rPr lang="en-GB" sz="1500" b="1" dirty="0">
                <a:solidFill>
                  <a:schemeClr val="accent1"/>
                </a:solidFill>
              </a:rPr>
              <a:t>ICI combinations </a:t>
            </a:r>
            <a:r>
              <a:rPr lang="en-GB" sz="1500" dirty="0"/>
              <a:t>has been validated by the approval of the anti-CTLA-4/anti-PD-1 combination regimen in a range of different indications</a:t>
            </a:r>
            <a:r>
              <a:rPr lang="en-GB" sz="1500" baseline="30000" dirty="0"/>
              <a:t>2</a:t>
            </a:r>
            <a:endParaRPr lang="en-GB" sz="1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Fares CM, et al. Am Soc Clin Oncol Educ Book 2019;39:147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64; 2. Rotte A, et al. J Exp Clin Cancer Res 2019;38(1):255; 3. Marin-Acevedo JA, et al. J Hematol Oncol 2018;11(1):39.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APC, antigen-presenting cell; CD, cluster of differentiation; CTLA-4, cytotoxic T-lymphocyte-associated protein 4</a:t>
            </a:r>
            <a:r>
              <a:rPr lang="en-GB" b="1" dirty="0"/>
              <a:t>; </a:t>
            </a:r>
            <a:r>
              <a:rPr lang="en-GB" dirty="0"/>
              <a:t>ICI,</a:t>
            </a:r>
            <a:r>
              <a:rPr lang="en-GB" b="1" dirty="0"/>
              <a:t> </a:t>
            </a:r>
            <a:r>
              <a:rPr lang="en-GB" dirty="0"/>
              <a:t>immune checkpoint inhibitor; KIR, killer Ig-like receptors; LAG-3, lymphocyte-activation gene 3; MHC, major histocompatibility complex; PD-1, programmed cell death protein 1; PD-L1/2, programmed cell death-ligand 1/2;</a:t>
            </a:r>
            <a:r>
              <a:rPr lang="en-US" dirty="0"/>
              <a:t> TIGIT, T cell immunoreceptor with Ig and ITIM domains; T cell immunoreceptor with Ig and ITIM domains; </a:t>
            </a:r>
            <a:r>
              <a:rPr lang="en-GB" dirty="0"/>
              <a:t>TIM-3, T cell immunoglobulin and mucin-domain containing-3; TME, tumour microenvironment.</a:t>
            </a:r>
            <a:br>
              <a:rPr lang="en-GB" dirty="0"/>
            </a:br>
            <a:r>
              <a:rPr lang="en-GB" dirty="0"/>
              <a:t>Figure adapted from Marin-Acevedo JA, et al. 2018.</a:t>
            </a:r>
            <a:r>
              <a:rPr lang="en-GB" baseline="30000" dirty="0"/>
              <a:t>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24202" y="964308"/>
            <a:ext cx="3242063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050" b="1" dirty="0">
                <a:cs typeface="Arial" pitchFamily="34" charset="0"/>
              </a:rPr>
              <a:t>Immune interactions between APCs or tumour cells and T cells</a:t>
            </a:r>
            <a:r>
              <a:rPr lang="en-GB" sz="1050" b="1" baseline="30000" dirty="0">
                <a:cs typeface="Arial" pitchFamily="34" charset="0"/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945" y="1329150"/>
            <a:ext cx="3643746" cy="292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4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ICIs in combination with cancer cell-directed therapies may also have synergistic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1500" dirty="0"/>
              <a:t>Cancer cells use many pathways to </a:t>
            </a:r>
            <a:r>
              <a:rPr lang="en-GB" sz="1500" b="1" dirty="0">
                <a:solidFill>
                  <a:schemeClr val="accent1"/>
                </a:solidFill>
              </a:rPr>
              <a:t>sustain growth, replicate and resist cell death</a:t>
            </a:r>
            <a:r>
              <a:rPr lang="en-GB" sz="1500" baseline="30000" dirty="0"/>
              <a:t>1</a:t>
            </a:r>
            <a:endParaRPr lang="en-GB" sz="1500" dirty="0"/>
          </a:p>
          <a:p>
            <a:pPr>
              <a:spcAft>
                <a:spcPts val="1200"/>
              </a:spcAft>
            </a:pPr>
            <a:r>
              <a:rPr lang="en-GB" sz="1500" b="1" dirty="0">
                <a:solidFill>
                  <a:schemeClr val="accent1"/>
                </a:solidFill>
              </a:rPr>
              <a:t>Combining ICIs with cancer cell-directed therapies </a:t>
            </a:r>
            <a:r>
              <a:rPr lang="en-GB" sz="1500" dirty="0"/>
              <a:t>has the potential to augment the antitumor effect through discrete targeting</a:t>
            </a:r>
            <a:r>
              <a:rPr lang="en-GB" sz="1500" baseline="30000" dirty="0"/>
              <a:t>2,3</a:t>
            </a:r>
            <a:endParaRPr lang="en-GB" sz="1500" dirty="0"/>
          </a:p>
          <a:p>
            <a:pPr lvl="1">
              <a:spcAft>
                <a:spcPts val="1200"/>
              </a:spcAft>
            </a:pPr>
            <a:r>
              <a:rPr lang="en-GB" sz="1300" dirty="0"/>
              <a:t>Inhibition of the Wnt/</a:t>
            </a:r>
            <a:r>
              <a:rPr lang="en-GB" sz="1300" dirty="0">
                <a:sym typeface="Symbol" panose="05050102010706020507" pitchFamily="18" charset="2"/>
              </a:rPr>
              <a:t>-catenin pathway may improve outcomes with checkpoint inhibitors by improving T-cell infiltration and priming</a:t>
            </a:r>
            <a:r>
              <a:rPr lang="en-GB" sz="1300" baseline="30000" dirty="0">
                <a:sym typeface="Symbol" panose="05050102010706020507" pitchFamily="18" charset="2"/>
              </a:rPr>
              <a:t>3</a:t>
            </a:r>
          </a:p>
          <a:p>
            <a:pPr lvl="1">
              <a:spcAft>
                <a:spcPts val="1200"/>
              </a:spcAft>
            </a:pPr>
            <a:r>
              <a:rPr lang="en-GB" sz="1300" dirty="0">
                <a:sym typeface="Symbol" panose="05050102010706020507" pitchFamily="18" charset="2"/>
              </a:rPr>
              <a:t>p53-targeted agents may augment outcomes by sensitizing tumors to ICIs</a:t>
            </a:r>
            <a:r>
              <a:rPr lang="en-GB" sz="1300" baseline="30000" dirty="0">
                <a:sym typeface="Symbol" panose="05050102010706020507" pitchFamily="18" charset="2"/>
              </a:rPr>
              <a:t>4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1. Hanahan D, et al. Cell 2011;144(5);646–74; 2. Patel SA, et al. Immunity 2018;48(3):417</a:t>
            </a:r>
            <a:r>
              <a:rPr lang="en-GB" dirty="0">
                <a:sym typeface="Symbol" panose="05050102010706020507" pitchFamily="18" charset="2"/>
              </a:rPr>
              <a:t></a:t>
            </a:r>
            <a:r>
              <a:rPr lang="en-GB" dirty="0"/>
              <a:t>33; 3. Gopalkrishna S, et al. J Hematol Oncol 2017;10:101; 4. Kim SS, et al. Oncoimunology 2018;7(10):e1484982.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ICI, immune checkpoint inhibitor; KRAS, Kirsten Rat Sarcoma; MYC, MYC proto-oncogene, basic helix-loop-helix transcription factor.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48134" y="1623003"/>
            <a:ext cx="3960515" cy="2307965"/>
            <a:chOff x="4451684" y="1351020"/>
            <a:chExt cx="4277673" cy="2356140"/>
          </a:xfrm>
        </p:grpSpPr>
        <p:sp>
          <p:nvSpPr>
            <p:cNvPr id="8" name="Arrow: Pentagon 85">
              <a:extLst>
                <a:ext uri="{FF2B5EF4-FFF2-40B4-BE49-F238E27FC236}">
                  <a16:creationId xmlns:a16="http://schemas.microsoft.com/office/drawing/2014/main" id="{8589F0F4-9646-42AB-932B-F8A918045AA9}"/>
                </a:ext>
              </a:extLst>
            </p:cNvPr>
            <p:cNvSpPr/>
            <p:nvPr/>
          </p:nvSpPr>
          <p:spPr>
            <a:xfrm>
              <a:off x="4771543" y="1651375"/>
              <a:ext cx="2289658" cy="543441"/>
            </a:xfrm>
            <a:prstGeom prst="homePlate">
              <a:avLst>
                <a:gd name="adj" fmla="val 29435"/>
              </a:avLst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Ins="216000" rtlCol="0" anchor="ctr" anchorCtr="0">
              <a:noAutofit/>
            </a:bodyPr>
            <a:lstStyle/>
            <a:p>
              <a:endParaRPr lang="en-GB" sz="1100" dirty="0"/>
            </a:p>
            <a:p>
              <a:endParaRPr lang="en-GB" sz="1100" dirty="0"/>
            </a:p>
            <a:p>
              <a:r>
                <a:rPr lang="en-GB" sz="1100" dirty="0"/>
                <a:t>Activation of cancer cell signaling</a:t>
              </a:r>
            </a:p>
            <a:p>
              <a:endParaRPr lang="en-GB" sz="1100" dirty="0"/>
            </a:p>
            <a:p>
              <a:endParaRPr lang="en-GB" sz="11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0E3BE5-628D-45F2-96E5-D6D61DE9BED9}"/>
                </a:ext>
              </a:extLst>
            </p:cNvPr>
            <p:cNvSpPr/>
            <p:nvPr/>
          </p:nvSpPr>
          <p:spPr>
            <a:xfrm>
              <a:off x="7124828" y="1351020"/>
              <a:ext cx="1447390" cy="21994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400" b="1" spc="-30" dirty="0"/>
                <a:t>Potential targets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47CFF60-27F2-4A29-99BE-653E3CA0C958}"/>
                </a:ext>
              </a:extLst>
            </p:cNvPr>
            <p:cNvSpPr/>
            <p:nvPr/>
          </p:nvSpPr>
          <p:spPr>
            <a:xfrm>
              <a:off x="4451684" y="1636175"/>
              <a:ext cx="568803" cy="5688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0AEC61-4755-455E-90F1-1F2C09ABB655}"/>
                </a:ext>
              </a:extLst>
            </p:cNvPr>
            <p:cNvSpPr/>
            <p:nvPr/>
          </p:nvSpPr>
          <p:spPr>
            <a:xfrm>
              <a:off x="5036964" y="1351093"/>
              <a:ext cx="1758815" cy="21994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1400" b="1" spc="-30" dirty="0"/>
                <a:t>Cancer hallmarks</a:t>
              </a:r>
              <a:endParaRPr lang="en-US" sz="1400" b="1" spc="-30" baseline="300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9229B0-681E-C44F-B65E-338D93F64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3738" y="1762614"/>
              <a:ext cx="225829" cy="3710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AEC0DE-84F5-D843-BA4A-1414AA00C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3738" y="2486114"/>
              <a:ext cx="225829" cy="37100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21DFB59-0641-BF42-B64B-5D0D4FB43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3320" y="3535680"/>
              <a:ext cx="484622" cy="171480"/>
            </a:xfrm>
            <a:prstGeom prst="rect">
              <a:avLst/>
            </a:prstGeom>
          </p:spPr>
        </p:pic>
        <p:sp>
          <p:nvSpPr>
            <p:cNvPr id="17" name="Arrow: Pentagon 85">
              <a:extLst>
                <a:ext uri="{FF2B5EF4-FFF2-40B4-BE49-F238E27FC236}">
                  <a16:creationId xmlns:a16="http://schemas.microsoft.com/office/drawing/2014/main" id="{A746C267-73A1-7848-A690-4B51D084CA6D}"/>
                </a:ext>
              </a:extLst>
            </p:cNvPr>
            <p:cNvSpPr/>
            <p:nvPr/>
          </p:nvSpPr>
          <p:spPr>
            <a:xfrm>
              <a:off x="4771543" y="2488027"/>
              <a:ext cx="2289658" cy="543441"/>
            </a:xfrm>
            <a:prstGeom prst="homePlate">
              <a:avLst>
                <a:gd name="adj" fmla="val 29435"/>
              </a:avLst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Ins="216000" rtlCol="0" anchor="ctr" anchorCtr="0">
              <a:noAutofit/>
            </a:bodyPr>
            <a:lstStyle/>
            <a:p>
              <a:endParaRPr lang="en-GB" sz="1100" dirty="0"/>
            </a:p>
            <a:p>
              <a:r>
                <a:rPr lang="en-GB" sz="1100" dirty="0"/>
                <a:t>Evading cell death (including immunogenic cell death)</a:t>
              </a:r>
            </a:p>
            <a:p>
              <a:endParaRPr lang="en-GB" sz="11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34BDBCA-6F29-1E42-B5AC-B18E9919A25A}"/>
                </a:ext>
              </a:extLst>
            </p:cNvPr>
            <p:cNvSpPr/>
            <p:nvPr/>
          </p:nvSpPr>
          <p:spPr>
            <a:xfrm>
              <a:off x="4451684" y="2472827"/>
              <a:ext cx="568803" cy="5688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9" name="Graphic 34">
              <a:extLst>
                <a:ext uri="{FF2B5EF4-FFF2-40B4-BE49-F238E27FC236}">
                  <a16:creationId xmlns:a16="http://schemas.microsoft.com/office/drawing/2014/main" id="{40987C36-521C-CB48-95DD-ADA395366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34080" y="2571825"/>
              <a:ext cx="403101" cy="38130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CCC1BD-EF70-47C4-884B-29295BE26BE4}"/>
                </a:ext>
              </a:extLst>
            </p:cNvPr>
            <p:cNvSpPr txBox="1"/>
            <p:nvPr/>
          </p:nvSpPr>
          <p:spPr>
            <a:xfrm>
              <a:off x="7141805" y="1648721"/>
              <a:ext cx="1413405" cy="40846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2"/>
                  </a:solidFill>
                  <a:cs typeface="Arial" pitchFamily="34" charset="0"/>
                </a:rPr>
                <a:t>KRAS</a:t>
              </a:r>
            </a:p>
            <a:p>
              <a:pPr algn="ctr"/>
              <a:r>
                <a:rPr lang="en-US" sz="1000" b="1" dirty="0" err="1">
                  <a:solidFill>
                    <a:schemeClr val="accent2"/>
                  </a:solidFill>
                  <a:cs typeface="Arial" pitchFamily="34" charset="0"/>
                </a:rPr>
                <a:t>ErbB</a:t>
              </a:r>
              <a:endParaRPr lang="en-US" sz="1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9D1978-D892-4C2C-8828-BEEB5CBB22F2}"/>
                </a:ext>
              </a:extLst>
            </p:cNvPr>
            <p:cNvSpPr txBox="1"/>
            <p:nvPr/>
          </p:nvSpPr>
          <p:spPr>
            <a:xfrm>
              <a:off x="6967667" y="2553890"/>
              <a:ext cx="1761690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accent3"/>
                  </a:solidFill>
                  <a:cs typeface="Arial" pitchFamily="34" charset="0"/>
                </a:rPr>
                <a:t>Cell death pathways</a:t>
              </a:r>
            </a:p>
            <a:p>
              <a:pPr algn="ctr"/>
              <a:r>
                <a:rPr lang="en-GB" sz="1000" b="1" dirty="0">
                  <a:solidFill>
                    <a:schemeClr val="accent3"/>
                  </a:solidFill>
                  <a:cs typeface="Arial" pitchFamily="34" charset="0"/>
                </a:rPr>
                <a:t>p53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153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7cafb9ec1e1420c49f96d063568fb98c9658f"/>
  <p:tag name="ISPRING_RESOURCE_PATHS_HASH_PRESENTER" val="6d43227b6a7f8b6a4e3313c18db88dd28df22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Start">
  <a:themeElements>
    <a:clrScheme name="ONFRAN_Color Palette">
      <a:dk1>
        <a:srgbClr val="58595B"/>
      </a:dk1>
      <a:lt1>
        <a:srgbClr val="FFFFFF"/>
      </a:lt1>
      <a:dk2>
        <a:srgbClr val="9E9FA2"/>
      </a:dk2>
      <a:lt2>
        <a:srgbClr val="FFFFFF"/>
      </a:lt2>
      <a:accent1>
        <a:srgbClr val="0066CC"/>
      </a:accent1>
      <a:accent2>
        <a:srgbClr val="FF0000"/>
      </a:accent2>
      <a:accent3>
        <a:srgbClr val="009933"/>
      </a:accent3>
      <a:accent4>
        <a:srgbClr val="FF9900"/>
      </a:accent4>
      <a:accent5>
        <a:srgbClr val="99CCCC"/>
      </a:accent5>
      <a:accent6>
        <a:srgbClr val="990000"/>
      </a:accent6>
      <a:hlink>
        <a:srgbClr val="007AC2"/>
      </a:hlink>
      <a:folHlink>
        <a:srgbClr val="007A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45720" rIns="45720" rtlCol="0" anchor="ctr" anchorCtr="0">
        <a:sp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none" lIns="45720" rIns="45720" rtlCol="0">
        <a:spAutoFit/>
      </a:bodyPr>
      <a:lstStyle>
        <a:defPPr>
          <a:defRPr dirty="0" err="1" smtClean="0"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NFRAN Color Theme">
      <a:dk1>
        <a:srgbClr val="4D4F51"/>
      </a:dk1>
      <a:lt1>
        <a:srgbClr val="FFFFFF"/>
      </a:lt1>
      <a:dk2>
        <a:srgbClr val="9D9FA2"/>
      </a:dk2>
      <a:lt2>
        <a:srgbClr val="FFFFFF"/>
      </a:lt2>
      <a:accent1>
        <a:srgbClr val="007AC2"/>
      </a:accent1>
      <a:accent2>
        <a:srgbClr val="ED1C29"/>
      </a:accent2>
      <a:accent3>
        <a:srgbClr val="00A955"/>
      </a:accent3>
      <a:accent4>
        <a:srgbClr val="FAA61A"/>
      </a:accent4>
      <a:accent5>
        <a:srgbClr val="99CCCC"/>
      </a:accent5>
      <a:accent6>
        <a:srgbClr val="990000"/>
      </a:accent6>
      <a:hlink>
        <a:srgbClr val="007AC2"/>
      </a:hlink>
      <a:folHlink>
        <a:srgbClr val="007AC2"/>
      </a:folHlink>
    </a:clrScheme>
    <a:fontScheme name="Custom 1">
      <a:majorFont>
        <a:latin typeface="BISans"/>
        <a:ea typeface=""/>
        <a:cs typeface=""/>
      </a:majorFont>
      <a:minorFont>
        <a:latin typeface="BI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4A1CA53B4F444A2ADC64FEEA404AE" ma:contentTypeVersion="" ma:contentTypeDescription="Create a new document." ma:contentTypeScope="" ma:versionID="d6a4c6dcd35873e8d406fed4f10b73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E50938-DA83-4819-87B9-ED11E2E275B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407F70-745C-41CC-B247-89AE53A665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48C2717-C6A1-458B-93AE-24E9E2BB3B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2270</Words>
  <Application>Microsoft Office PowerPoint</Application>
  <PresentationFormat>On-screen Show (16:9)</PresentationFormat>
  <Paragraphs>104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1_Start</vt:lpstr>
      <vt:lpstr>Immuno-oncology: immunomodulation and checkpoint inhibition</vt:lpstr>
      <vt:lpstr>Introduction</vt:lpstr>
      <vt:lpstr>Targeting immune checkpoint  pathways in cancer</vt:lpstr>
      <vt:lpstr>Tumour cells suppress the antitumour immune response by inactivating T cells</vt:lpstr>
      <vt:lpstr>Targeting lymphoid immune cells has been shown to elicit an antitumour response</vt:lpstr>
      <vt:lpstr>Inhibitory receptors on myeloid cells are also of interest as therapeutic targets</vt:lpstr>
      <vt:lpstr>In recent years, ICIs have emerged as front-line treatment for a range of different cancer types</vt:lpstr>
      <vt:lpstr>Dual targeting of different inhibitory pathways may augment treatment outcomes with ICIs</vt:lpstr>
      <vt:lpstr>ICIs in combination with cancer cell-directed therapies may also have synergistic potential</vt:lpstr>
      <vt:lpstr>Combinations of ICIs with  novel targets</vt:lpstr>
      <vt:lpstr>Novel lymphoid and myeloid checkpoint-related agents could improve outcomes with approved immunotherapies</vt:lpstr>
      <vt:lpstr>SIRPα inhibition may have a synergistic antitumour effect when combined with ICIs</vt:lpstr>
      <vt:lpstr>Combining ICIs with p53-targeted therapy may augment the innate and adaptive immune response to cancer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2014-04-02T22:45:54Z</dcterms:created>
  <dcterms:modified xsi:type="dcterms:W3CDTF">2022-08-03T13:31:46Z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0x010100B044A1CA53B4F444A2ADC64FEEA404AE</vt:lpwstr>
  </property>
</Properties>
</file>