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4"/>
  </p:sldMasterIdLst>
  <p:notesMasterIdLst>
    <p:notesMasterId r:id="rId17"/>
  </p:notesMasterIdLst>
  <p:handoutMasterIdLst>
    <p:handoutMasterId r:id="rId18"/>
  </p:handoutMasterIdLst>
  <p:sldIdLst>
    <p:sldId id="338" r:id="rId5"/>
    <p:sldId id="404" r:id="rId6"/>
    <p:sldId id="410" r:id="rId7"/>
    <p:sldId id="436" r:id="rId8"/>
    <p:sldId id="441" r:id="rId9"/>
    <p:sldId id="445" r:id="rId10"/>
    <p:sldId id="446" r:id="rId11"/>
    <p:sldId id="447" r:id="rId12"/>
    <p:sldId id="403" r:id="rId13"/>
    <p:sldId id="444" r:id="rId14"/>
    <p:sldId id="428" r:id="rId15"/>
    <p:sldId id="414" r:id="rId16"/>
  </p:sldIdLst>
  <p:sldSz cx="9144000" cy="5143500" type="screen16x9"/>
  <p:notesSz cx="6797675" cy="9926638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3A290A-D0D9-4B9C-AE17-E820F7A71B56}">
          <p14:sldIdLst>
            <p14:sldId id="338"/>
          </p14:sldIdLst>
        </p14:section>
        <p14:section name="Introduction" id="{C75775C9-2F51-4975-892B-CB925E3EF357}">
          <p14:sldIdLst>
            <p14:sldId id="404"/>
          </p14:sldIdLst>
        </p14:section>
        <p14:section name="ESMO: Colorectal cancer" id="{B1A09FEF-30A2-463A-A60D-FE41058996EF}">
          <p14:sldIdLst>
            <p14:sldId id="410"/>
            <p14:sldId id="436"/>
            <p14:sldId id="441"/>
            <p14:sldId id="445"/>
            <p14:sldId id="446"/>
            <p14:sldId id="447"/>
          </p14:sldIdLst>
        </p14:section>
        <p14:section name="NCCN: Colon and rectal cancer" id="{C148E411-3BF0-4591-9637-A7C0E949870D}">
          <p14:sldIdLst>
            <p14:sldId id="403"/>
            <p14:sldId id="444"/>
          </p14:sldIdLst>
        </p14:section>
        <p14:section name="Summary" id="{36B5C96B-25BB-4DE6-B127-FE1CAAB8D250}">
          <p14:sldIdLst>
            <p14:sldId id="428"/>
            <p14:sldId id="4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>
          <p15:clr>
            <a:srgbClr val="A4A3A4"/>
          </p15:clr>
        </p15:guide>
        <p15:guide id="2" pos="288">
          <p15:clr>
            <a:srgbClr val="A4A3A4"/>
          </p15:clr>
        </p15:guide>
        <p15:guide id="3" pos="4032">
          <p15:clr>
            <a:srgbClr val="A4A3A4"/>
          </p15:clr>
        </p15:guide>
        <p15:guide id="4" pos="430">
          <p15:clr>
            <a:srgbClr val="A4A3A4"/>
          </p15:clr>
        </p15:guide>
        <p15:guide id="5" pos="6017">
          <p15:clr>
            <a:srgbClr val="A4A3A4"/>
          </p15:clr>
        </p15:guide>
        <p15:guide id="6" pos="191">
          <p15:clr>
            <a:srgbClr val="A4A3A4"/>
          </p15:clr>
        </p15:guide>
        <p15:guide id="7" pos="2678">
          <p15:clr>
            <a:srgbClr val="A4A3A4"/>
          </p15:clr>
        </p15:guide>
        <p15:guide id="8" pos="286">
          <p15:clr>
            <a:srgbClr val="A4A3A4"/>
          </p15:clr>
        </p15:guide>
        <p15:guide id="9" pos="399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ee, Chiara" initials="LC" lastIdx="16" clrIdx="7"/>
  <p:cmAuthor id="14" name="Atz,Dr.,Judith (MED TA Onc) BII-DE-I" initials="AB" lastIdx="1" clrIdx="14">
    <p:extLst>
      <p:ext uri="{19B8F6BF-5375-455C-9EA6-DF929625EA0E}">
        <p15:presenceInfo xmlns:p15="http://schemas.microsoft.com/office/powerpoint/2012/main" userId="S::judith.atz@boehringer-ingelheim.com::e82b08f0-7455-4513-8873-e687471db125" providerId="AD"/>
      </p:ext>
    </p:extLst>
  </p:cmAuthor>
  <p:cmAuthor id="8" name="Jethwa, Nirmal" initials="JN" lastIdx="36" clrIdx="8"/>
  <p:cmAuthor id="9" name="Harries, Robert" initials="HR" lastIdx="28" clrIdx="9"/>
  <p:cmAuthor id="10" name="Michael Barker" initials="MB" lastIdx="30" clrIdx="10"/>
  <p:cmAuthor id="4" name="Author" initials="A" lastIdx="367" clrIdx="4"/>
  <p:cmAuthor id="11" name="Bella, Laura" initials="BL" lastIdx="17" clrIdx="11">
    <p:extLst>
      <p:ext uri="{19B8F6BF-5375-455C-9EA6-DF929625EA0E}">
        <p15:presenceInfo xmlns:p15="http://schemas.microsoft.com/office/powerpoint/2012/main" userId="S-1-5-21-3188203953-1927158945-207305315-117099" providerId="AD"/>
      </p:ext>
    </p:extLst>
  </p:cmAuthor>
  <p:cmAuthor id="12" name="Fisher, Michael" initials="FM" lastIdx="3" clrIdx="12">
    <p:extLst>
      <p:ext uri="{19B8F6BF-5375-455C-9EA6-DF929625EA0E}">
        <p15:presenceInfo xmlns:p15="http://schemas.microsoft.com/office/powerpoint/2012/main" userId="S-1-5-21-3188203953-1927158945-207305315-114572" providerId="AD"/>
      </p:ext>
    </p:extLst>
  </p:cmAuthor>
  <p:cmAuthor id="13" name="Jose Dumagay (HCG)" initials="JD(" lastIdx="2" clrIdx="13">
    <p:extLst>
      <p:ext uri="{19B8F6BF-5375-455C-9EA6-DF929625EA0E}">
        <p15:presenceInfo xmlns:p15="http://schemas.microsoft.com/office/powerpoint/2012/main" userId="S::jdumagay@hcg-int.com::93ffdd13-79ec-4f45-a77a-07b51dea87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1B4"/>
    <a:srgbClr val="FF9900"/>
    <a:srgbClr val="FFDECB"/>
    <a:srgbClr val="FFEFE7"/>
    <a:srgbClr val="AFAFAF"/>
    <a:srgbClr val="FFFFFF"/>
    <a:srgbClr val="AAAAAD"/>
    <a:srgbClr val="F3AD51"/>
    <a:srgbClr val="8852B7"/>
    <a:srgbClr val="939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18963-73DA-8A78-6AA4-858D89296A09}" v="3" dt="2023-02-20T19:24:33.613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9" autoAdjust="0"/>
    <p:restoredTop sz="85040" autoAdjust="0"/>
  </p:normalViewPr>
  <p:slideViewPr>
    <p:cSldViewPr snapToGrid="0" snapToObjects="1">
      <p:cViewPr varScale="1">
        <p:scale>
          <a:sx n="132" d="100"/>
          <a:sy n="132" d="100"/>
        </p:scale>
        <p:origin x="153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79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51" d="100"/>
          <a:sy n="51" d="100"/>
        </p:scale>
        <p:origin x="-3252" y="-108"/>
      </p:cViewPr>
      <p:guideLst>
        <p:guide orient="horz"/>
        <p:guide pos="288"/>
        <p:guide pos="4032"/>
        <p:guide pos="430"/>
        <p:guide pos="6017"/>
        <p:guide pos="191"/>
        <p:guide pos="2678"/>
        <p:guide pos="286"/>
        <p:guide pos="399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z,Dr.,Judith (MED TA Onc) BII-DE-I" userId="S::judith.atz@boehringer-ingelheim.com::e82b08f0-7455-4513-8873-e687471db125" providerId="AD" clId="Web-{DC118963-73DA-8A78-6AA4-858D89296A09}"/>
    <pc:docChg chg="">
      <pc:chgData name="Atz,Dr.,Judith (MED TA Onc) BII-DE-I" userId="S::judith.atz@boehringer-ingelheim.com::e82b08f0-7455-4513-8873-e687471db125" providerId="AD" clId="Web-{DC118963-73DA-8A78-6AA4-858D89296A09}" dt="2023-02-20T19:24:33.613" v="2"/>
      <pc:docMkLst>
        <pc:docMk/>
      </pc:docMkLst>
      <pc:sldChg chg="addCm modCm">
        <pc:chgData name="Atz,Dr.,Judith (MED TA Onc) BII-DE-I" userId="S::judith.atz@boehringer-ingelheim.com::e82b08f0-7455-4513-8873-e687471db125" providerId="AD" clId="Web-{DC118963-73DA-8A78-6AA4-858D89296A09}" dt="2023-02-20T19:24:33.613" v="2"/>
        <pc:sldMkLst>
          <pc:docMk/>
          <pc:sldMk cId="3295107463" sldId="41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r">
              <a:defRPr sz="1300"/>
            </a:lvl1pPr>
          </a:lstStyle>
          <a:p>
            <a:fld id="{52C24291-41F6-4D42-AD14-427215D8C438}" type="datetimeFigureOut">
              <a:rPr lang="en-GB" smtClean="0">
                <a:latin typeface="Arial" pitchFamily="34" charset="0"/>
              </a:rPr>
              <a:t>22/02/2023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r">
              <a:defRPr sz="1300"/>
            </a:lvl1pPr>
          </a:lstStyle>
          <a:p>
            <a:fld id="{B9C7D694-59FB-4BFA-9346-1F124772E77B}" type="slidenum">
              <a:rPr lang="en-GB" smtClean="0">
                <a:latin typeface="Arial" pitchFamily="34" charset="0"/>
              </a:rPr>
              <a:t>‹#›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9829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7800" y="530225"/>
            <a:ext cx="6442075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7" tIns="47779" rIns="95557" bIns="47779" rtlCol="0" anchor="ctr"/>
          <a:lstStyle/>
          <a:p>
            <a:r>
              <a:rPr lang="en-US" dirty="0"/>
              <a:t>z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2243" y="4466990"/>
            <a:ext cx="5873191" cy="4846894"/>
          </a:xfrm>
          <a:prstGeom prst="rect">
            <a:avLst/>
          </a:prstGeom>
        </p:spPr>
        <p:txBody>
          <a:bodyPr vert="horz" lIns="95557" tIns="47779" rIns="95557" bIns="47779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62243" y="9428584"/>
            <a:ext cx="5873191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l"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133644" y="9430306"/>
            <a:ext cx="664032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86C7858-50F4-4BD8-8654-905989BF9587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9293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lnSpc>
        <a:spcPct val="90000"/>
      </a:lnSpc>
      <a:spcBef>
        <a:spcPts val="600"/>
      </a:spcBef>
      <a:spcAft>
        <a:spcPts val="60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1pPr>
    <a:lvl2pPr marL="173736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2pPr>
    <a:lvl3pPr marL="347472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—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3pPr>
    <a:lvl4pPr marL="520700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4pPr>
    <a:lvl5pPr marL="694944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—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7800" y="530225"/>
            <a:ext cx="6442075" cy="36242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8090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36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391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009933"/>
                </a:solidFill>
              </a:rPr>
              <a:t>Please refer to the NCCN treatment guidelines for colon and rectal cancers, for full details of the decision-making pathway and treatment options at each stage. Visit:</a:t>
            </a:r>
            <a:r>
              <a:rPr lang="en-GB" sz="1200" b="1" baseline="0" dirty="0">
                <a:solidFill>
                  <a:srgbClr val="009933"/>
                </a:solidFill>
              </a:rPr>
              <a:t> </a:t>
            </a:r>
            <a:r>
              <a:rPr lang="en-GB" dirty="0"/>
              <a:t>https://www.nccn.org/professionals/physician_gls/default.aspx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179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009933"/>
                </a:solidFill>
              </a:rPr>
              <a:t>Please refer to the NCCN treatment guidelines for colon and rectal cancers, for full details of the decision-making pathway and treatment options at each stage. Visit:</a:t>
            </a:r>
            <a:r>
              <a:rPr lang="en-GB" sz="1200" b="1" baseline="0" dirty="0">
                <a:solidFill>
                  <a:srgbClr val="009933"/>
                </a:solidFill>
              </a:rPr>
              <a:t> </a:t>
            </a:r>
            <a:r>
              <a:rPr lang="en-GB" dirty="0"/>
              <a:t>https://www.nccn.org/professionals/physician_gls/default.aspx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616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40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7086601" y="1094308"/>
            <a:ext cx="205581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 anchorCtr="0">
            <a:spAutoFit/>
          </a:bodyPr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725" y="1297247"/>
            <a:ext cx="7974013" cy="1232535"/>
          </a:xfrm>
        </p:spPr>
        <p:txBody>
          <a:bodyPr anchor="b">
            <a:noAutofit/>
          </a:bodyPr>
          <a:lstStyle>
            <a:lvl1pPr algn="ctr">
              <a:lnSpc>
                <a:spcPct val="90000"/>
              </a:lnSpc>
              <a:defRPr sz="3600" b="1" cap="none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725" y="2694658"/>
            <a:ext cx="7974013" cy="866775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chemeClr val="accent4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52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1"/>
            <a:ext cx="9144000" cy="41704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 anchorCtr="0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7247"/>
            <a:ext cx="8686800" cy="1242433"/>
          </a:xfrm>
        </p:spPr>
        <p:txBody>
          <a:bodyPr anchor="b">
            <a:noAutofit/>
          </a:bodyPr>
          <a:lstStyle>
            <a:lvl1pPr algn="ctr">
              <a:lnSpc>
                <a:spcPct val="90000"/>
              </a:lnSpc>
              <a:defRPr sz="3600" b="1" cap="none" baseline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94985"/>
            <a:ext cx="8686800" cy="867876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029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DD786A1-06CF-F04F-A465-BCAF5497D0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562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6" y="274066"/>
            <a:ext cx="6912862" cy="5839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6" y="964308"/>
            <a:ext cx="3867150" cy="3264052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4308"/>
            <a:ext cx="3867150" cy="3264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FA168-A0C0-8B46-A65A-E3961C65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B23D717E-D371-F849-99E8-16837EF720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712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6" y="274066"/>
            <a:ext cx="6912862" cy="5839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6" y="964308"/>
            <a:ext cx="3867150" cy="3264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98988" y="964308"/>
            <a:ext cx="3852862" cy="3264052"/>
          </a:xfrm>
        </p:spPr>
        <p:txBody>
          <a:bodyPr anchor="ctr"/>
          <a:lstStyle>
            <a:lvl1pPr marL="0" indent="0" algn="ctr">
              <a:lnSpc>
                <a:spcPct val="85000"/>
              </a:lnSpc>
              <a:buNone/>
              <a:defRPr/>
            </a:lvl1pPr>
          </a:lstStyle>
          <a:p>
            <a:r>
              <a:rPr lang="en-US" dirty="0"/>
              <a:t>Insert </a:t>
            </a:r>
            <a:br>
              <a:rPr lang="en-US" dirty="0"/>
            </a:br>
            <a:r>
              <a:rPr lang="en-US" dirty="0"/>
              <a:t>Object/Picture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E64FD1F-84A3-5640-9410-4574EA9C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2063C43-1D4F-E44C-A2EF-FBD683F850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891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4066"/>
            <a:ext cx="7970411" cy="583901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EB12E-C57E-4D47-8CB8-79CAF41F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BC6F09-A7FB-0648-BEF9-919AB4F3CD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82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DF6903F-2351-A340-8356-21692AA5B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39691448-3B35-E94D-A16E-B10CE8821C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2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69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93725" y="4752000"/>
            <a:ext cx="7970412" cy="3639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58595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7" y="968010"/>
            <a:ext cx="7970410" cy="34245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3726" y="274066"/>
            <a:ext cx="6912862" cy="5839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395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</p:sldLayoutIdLst>
  <p:hf sldNum="0" hdr="0" dt="0"/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sz="2800" b="1" kern="1200" baseline="0">
          <a:solidFill>
            <a:schemeClr val="accent4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227013" indent="-227013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4"/>
        </a:buClr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58788" indent="-2317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SzPct val="85000"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87388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914400" indent="-22701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SzPct val="85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084263" indent="-16986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1257300" indent="-1730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SzPct val="85000"/>
        <a:buFont typeface="Arial" pitchFamily="34" charset="0"/>
        <a:buChar char="–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8">
          <p15:clr>
            <a:srgbClr val="F26B43"/>
          </p15:clr>
        </p15:guide>
        <p15:guide id="2" pos="374" userDrawn="1">
          <p15:clr>
            <a:srgbClr val="F26B43"/>
          </p15:clr>
        </p15:guide>
        <p15:guide id="3" pos="5397" userDrawn="1">
          <p15:clr>
            <a:srgbClr val="F26B43"/>
          </p15:clr>
        </p15:guide>
        <p15:guide id="4" orient="horz" pos="545" userDrawn="1">
          <p15:clr>
            <a:srgbClr val="F26B43"/>
          </p15:clr>
        </p15:guide>
        <p15:guide id="5" orient="horz" pos="171" userDrawn="1">
          <p15:clr>
            <a:srgbClr val="F26B43"/>
          </p15:clr>
        </p15:guide>
        <p15:guide id="6" orient="horz" pos="2770" userDrawn="1">
          <p15:clr>
            <a:srgbClr val="F26B43"/>
          </p15:clr>
        </p15:guide>
        <p15:guide id="7" orient="horz" pos="299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CRC: treatment guidelines</a:t>
            </a:r>
            <a:br>
              <a:rPr lang="en-US" dirty="0"/>
            </a:br>
            <a:br>
              <a:rPr lang="en-US" sz="800" dirty="0"/>
            </a:br>
            <a:endParaRPr lang="en-GB" sz="2800" b="0" dirty="0">
              <a:latin typeface="Arial" panose="020B060402020202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93725" y="2352578"/>
            <a:ext cx="7974013" cy="866775"/>
          </a:xfrm>
        </p:spPr>
        <p:txBody>
          <a:bodyPr/>
          <a:lstStyle/>
          <a:p>
            <a:r>
              <a:rPr lang="en-GB" sz="2400" b="1" dirty="0"/>
              <a:t>Guidelines for the treatment </a:t>
            </a:r>
            <a:br>
              <a:rPr lang="en-GB" sz="2400" b="1" dirty="0"/>
            </a:br>
            <a:r>
              <a:rPr lang="en-GB" sz="2400" b="1" dirty="0"/>
              <a:t>of advanced colon and rectal cancers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46C27889-4225-0944-A999-96FFA205C543}"/>
              </a:ext>
            </a:extLst>
          </p:cNvPr>
          <p:cNvSpPr>
            <a:spLocks noGrp="1"/>
          </p:cNvSpPr>
          <p:nvPr/>
        </p:nvSpPr>
        <p:spPr>
          <a:xfrm>
            <a:off x="701712" y="4478463"/>
            <a:ext cx="7740577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227013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458788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687387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91440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FAF3EB8D-E8F3-CE41-9FB3-5845863B1C93}"/>
              </a:ext>
            </a:extLst>
          </p:cNvPr>
          <p:cNvSpPr txBox="1">
            <a:spLocks/>
          </p:cNvSpPr>
          <p:nvPr/>
        </p:nvSpPr>
        <p:spPr>
          <a:xfrm>
            <a:off x="593724" y="4627963"/>
            <a:ext cx="7740577" cy="301374"/>
          </a:xfrm>
          <a:prstGeom prst="rect">
            <a:avLst/>
          </a:prstGeom>
        </p:spPr>
        <p:txBody>
          <a:bodyPr anchor="b"/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503107" y="4279199"/>
            <a:ext cx="7970412" cy="6573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4788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Subsequent treatment considerations for advanced colon and rectal cancers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724" y="4452263"/>
            <a:ext cx="8550275" cy="5781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GB" sz="700" dirty="0">
                <a:solidFill>
                  <a:schemeClr val="tx2"/>
                </a:solidFill>
              </a:rPr>
              <a:t>1. NCCN Clinical Practice Guidelines in Oncology. Rectal Cancer, Version 3.2022; 2. NCCN Clinical Practice Guidelines in Oncology. Colon Cancer, Version 2.2022.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br>
              <a:rPr lang="en-GB" sz="700" dirty="0">
                <a:solidFill>
                  <a:schemeClr val="tx2"/>
                </a:solidFill>
              </a:rPr>
            </a:b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Rectal Cancer Version.3.2022. © National Comprehensive Cancer Network, Inc. 2022.  All rights reserved.  Accessed November 11, 2022. To view the most recent and complete version of the guideline, go online to NCCN.org. 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Colon Cancer Version.2.2022. © National Comprehensive Cancer Network, Inc. 2022.  All rights reserved.  Accessed November 11, 2022. To view the most recent and complete version of the guideline, go online to NCCN.org.  </a:t>
            </a:r>
          </a:p>
          <a:p>
            <a:pPr>
              <a:spcAft>
                <a:spcPts val="300"/>
              </a:spcAft>
            </a:pPr>
            <a:endParaRPr lang="en-US" sz="700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93724" y="4116888"/>
            <a:ext cx="8083551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sz="1000" b="1" dirty="0">
                <a:solidFill>
                  <a:schemeClr val="accent3"/>
                </a:solidFill>
              </a:rPr>
              <a:t>Please refer to the NCCN Guidelines</a:t>
            </a:r>
            <a:r>
              <a:rPr lang="en-GB" sz="1000" b="1" baseline="30000" dirty="0">
                <a:solidFill>
                  <a:schemeClr val="accent3"/>
                </a:solidFill>
              </a:rPr>
              <a:t>®</a:t>
            </a:r>
            <a:r>
              <a:rPr lang="en-GB" sz="1000" b="1" dirty="0">
                <a:solidFill>
                  <a:schemeClr val="accent3"/>
                </a:solidFill>
              </a:rPr>
              <a:t> for full details of the decision-making pathway and treatment options at each stage.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BRAF, B rapidly accelerated fibrosarcoma; dMMR, deficient mismatch repair; FP, fluoropyrimidine; KRAS, Kirsten rat sarcoma; MSI-H, high levels of microsatellite instability; NCCN, National Comprehensive Cancer Network; NRAS, neuroblastoma rat sarcoma; RAS, rat sarcoma.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0277" y="784536"/>
            <a:ext cx="9123447" cy="861358"/>
          </a:xfrm>
          <a:prstGeom prst="rightArrow">
            <a:avLst>
              <a:gd name="adj1" fmla="val 69175"/>
              <a:gd name="adj2" fmla="val 5000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45720" rIns="45720" rtlCol="0" anchor="ctr" anchorCtr="0">
            <a:spAutoFit/>
          </a:bodyPr>
          <a:lstStyle/>
          <a:p>
            <a:pPr algn="ctr"/>
            <a:r>
              <a:rPr lang="en-GB" sz="1100" b="1" dirty="0"/>
              <a:t>Treatment of advanced CRC should be considered as a continuum of care. </a:t>
            </a:r>
          </a:p>
          <a:p>
            <a:pPr algn="ctr"/>
            <a:r>
              <a:rPr lang="en-GB" sz="1100" b="1" dirty="0"/>
              <a:t>Decision-making at each stage of therapy should account for patient suitability and </a:t>
            </a:r>
            <a:br>
              <a:rPr lang="en-GB" sz="1100" b="1" dirty="0"/>
            </a:br>
            <a:r>
              <a:rPr lang="en-GB" sz="1100" b="1" dirty="0"/>
              <a:t>tolerability, tumour biomarkers, and prior exposure to chemotherapies and/or targeted agents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03641" y="1631704"/>
            <a:ext cx="3200400" cy="1357874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>
              <a:spcBef>
                <a:spcPts val="200"/>
              </a:spcBef>
            </a:pPr>
            <a:r>
              <a:rPr lang="en-GB" sz="1100" b="1" dirty="0">
                <a:solidFill>
                  <a:schemeClr val="bg1"/>
                </a:solidFill>
                <a:cs typeface="Arial" pitchFamily="34" charset="0"/>
              </a:rPr>
              <a:t>Consider the patient’s prior treatments. Have they received a previous:</a:t>
            </a:r>
          </a:p>
          <a:p>
            <a:pPr marL="171450" indent="-171450">
              <a:spcBef>
                <a:spcPts val="200"/>
              </a:spcBef>
              <a:buFontTx/>
              <a:buChar char="-"/>
            </a:pP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Oxaliplatin-based chemotherapy?</a:t>
            </a:r>
          </a:p>
          <a:p>
            <a:pPr marL="171450" indent="-171450">
              <a:spcBef>
                <a:spcPts val="200"/>
              </a:spcBef>
              <a:buFontTx/>
              <a:buChar char="-"/>
            </a:pP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Irinotecan-based chemotherapy?</a:t>
            </a:r>
          </a:p>
          <a:p>
            <a:pPr marL="171450" indent="-171450">
              <a:spcBef>
                <a:spcPts val="200"/>
              </a:spcBef>
              <a:buFontTx/>
              <a:buChar char="-"/>
            </a:pP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Oxaliplatin- and irinotecan-based regimen?</a:t>
            </a:r>
          </a:p>
          <a:p>
            <a:pPr marL="171450" indent="-171450">
              <a:spcBef>
                <a:spcPts val="200"/>
              </a:spcBef>
              <a:buFontTx/>
              <a:buChar char="-"/>
            </a:pP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FP without oxaliplatin/irinotecan?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97357" y="3183137"/>
            <a:ext cx="5184443" cy="739265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>
              <a:spcBef>
                <a:spcPts val="200"/>
              </a:spcBef>
            </a:pPr>
            <a:r>
              <a:rPr lang="en-GB" sz="1100" b="1" dirty="0">
                <a:solidFill>
                  <a:schemeClr val="bg1"/>
                </a:solidFill>
                <a:cs typeface="Arial" pitchFamily="34" charset="0"/>
              </a:rPr>
              <a:t>Consider the results of molecular testing. Is the patient’s tumour:</a:t>
            </a:r>
          </a:p>
          <a:p>
            <a:pPr>
              <a:spcBef>
                <a:spcPts val="200"/>
              </a:spcBef>
            </a:pPr>
            <a:r>
              <a:rPr lang="en-GB" sz="1100" i="1" dirty="0">
                <a:solidFill>
                  <a:schemeClr val="bg1"/>
                </a:solidFill>
                <a:cs typeface="Arial" pitchFamily="34" charset="0"/>
              </a:rPr>
              <a:t>-    KRAS</a:t>
            </a: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/</a:t>
            </a:r>
            <a:r>
              <a:rPr lang="en-GB" sz="1100" i="1" dirty="0">
                <a:solidFill>
                  <a:schemeClr val="bg1"/>
                </a:solidFill>
                <a:cs typeface="Arial" pitchFamily="34" charset="0"/>
              </a:rPr>
              <a:t>NRAS</a:t>
            </a: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/</a:t>
            </a:r>
            <a:r>
              <a:rPr lang="en-GB" sz="1100" i="1" dirty="0">
                <a:solidFill>
                  <a:schemeClr val="bg1"/>
                </a:solidFill>
                <a:cs typeface="Arial" pitchFamily="34" charset="0"/>
              </a:rPr>
              <a:t>BRAF</a:t>
            </a: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 wild-type?	-    </a:t>
            </a:r>
            <a:r>
              <a:rPr lang="en-GB" sz="1100" i="1" dirty="0">
                <a:solidFill>
                  <a:schemeClr val="bg1"/>
                </a:solidFill>
                <a:cs typeface="Arial" pitchFamily="34" charset="0"/>
              </a:rPr>
              <a:t>HER2</a:t>
            </a: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-amplified, </a:t>
            </a:r>
            <a:r>
              <a:rPr lang="en-GB" sz="1100" i="1" dirty="0">
                <a:solidFill>
                  <a:schemeClr val="bg1"/>
                </a:solidFill>
                <a:cs typeface="Arial" pitchFamily="34" charset="0"/>
              </a:rPr>
              <a:t>RAS</a:t>
            </a: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 wild-type?</a:t>
            </a:r>
          </a:p>
          <a:p>
            <a:pPr>
              <a:spcBef>
                <a:spcPts val="200"/>
              </a:spcBef>
            </a:pPr>
            <a:r>
              <a:rPr lang="en-GB" sz="1100" i="1" dirty="0">
                <a:solidFill>
                  <a:schemeClr val="bg1"/>
                </a:solidFill>
                <a:cs typeface="Arial" pitchFamily="34" charset="0"/>
              </a:rPr>
              <a:t>-    BRAF </a:t>
            </a:r>
            <a:r>
              <a:rPr lang="en-GB" sz="1100" dirty="0">
                <a:solidFill>
                  <a:schemeClr val="bg1"/>
                </a:solidFill>
                <a:cs typeface="Arial" pitchFamily="34" charset="0"/>
              </a:rPr>
              <a:t>V600E-positive?		-    dMMR/MSI-H?</a:t>
            </a:r>
          </a:p>
        </p:txBody>
      </p:sp>
      <p:sp>
        <p:nvSpPr>
          <p:cNvPr id="9" name="Rounded Rectangle 13"/>
          <p:cNvSpPr/>
          <p:nvPr/>
        </p:nvSpPr>
        <p:spPr>
          <a:xfrm>
            <a:off x="782017" y="1816178"/>
            <a:ext cx="2295759" cy="1057083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1100" b="1" dirty="0">
                <a:solidFill>
                  <a:schemeClr val="bg2"/>
                </a:solidFill>
                <a:cs typeface="Arial" pitchFamily="34" charset="0"/>
              </a:rPr>
              <a:t>Initial systemic therapy: </a:t>
            </a:r>
          </a:p>
          <a:p>
            <a:pPr algn="ctr"/>
            <a:endParaRPr lang="en-GB" sz="1100" b="1" dirty="0">
              <a:solidFill>
                <a:schemeClr val="bg2"/>
              </a:solidFill>
              <a:cs typeface="Arial" pitchFamily="34" charset="0"/>
            </a:endParaRPr>
          </a:p>
          <a:p>
            <a:pPr algn="ctr"/>
            <a:r>
              <a:rPr lang="en-GB" sz="1100" b="1" dirty="0">
                <a:solidFill>
                  <a:schemeClr val="bg2"/>
                </a:solidFill>
                <a:cs typeface="Arial" pitchFamily="34" charset="0"/>
              </a:rPr>
              <a:t>Is the patient considered appropriate for intensive therapy?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3427738" y="2100164"/>
            <a:ext cx="1125941" cy="48910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 anchorCtr="0">
            <a:spAutoFit/>
          </a:bodyPr>
          <a:lstStyle/>
          <a:p>
            <a:pPr algn="ctr"/>
            <a:endParaRPr lang="de-DE" sz="1000" dirty="0" err="1"/>
          </a:p>
        </p:txBody>
      </p:sp>
    </p:spTree>
    <p:extLst>
      <p:ext uri="{BB962C8B-B14F-4D97-AF65-F5344CB8AC3E}">
        <p14:creationId xmlns:p14="http://schemas.microsoft.com/office/powerpoint/2010/main" val="287709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595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ESMO and NCCN Guidelines</a:t>
            </a:r>
            <a:r>
              <a:rPr lang="en-GB" baseline="30000" dirty="0"/>
              <a:t>1-3</a:t>
            </a:r>
            <a:r>
              <a:rPr lang="en-GB" b="1" baseline="30000" dirty="0">
                <a:solidFill>
                  <a:schemeClr val="accent1"/>
                </a:solidFill>
              </a:rPr>
              <a:t> </a:t>
            </a:r>
            <a:r>
              <a:rPr lang="en-GB" dirty="0"/>
              <a:t>aim to provide guidelines for the diagnosis, treatment and follow-up of CRC based on the </a:t>
            </a:r>
            <a:r>
              <a:rPr lang="en-GB" b="1" dirty="0">
                <a:solidFill>
                  <a:schemeClr val="accent1"/>
                </a:solidFill>
              </a:rPr>
              <a:t>findings of evidence-based medicine</a:t>
            </a:r>
          </a:p>
          <a:p>
            <a:r>
              <a:rPr lang="en-GB" dirty="0"/>
              <a:t>Both sets of guidelines provide specific treatment recommendations </a:t>
            </a:r>
            <a:br>
              <a:rPr lang="en-GB" dirty="0"/>
            </a:br>
            <a:r>
              <a:rPr lang="en-GB" dirty="0"/>
              <a:t>for patients with defined molecular markers (including </a:t>
            </a:r>
            <a:r>
              <a:rPr lang="en-GB" i="1" dirty="0"/>
              <a:t>RAS</a:t>
            </a:r>
            <a:r>
              <a:rPr lang="en-GB" dirty="0"/>
              <a:t>, </a:t>
            </a:r>
            <a:r>
              <a:rPr lang="en-GB" i="1" dirty="0"/>
              <a:t>BRAF</a:t>
            </a:r>
            <a:r>
              <a:rPr lang="en-GB" dirty="0"/>
              <a:t>, MSI </a:t>
            </a:r>
            <a:br>
              <a:rPr lang="en-GB" dirty="0"/>
            </a:br>
            <a:r>
              <a:rPr lang="en-GB" dirty="0"/>
              <a:t>and HER2)</a:t>
            </a:r>
          </a:p>
          <a:p>
            <a:r>
              <a:rPr lang="en-GB" dirty="0"/>
              <a:t>Management of CRC can be considered a </a:t>
            </a:r>
            <a:r>
              <a:rPr lang="en-GB" b="1" dirty="0">
                <a:solidFill>
                  <a:schemeClr val="accent1"/>
                </a:solidFill>
              </a:rPr>
              <a:t>‘continuum of care’</a:t>
            </a:r>
            <a:r>
              <a:rPr lang="en-GB" dirty="0"/>
              <a:t>, and treatment decisions at each stage should take into account the patient’s </a:t>
            </a:r>
            <a:r>
              <a:rPr lang="en-GB" b="1" dirty="0">
                <a:solidFill>
                  <a:schemeClr val="accent1"/>
                </a:solidFill>
              </a:rPr>
              <a:t>clinical status and treatment goals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2521" y="4116622"/>
            <a:ext cx="7970412" cy="889314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/>
              <a:t>. </a:t>
            </a:r>
            <a:r>
              <a:rPr lang="en-US" sz="700">
                <a:solidFill>
                  <a:schemeClr val="tx2"/>
                </a:solidFill>
              </a:rPr>
              <a:t>Cervantes A, et al. Ann Oncol 2023;34(1):P10-32</a:t>
            </a:r>
            <a:r>
              <a:rPr lang="en-US"/>
              <a:t>; </a:t>
            </a:r>
            <a:r>
              <a:rPr lang="en-US" dirty="0"/>
              <a:t>2. </a:t>
            </a:r>
            <a:r>
              <a:rPr lang="en-GB" sz="700" dirty="0">
                <a:solidFill>
                  <a:schemeClr val="tx2"/>
                </a:solidFill>
              </a:rPr>
              <a:t>NCCN Clinical Practice Guidelines in Oncology. Rectal Cancer, Version 3.2022; 3. NCCN Clinical Practice Guidelines in Oncology. Colon Cancer, Version 2.2022.</a:t>
            </a:r>
          </a:p>
          <a:p>
            <a:endParaRPr lang="en-GB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Rectal Cancer Version.3.2022. © National Comprehensive Cancer Network, Inc. 2022.  All rights reserved.  Accessed November 11, 2022. To view the most recent and complete version of the guideline, go online to NCCN.org. 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Colon Cancer Version.2.2022. © National Comprehensive Cancer Network, Inc. 2022.  All rights reserved.  Accessed November 11, 2022. To view the most recent and complete version of the guideline, go online to NCCN.org.  </a:t>
            </a:r>
          </a:p>
          <a:p>
            <a:endParaRPr lang="en-US" dirty="0"/>
          </a:p>
          <a:p>
            <a:r>
              <a:rPr lang="en-US" dirty="0"/>
              <a:t>NCCN makes no warranties of any kind whatsoever regarding their content, use or application and disclaims any responsibility for their application or use in any way.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92520" y="3761997"/>
            <a:ext cx="7740577" cy="301374"/>
          </a:xfrm>
        </p:spPr>
        <p:txBody>
          <a:bodyPr/>
          <a:lstStyle/>
          <a:p>
            <a:r>
              <a:rPr lang="en-GB" dirty="0"/>
              <a:t>CRC, colorectal cancer; ESMO, European Society for Medical Oncology; HER2, human epidermal growth factor receptor 2; MSI, microsatellite instability; NCCN, National Comprehensive </a:t>
            </a:r>
            <a:br>
              <a:rPr lang="en-GB" dirty="0"/>
            </a:br>
            <a:r>
              <a:rPr lang="en-GB" dirty="0"/>
              <a:t>Cancer Network.</a:t>
            </a:r>
          </a:p>
        </p:txBody>
      </p:sp>
    </p:spTree>
    <p:extLst>
      <p:ext uri="{BB962C8B-B14F-4D97-AF65-F5344CB8AC3E}">
        <p14:creationId xmlns:p14="http://schemas.microsoft.com/office/powerpoint/2010/main" val="120647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3727" y="1358780"/>
            <a:ext cx="7970410" cy="3033733"/>
          </a:xfrm>
        </p:spPr>
        <p:txBody>
          <a:bodyPr/>
          <a:lstStyle/>
          <a:p>
            <a:r>
              <a:rPr lang="en-GB" dirty="0"/>
              <a:t>This slide deck summarises the recommended treatment pathways provided by </a:t>
            </a:r>
            <a:r>
              <a:rPr lang="en-GB" b="1" dirty="0">
                <a:solidFill>
                  <a:schemeClr val="accent1"/>
                </a:solidFill>
              </a:rPr>
              <a:t>ESMO and National Comprehensive Cancer Network</a:t>
            </a:r>
            <a:r>
              <a:rPr lang="en-GB" b="1" baseline="30000" dirty="0">
                <a:solidFill>
                  <a:schemeClr val="accent1"/>
                </a:solidFill>
              </a:rPr>
              <a:t>®</a:t>
            </a:r>
            <a:r>
              <a:rPr lang="en-GB" b="1" dirty="0">
                <a:solidFill>
                  <a:schemeClr val="accent1"/>
                </a:solidFill>
              </a:rPr>
              <a:t> (NCCN</a:t>
            </a:r>
            <a:r>
              <a:rPr lang="en-GB" b="1" baseline="30000" dirty="0">
                <a:solidFill>
                  <a:schemeClr val="accent1"/>
                </a:solidFill>
              </a:rPr>
              <a:t>®</a:t>
            </a:r>
            <a:r>
              <a:rPr lang="en-GB" b="1" dirty="0">
                <a:solidFill>
                  <a:schemeClr val="accent1"/>
                </a:solidFill>
              </a:rPr>
              <a:t>)</a:t>
            </a:r>
            <a:r>
              <a:rPr lang="en-GB" dirty="0"/>
              <a:t> for </a:t>
            </a:r>
            <a:r>
              <a:rPr lang="en-GB" b="1" dirty="0">
                <a:solidFill>
                  <a:schemeClr val="accent1"/>
                </a:solidFill>
              </a:rPr>
              <a:t>locally advanced or metastatic CRC</a:t>
            </a:r>
            <a:r>
              <a:rPr lang="en-GB" dirty="0"/>
              <a:t>, which includes rectal and colon cancers</a:t>
            </a:r>
            <a:r>
              <a:rPr lang="en-GB" baseline="30000" dirty="0"/>
              <a:t>1–3</a:t>
            </a:r>
          </a:p>
          <a:p>
            <a:endParaRPr lang="en-GB" dirty="0"/>
          </a:p>
          <a:p>
            <a:r>
              <a:rPr lang="en-GB" dirty="0"/>
              <a:t>Please refer to the full guidelines for more information on:</a:t>
            </a:r>
          </a:p>
          <a:p>
            <a:pPr lvl="1"/>
            <a:r>
              <a:rPr lang="en-GB" dirty="0"/>
              <a:t>Diagnostic work-up and follow-up</a:t>
            </a:r>
          </a:p>
          <a:p>
            <a:pPr lvl="1"/>
            <a:r>
              <a:rPr lang="en-GB" dirty="0"/>
              <a:t>Treatment of early- and intermediate-stage disease</a:t>
            </a:r>
          </a:p>
          <a:p>
            <a:pPr lvl="1"/>
            <a:r>
              <a:rPr lang="en-GB" dirty="0"/>
              <a:t>Details of specific treatment regimens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503107" y="4317700"/>
            <a:ext cx="7970412" cy="5839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GB" sz="700" dirty="0">
                <a:solidFill>
                  <a:schemeClr val="tx2"/>
                </a:solidFill>
              </a:rPr>
              <a:t>1. NCCN Clinical Practice Guidelines in Oncology. Rectal Cancer, Version 3.2022; 2. NCCN Clinical Practices Guideline in Oncology. Colon Cancer, Version 2.2022; </a:t>
            </a:r>
            <a:br>
              <a:rPr lang="en-GB" sz="700" dirty="0">
                <a:solidFill>
                  <a:schemeClr val="tx2"/>
                </a:solidFill>
              </a:rPr>
            </a:br>
            <a:r>
              <a:rPr lang="en-GB" sz="700" dirty="0">
                <a:solidFill>
                  <a:schemeClr val="tx2"/>
                </a:solidFill>
              </a:rPr>
              <a:t>3. </a:t>
            </a:r>
            <a:r>
              <a:rPr lang="en-US" sz="700" dirty="0">
                <a:solidFill>
                  <a:schemeClr val="tx2"/>
                </a:solidFill>
              </a:rPr>
              <a:t>Cervantes A, et al. Ann Oncol 2023;34(1):P10-32.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br>
              <a:rPr lang="en-GB" sz="700" dirty="0">
                <a:solidFill>
                  <a:schemeClr val="tx2"/>
                </a:solidFill>
              </a:rPr>
            </a:b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Rectal Cancer Version.3.2022. © National Comprehensive Cancer Network, Inc. 2022.  All rights reserved.  Accessed November 11, 2022. To view the most recent and complete version of the guideline, go online to NCCN.org. 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Colon Cancer Version.2.2022. © National Comprehensive Cancer Network, Inc. 2022.  All rights reserved.  Accessed November 11, 2022. To view the most recent and complete version of the guideline, go online to NCCN.org.  </a:t>
            </a:r>
          </a:p>
          <a:p>
            <a:pPr>
              <a:spcAft>
                <a:spcPts val="300"/>
              </a:spcAft>
            </a:pPr>
            <a:r>
              <a:rPr lang="en-US" sz="700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8" name="Text Placeholder 15"/>
          <p:cNvSpPr txBox="1">
            <a:spLocks/>
          </p:cNvSpPr>
          <p:nvPr/>
        </p:nvSpPr>
        <p:spPr>
          <a:xfrm>
            <a:off x="593725" y="4020924"/>
            <a:ext cx="7597776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227013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458788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687387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91440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CRC, colorectal cancer; ESMO, European Society for Medical Oncology; NCCN, National Comprehensive Cancer Network.</a:t>
            </a:r>
          </a:p>
        </p:txBody>
      </p:sp>
    </p:spTree>
    <p:extLst>
      <p:ext uri="{BB962C8B-B14F-4D97-AF65-F5344CB8AC3E}">
        <p14:creationId xmlns:p14="http://schemas.microsoft.com/office/powerpoint/2010/main" val="11653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ESMO consensus guidelines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Summary of management guidelines 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for patients with metastatic colorectal cancer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503107" y="4775700"/>
            <a:ext cx="7970412" cy="3639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dirty="0">
                <a:solidFill>
                  <a:schemeClr val="tx2"/>
                </a:solidFill>
              </a:rPr>
              <a:t>1. Cervantes A, et al. Ann Oncol 2023;34(1):P10-32.</a:t>
            </a:r>
            <a:endParaRPr lang="en-GB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0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treatment for metastatic colorectal cancer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593724" y="4469299"/>
            <a:ext cx="7740577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HAIC, hepatic arterial infusion chemotherapy; SBRT, stereotactic body radiation therapy; SIRT, selective internal radiation therapy; TACE, transarterial chemoembolization; TARE, transarterial radioembolism.</a:t>
            </a:r>
          </a:p>
        </p:txBody>
      </p:sp>
      <p:sp>
        <p:nvSpPr>
          <p:cNvPr id="6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725" y="4823924"/>
            <a:ext cx="7970412" cy="363995"/>
          </a:xfrm>
        </p:spPr>
        <p:txBody>
          <a:bodyPr/>
          <a:lstStyle/>
          <a:p>
            <a:r>
              <a:rPr lang="en-US" sz="700" dirty="0">
                <a:solidFill>
                  <a:schemeClr val="tx2"/>
                </a:solidFill>
              </a:rPr>
              <a:t>1. Cervantes A, et al. Ann Oncol 2023;34(1):P10-32.</a:t>
            </a:r>
            <a:endParaRPr lang="en-GB" sz="7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9B68E3-54F6-4CAB-B5AC-A92D0DC91681}"/>
              </a:ext>
            </a:extLst>
          </p:cNvPr>
          <p:cNvGrpSpPr/>
          <p:nvPr/>
        </p:nvGrpSpPr>
        <p:grpSpPr>
          <a:xfrm>
            <a:off x="2010721" y="1194452"/>
            <a:ext cx="4577770" cy="2845964"/>
            <a:chOff x="29521" y="1409896"/>
            <a:chExt cx="4577770" cy="2845964"/>
          </a:xfrm>
        </p:grpSpPr>
        <p:sp>
          <p:nvSpPr>
            <p:cNvPr id="11" name="AutoShape 15" descr="MacBook Leopard CS3:Users:tsl:Desktop:127073 NN PP TOOLBOX UPDATE:127073 - Graphics:127073 - grafik til powerpoint:proces_small_box_gra#1E6213.jpg"/>
            <p:cNvSpPr>
              <a:spLocks noChangeAspect="1" noChangeArrowheads="1"/>
            </p:cNvSpPr>
            <p:nvPr/>
          </p:nvSpPr>
          <p:spPr bwMode="auto">
            <a:xfrm>
              <a:off x="29521" y="2725528"/>
              <a:ext cx="1212861" cy="625915"/>
            </a:xfrm>
            <a:prstGeom prst="roundRect">
              <a:avLst>
                <a:gd name="adj" fmla="val 15893"/>
              </a:avLst>
            </a:prstGeom>
            <a:solidFill>
              <a:schemeClr val="accent1"/>
            </a:solidFill>
            <a:ln w="19050">
              <a:solidFill>
                <a:schemeClr val="accent1"/>
              </a:solidFill>
              <a:round/>
              <a:headEnd/>
              <a:tailEnd/>
            </a:ln>
          </p:spPr>
          <p:txBody>
            <a:bodyPr wrap="square" lIns="54000" tIns="54000" rIns="54000" bIns="54000" anchor="ctr">
              <a:spAutoFit/>
            </a:bodyPr>
            <a:lstStyle/>
            <a:p>
              <a:pPr algn="ctr"/>
              <a:r>
                <a:rPr lang="en-GB" sz="1000" b="1" dirty="0">
                  <a:solidFill>
                    <a:schemeClr val="bg2"/>
                  </a:solidFill>
                  <a:cs typeface="Arial" pitchFamily="34" charset="0"/>
                </a:rPr>
                <a:t>Local treatment for metastatic colorectal cancer</a:t>
              </a:r>
              <a:endParaRPr lang="en-US" sz="1000" b="1" dirty="0">
                <a:solidFill>
                  <a:schemeClr val="bg2"/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05472" y="1953576"/>
              <a:ext cx="1378977" cy="2154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r>
                <a:rPr lang="en-GB" sz="800" dirty="0">
                  <a:cs typeface="Arial" pitchFamily="34" charset="0"/>
                </a:rPr>
                <a:t>Local ablation treatment</a:t>
              </a:r>
              <a:endParaRPr lang="en-US" sz="800" dirty="0"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05472" y="3569389"/>
              <a:ext cx="1378977" cy="2154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r>
                <a:rPr lang="en-GB" sz="800" dirty="0">
                  <a:cs typeface="Arial" pitchFamily="34" charset="0"/>
                </a:rPr>
                <a:t>Intra-arterial therapies</a:t>
              </a:r>
              <a:endParaRPr lang="en-US" sz="800" dirty="0">
                <a:cs typeface="Arial" pitchFamily="34" charset="0"/>
              </a:endParaRPr>
            </a:p>
          </p:txBody>
        </p:sp>
        <p:cxnSp>
          <p:nvCxnSpPr>
            <p:cNvPr id="5" name="Elbow Connector 4"/>
            <p:cNvCxnSpPr>
              <a:cxnSpLocks/>
              <a:stCxn id="11" idx="3"/>
              <a:endCxn id="8" idx="1"/>
            </p:cNvCxnSpPr>
            <p:nvPr/>
          </p:nvCxnSpPr>
          <p:spPr>
            <a:xfrm flipV="1">
              <a:off x="1242382" y="2061298"/>
              <a:ext cx="263090" cy="977188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>
              <a:cxnSpLocks/>
              <a:stCxn id="11" idx="3"/>
              <a:endCxn id="21" idx="1"/>
            </p:cNvCxnSpPr>
            <p:nvPr/>
          </p:nvCxnSpPr>
          <p:spPr>
            <a:xfrm>
              <a:off x="1242382" y="3038486"/>
              <a:ext cx="263090" cy="638625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cxnSpLocks/>
            </p:cNvCxnSpPr>
            <p:nvPr/>
          </p:nvCxnSpPr>
          <p:spPr>
            <a:xfrm flipV="1">
              <a:off x="2889847" y="1517618"/>
              <a:ext cx="446274" cy="543679"/>
            </a:xfrm>
            <a:prstGeom prst="bentConnector3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cxnSpLocks/>
              <a:stCxn id="8" idx="3"/>
            </p:cNvCxnSpPr>
            <p:nvPr/>
          </p:nvCxnSpPr>
          <p:spPr>
            <a:xfrm flipV="1">
              <a:off x="2884449" y="2061297"/>
              <a:ext cx="451672" cy="1"/>
            </a:xfrm>
            <a:prstGeom prst="bentConnector3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cxnSpLocks/>
            </p:cNvCxnSpPr>
            <p:nvPr/>
          </p:nvCxnSpPr>
          <p:spPr>
            <a:xfrm>
              <a:off x="2889847" y="2061297"/>
              <a:ext cx="446274" cy="479167"/>
            </a:xfrm>
            <a:prstGeom prst="bentConnector3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336121" y="1409896"/>
              <a:ext cx="1251908" cy="215444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GB" sz="800" dirty="0">
                  <a:solidFill>
                    <a:schemeClr val="bg1"/>
                  </a:solidFill>
                  <a:cs typeface="Arial" pitchFamily="34" charset="0"/>
                </a:rPr>
                <a:t>Surgery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C5DFF14-1BA7-4494-9089-B8931D726CFE}"/>
                </a:ext>
              </a:extLst>
            </p:cNvPr>
            <p:cNvSpPr txBox="1"/>
            <p:nvPr/>
          </p:nvSpPr>
          <p:spPr>
            <a:xfrm>
              <a:off x="3348389" y="1941451"/>
              <a:ext cx="1251908" cy="215444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GB" sz="800" dirty="0">
                  <a:solidFill>
                    <a:schemeClr val="bg1"/>
                  </a:solidFill>
                  <a:cs typeface="Arial" pitchFamily="34" charset="0"/>
                </a:rPr>
                <a:t>Radiofrequency ablation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2814AD9-940D-47B3-8914-F9AA77E4D6AF}"/>
                </a:ext>
              </a:extLst>
            </p:cNvPr>
            <p:cNvSpPr txBox="1"/>
            <p:nvPr/>
          </p:nvSpPr>
          <p:spPr>
            <a:xfrm>
              <a:off x="3336121" y="2430393"/>
              <a:ext cx="1251908" cy="215444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GB" sz="800" dirty="0">
                  <a:solidFill>
                    <a:schemeClr val="bg1"/>
                  </a:solidFill>
                  <a:cs typeface="Arial" pitchFamily="34" charset="0"/>
                </a:rPr>
                <a:t>SBRT</a:t>
              </a:r>
            </a:p>
          </p:txBody>
        </p:sp>
        <p:cxnSp>
          <p:nvCxnSpPr>
            <p:cNvPr id="68" name="Elbow Connector 62">
              <a:extLst>
                <a:ext uri="{FF2B5EF4-FFF2-40B4-BE49-F238E27FC236}">
                  <a16:creationId xmlns:a16="http://schemas.microsoft.com/office/drawing/2014/main" id="{5CAF9097-4E98-4B99-9B8B-2968B00B29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6841" y="3127641"/>
              <a:ext cx="446274" cy="543679"/>
            </a:xfrm>
            <a:prstGeom prst="bentConnector3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96">
              <a:extLst>
                <a:ext uri="{FF2B5EF4-FFF2-40B4-BE49-F238E27FC236}">
                  <a16:creationId xmlns:a16="http://schemas.microsoft.com/office/drawing/2014/main" id="{0FDBF89B-D60E-4851-A315-0E2BB5983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1443" y="3671320"/>
              <a:ext cx="451672" cy="1"/>
            </a:xfrm>
            <a:prstGeom prst="bentConnector3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98">
              <a:extLst>
                <a:ext uri="{FF2B5EF4-FFF2-40B4-BE49-F238E27FC236}">
                  <a16:creationId xmlns:a16="http://schemas.microsoft.com/office/drawing/2014/main" id="{EF88DA12-7439-48EB-9F1C-BC49C2B94E39}"/>
                </a:ext>
              </a:extLst>
            </p:cNvPr>
            <p:cNvCxnSpPr>
              <a:cxnSpLocks/>
            </p:cNvCxnSpPr>
            <p:nvPr/>
          </p:nvCxnSpPr>
          <p:spPr>
            <a:xfrm>
              <a:off x="2896841" y="3671320"/>
              <a:ext cx="446274" cy="479167"/>
            </a:xfrm>
            <a:prstGeom prst="bentConnector3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54ECB98F-E0BD-4B28-96C1-6622BD561039}"/>
                </a:ext>
              </a:extLst>
            </p:cNvPr>
            <p:cNvSpPr txBox="1"/>
            <p:nvPr/>
          </p:nvSpPr>
          <p:spPr>
            <a:xfrm>
              <a:off x="3343115" y="3019919"/>
              <a:ext cx="1251908" cy="215444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GB" sz="800" dirty="0">
                  <a:solidFill>
                    <a:schemeClr val="bg1"/>
                  </a:solidFill>
                  <a:cs typeface="Arial" pitchFamily="34" charset="0"/>
                </a:rPr>
                <a:t>TARE/SIRT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BCEA833-599A-4E89-91A2-FC4D610D825E}"/>
                </a:ext>
              </a:extLst>
            </p:cNvPr>
            <p:cNvSpPr txBox="1"/>
            <p:nvPr/>
          </p:nvSpPr>
          <p:spPr>
            <a:xfrm>
              <a:off x="3355383" y="3551474"/>
              <a:ext cx="1251908" cy="215444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GB" sz="800" dirty="0">
                  <a:solidFill>
                    <a:schemeClr val="bg1"/>
                  </a:solidFill>
                  <a:cs typeface="Arial" pitchFamily="34" charset="0"/>
                </a:rPr>
                <a:t>HAIC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3B0DCFC-000E-4138-87C7-D1FC83153D32}"/>
                </a:ext>
              </a:extLst>
            </p:cNvPr>
            <p:cNvSpPr txBox="1"/>
            <p:nvPr/>
          </p:nvSpPr>
          <p:spPr>
            <a:xfrm>
              <a:off x="3343115" y="4040416"/>
              <a:ext cx="1251908" cy="215444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txBody>
            <a:bodyPr wrap="square" lIns="45720" rIns="4572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GB" sz="800" dirty="0">
                  <a:solidFill>
                    <a:schemeClr val="bg1"/>
                  </a:solidFill>
                  <a:cs typeface="Arial" pitchFamily="34" charset="0"/>
                </a:rPr>
                <a:t>TACE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554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93725" y="274066"/>
            <a:ext cx="7970411" cy="583901"/>
          </a:xfrm>
        </p:spPr>
        <p:txBody>
          <a:bodyPr/>
          <a:lstStyle/>
          <a:p>
            <a:r>
              <a:rPr lang="en-GB" dirty="0"/>
              <a:t>First-line therapy for stage IV unresectable metastatic colorectal cancer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593724" y="4468556"/>
            <a:ext cx="7740577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ChT, chemotherapy; dMMR, deficient mismatch repair; EGFR, epidermal growth factor receptor; MSI, microsatellite instability; mut, mutant; wt, wild-type.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35771" y="1056316"/>
            <a:ext cx="3118172" cy="21544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Fluoropyrimidine ± bevacizumab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72222" y="1136851"/>
            <a:ext cx="1890942" cy="33855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Comorbidities and metastatic disease not amenable to curative treatment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72222" y="2988523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GB" sz="800" i="1" dirty="0">
                <a:cs typeface="Arial" pitchFamily="34" charset="0"/>
              </a:rPr>
              <a:t>RAS-</a:t>
            </a:r>
            <a:r>
              <a:rPr lang="en-GB" sz="800" dirty="0">
                <a:cs typeface="Arial" pitchFamily="34" charset="0"/>
              </a:rPr>
              <a:t>mut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72222" y="4203106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GB" sz="800" dirty="0">
                <a:cs typeface="Arial" pitchFamily="34" charset="0"/>
              </a:rPr>
              <a:t>dMMR/MSI-H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44" name="AutoShape 15" descr="MacBook Leopard CS3:Users:tsl:Desktop:127073 NN PP TOOLBOX UPDATE:127073 - Graphics:127073 - grafik til powerpoint:proces_small_box_gra#1E6213.jpg"/>
          <p:cNvSpPr>
            <a:spLocks noChangeAspect="1" noChangeArrowheads="1"/>
          </p:cNvSpPr>
          <p:nvPr/>
        </p:nvSpPr>
        <p:spPr bwMode="auto">
          <a:xfrm>
            <a:off x="88422" y="1966068"/>
            <a:ext cx="1178026" cy="1289527"/>
          </a:xfrm>
          <a:prstGeom prst="roundRect">
            <a:avLst>
              <a:gd name="adj" fmla="val 15893"/>
            </a:avLst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Stage IV unresectable metastatic colorectal cancer: </a:t>
            </a:r>
            <a:br>
              <a:rPr lang="en-GB" sz="1000" b="1" dirty="0">
                <a:solidFill>
                  <a:schemeClr val="bg2"/>
                </a:solidFill>
                <a:cs typeface="Arial" pitchFamily="34" charset="0"/>
              </a:rPr>
            </a:br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first-line therapy</a:t>
            </a:r>
            <a:endParaRPr lang="en-US" sz="1000" b="1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725" y="4823924"/>
            <a:ext cx="7970412" cy="363995"/>
          </a:xfrm>
        </p:spPr>
        <p:txBody>
          <a:bodyPr/>
          <a:lstStyle/>
          <a:p>
            <a:r>
              <a:rPr lang="en-US" sz="700" dirty="0">
                <a:solidFill>
                  <a:schemeClr val="tx2"/>
                </a:solidFill>
              </a:rPr>
              <a:t>1. Cervantes A, et al. Ann Oncol 2023;34(1):P10-32.</a:t>
            </a:r>
            <a:endParaRPr lang="en-GB" sz="700" dirty="0">
              <a:solidFill>
                <a:schemeClr val="tx2"/>
              </a:solidFill>
            </a:endParaRPr>
          </a:p>
        </p:txBody>
      </p:sp>
      <p:cxnSp>
        <p:nvCxnSpPr>
          <p:cNvPr id="4" name="Elbow Connector 3"/>
          <p:cNvCxnSpPr>
            <a:cxnSpLocks/>
            <a:stCxn id="44" idx="3"/>
            <a:endCxn id="8" idx="1"/>
          </p:cNvCxnSpPr>
          <p:nvPr/>
        </p:nvCxnSpPr>
        <p:spPr>
          <a:xfrm flipV="1">
            <a:off x="1266448" y="1306128"/>
            <a:ext cx="505774" cy="1304704"/>
          </a:xfrm>
          <a:prstGeom prst="bentConnector3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cxnSpLocks/>
            <a:stCxn id="44" idx="3"/>
            <a:endCxn id="21" idx="1"/>
          </p:cNvCxnSpPr>
          <p:nvPr/>
        </p:nvCxnSpPr>
        <p:spPr>
          <a:xfrm>
            <a:off x="1266448" y="2610832"/>
            <a:ext cx="505774" cy="169999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cxnSpLocks/>
            <a:stCxn id="44" idx="3"/>
            <a:endCxn id="20" idx="1"/>
          </p:cNvCxnSpPr>
          <p:nvPr/>
        </p:nvCxnSpPr>
        <p:spPr>
          <a:xfrm>
            <a:off x="1266448" y="2610832"/>
            <a:ext cx="505774" cy="485413"/>
          </a:xfrm>
          <a:prstGeom prst="bentConnector3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312BC24-E3CF-447A-8E91-FC279BC0E34D}"/>
              </a:ext>
            </a:extLst>
          </p:cNvPr>
          <p:cNvSpPr txBox="1"/>
          <p:nvPr/>
        </p:nvSpPr>
        <p:spPr>
          <a:xfrm>
            <a:off x="1772222" y="1667238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Frail and elderly patients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121412B-34FA-4E36-B3EC-942844238D7B}"/>
              </a:ext>
            </a:extLst>
          </p:cNvPr>
          <p:cNvSpPr txBox="1"/>
          <p:nvPr/>
        </p:nvSpPr>
        <p:spPr>
          <a:xfrm>
            <a:off x="1772222" y="2159312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RAS</a:t>
            </a:r>
            <a:r>
              <a:rPr lang="en-US" sz="800" dirty="0">
                <a:cs typeface="Arial" pitchFamily="34" charset="0"/>
              </a:rPr>
              <a:t>-wt and </a:t>
            </a:r>
            <a:r>
              <a:rPr lang="en-US" sz="800" i="1" dirty="0">
                <a:cs typeface="Arial" pitchFamily="34" charset="0"/>
              </a:rPr>
              <a:t>BRAF-</a:t>
            </a:r>
            <a:r>
              <a:rPr lang="en-US" sz="800" dirty="0">
                <a:cs typeface="Arial" pitchFamily="34" charset="0"/>
              </a:rPr>
              <a:t>wt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7721119-48D2-4D34-BB82-CF004DAF9A05}"/>
              </a:ext>
            </a:extLst>
          </p:cNvPr>
          <p:cNvSpPr txBox="1"/>
          <p:nvPr/>
        </p:nvSpPr>
        <p:spPr>
          <a:xfrm>
            <a:off x="1767602" y="3534163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BRAF</a:t>
            </a:r>
            <a:r>
              <a:rPr lang="en-US" sz="800" dirty="0">
                <a:cs typeface="Arial" pitchFamily="34" charset="0"/>
              </a:rPr>
              <a:t>-mut</a:t>
            </a:r>
          </a:p>
        </p:txBody>
      </p:sp>
      <p:cxnSp>
        <p:nvCxnSpPr>
          <p:cNvPr id="51" name="Elbow Connector 3">
            <a:extLst>
              <a:ext uri="{FF2B5EF4-FFF2-40B4-BE49-F238E27FC236}">
                <a16:creationId xmlns:a16="http://schemas.microsoft.com/office/drawing/2014/main" id="{326FB4D6-C33B-42B3-AEA3-DD5AFDC0701E}"/>
              </a:ext>
            </a:extLst>
          </p:cNvPr>
          <p:cNvCxnSpPr>
            <a:cxnSpLocks/>
            <a:stCxn id="44" idx="3"/>
            <a:endCxn id="46" idx="1"/>
          </p:cNvCxnSpPr>
          <p:nvPr/>
        </p:nvCxnSpPr>
        <p:spPr>
          <a:xfrm flipV="1">
            <a:off x="1266448" y="1774960"/>
            <a:ext cx="505774" cy="83587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3">
            <a:extLst>
              <a:ext uri="{FF2B5EF4-FFF2-40B4-BE49-F238E27FC236}">
                <a16:creationId xmlns:a16="http://schemas.microsoft.com/office/drawing/2014/main" id="{49E75C7B-F28C-471C-98C9-84FF6402E1FA}"/>
              </a:ext>
            </a:extLst>
          </p:cNvPr>
          <p:cNvCxnSpPr>
            <a:cxnSpLocks/>
            <a:stCxn id="44" idx="3"/>
            <a:endCxn id="47" idx="1"/>
          </p:cNvCxnSpPr>
          <p:nvPr/>
        </p:nvCxnSpPr>
        <p:spPr>
          <a:xfrm flipV="1">
            <a:off x="1266448" y="2267034"/>
            <a:ext cx="505774" cy="34379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3">
            <a:extLst>
              <a:ext uri="{FF2B5EF4-FFF2-40B4-BE49-F238E27FC236}">
                <a16:creationId xmlns:a16="http://schemas.microsoft.com/office/drawing/2014/main" id="{C4E9F360-B80B-48D1-9971-F61B9292783A}"/>
              </a:ext>
            </a:extLst>
          </p:cNvPr>
          <p:cNvCxnSpPr>
            <a:cxnSpLocks/>
            <a:stCxn id="44" idx="3"/>
            <a:endCxn id="50" idx="1"/>
          </p:cNvCxnSpPr>
          <p:nvPr/>
        </p:nvCxnSpPr>
        <p:spPr>
          <a:xfrm>
            <a:off x="1266448" y="2610832"/>
            <a:ext cx="501154" cy="1031053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CF0B09E-5EB3-42AE-9124-DE4C9C3361CB}"/>
              </a:ext>
            </a:extLst>
          </p:cNvPr>
          <p:cNvSpPr txBox="1"/>
          <p:nvPr/>
        </p:nvSpPr>
        <p:spPr>
          <a:xfrm>
            <a:off x="3935771" y="1392312"/>
            <a:ext cx="3118172" cy="461665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Fluoropyrimidine ± bevacizumab</a:t>
            </a: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RAS</a:t>
            </a: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-wt: ChT–anti-EGFR or anti-EGFR alone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B376A28-0347-4CBD-8169-1783A63300DF}"/>
              </a:ext>
            </a:extLst>
          </p:cNvPr>
          <p:cNvSpPr txBox="1"/>
          <p:nvPr/>
        </p:nvSpPr>
        <p:spPr>
          <a:xfrm>
            <a:off x="3935771" y="1931672"/>
            <a:ext cx="3118172" cy="21544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LEFT COLON: ChT doublet–anti-EGFR</a:t>
            </a:r>
          </a:p>
        </p:txBody>
      </p:sp>
      <p:cxnSp>
        <p:nvCxnSpPr>
          <p:cNvPr id="73" name="Elbow Connector 3">
            <a:extLst>
              <a:ext uri="{FF2B5EF4-FFF2-40B4-BE49-F238E27FC236}">
                <a16:creationId xmlns:a16="http://schemas.microsoft.com/office/drawing/2014/main" id="{9DE84173-73B7-4DCD-A49C-B467275C9258}"/>
              </a:ext>
            </a:extLst>
          </p:cNvPr>
          <p:cNvCxnSpPr>
            <a:cxnSpLocks/>
            <a:stCxn id="47" idx="3"/>
            <a:endCxn id="72" idx="1"/>
          </p:cNvCxnSpPr>
          <p:nvPr/>
        </p:nvCxnSpPr>
        <p:spPr>
          <a:xfrm flipV="1">
            <a:off x="3663164" y="2039394"/>
            <a:ext cx="272607" cy="22764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3">
            <a:extLst>
              <a:ext uri="{FF2B5EF4-FFF2-40B4-BE49-F238E27FC236}">
                <a16:creationId xmlns:a16="http://schemas.microsoft.com/office/drawing/2014/main" id="{534F64F4-3C64-412C-8BB9-8C526B871EA6}"/>
              </a:ext>
            </a:extLst>
          </p:cNvPr>
          <p:cNvCxnSpPr>
            <a:cxnSpLocks/>
            <a:stCxn id="46" idx="3"/>
            <a:endCxn id="68" idx="1"/>
          </p:cNvCxnSpPr>
          <p:nvPr/>
        </p:nvCxnSpPr>
        <p:spPr>
          <a:xfrm flipV="1">
            <a:off x="3663164" y="1623145"/>
            <a:ext cx="272607" cy="15181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3">
            <a:extLst>
              <a:ext uri="{FF2B5EF4-FFF2-40B4-BE49-F238E27FC236}">
                <a16:creationId xmlns:a16="http://schemas.microsoft.com/office/drawing/2014/main" id="{F362304A-B803-4114-891B-25D8C4ECF0C3}"/>
              </a:ext>
            </a:extLst>
          </p:cNvPr>
          <p:cNvCxnSpPr>
            <a:cxnSpLocks/>
            <a:stCxn id="47" idx="3"/>
            <a:endCxn id="93" idx="1"/>
          </p:cNvCxnSpPr>
          <p:nvPr/>
        </p:nvCxnSpPr>
        <p:spPr>
          <a:xfrm>
            <a:off x="3663164" y="2267034"/>
            <a:ext cx="281585" cy="33911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3">
            <a:extLst>
              <a:ext uri="{FF2B5EF4-FFF2-40B4-BE49-F238E27FC236}">
                <a16:creationId xmlns:a16="http://schemas.microsoft.com/office/drawing/2014/main" id="{ACD8AFD9-858E-4C29-9107-C60CA8A6C4E2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3663164" y="1164038"/>
            <a:ext cx="272607" cy="14209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872DA0B1-669D-4C13-84E8-C06609D611A3}"/>
              </a:ext>
            </a:extLst>
          </p:cNvPr>
          <p:cNvSpPr txBox="1"/>
          <p:nvPr/>
        </p:nvSpPr>
        <p:spPr>
          <a:xfrm>
            <a:off x="3944749" y="2213729"/>
            <a:ext cx="3110594" cy="784830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RIGHT COLON: 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Preferred: ChT doublet ± bevacizumab or ChT triplet ± bevacizumab</a:t>
            </a:r>
          </a:p>
          <a:p>
            <a:pPr>
              <a:spcAft>
                <a:spcPts val="200"/>
              </a:spcAft>
            </a:pP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Only if tumor shrinkage is the aim: ChT doublet–anti-EGFR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EC5502F-724A-4D79-AD8A-4961267650DE}"/>
              </a:ext>
            </a:extLst>
          </p:cNvPr>
          <p:cNvSpPr txBox="1"/>
          <p:nvPr/>
        </p:nvSpPr>
        <p:spPr>
          <a:xfrm>
            <a:off x="3935771" y="3112943"/>
            <a:ext cx="3118172" cy="21544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ChT doublet ± bevacizumab or ChT triplet ± bevacizumab</a:t>
            </a:r>
          </a:p>
        </p:txBody>
      </p:sp>
      <p:cxnSp>
        <p:nvCxnSpPr>
          <p:cNvPr id="101" name="Elbow Connector 3">
            <a:extLst>
              <a:ext uri="{FF2B5EF4-FFF2-40B4-BE49-F238E27FC236}">
                <a16:creationId xmlns:a16="http://schemas.microsoft.com/office/drawing/2014/main" id="{7C134B68-58FD-4811-8DAB-9D8838C937E8}"/>
              </a:ext>
            </a:extLst>
          </p:cNvPr>
          <p:cNvCxnSpPr>
            <a:cxnSpLocks/>
            <a:stCxn id="20" idx="3"/>
            <a:endCxn id="100" idx="1"/>
          </p:cNvCxnSpPr>
          <p:nvPr/>
        </p:nvCxnSpPr>
        <p:spPr>
          <a:xfrm>
            <a:off x="3663164" y="3096245"/>
            <a:ext cx="272607" cy="12442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3">
            <a:extLst>
              <a:ext uri="{FF2B5EF4-FFF2-40B4-BE49-F238E27FC236}">
                <a16:creationId xmlns:a16="http://schemas.microsoft.com/office/drawing/2014/main" id="{86F0CCEE-76E4-4BE4-83FA-AE56D18F5C4B}"/>
              </a:ext>
            </a:extLst>
          </p:cNvPr>
          <p:cNvCxnSpPr>
            <a:cxnSpLocks/>
            <a:stCxn id="50" idx="3"/>
            <a:endCxn id="110" idx="1"/>
          </p:cNvCxnSpPr>
          <p:nvPr/>
        </p:nvCxnSpPr>
        <p:spPr>
          <a:xfrm>
            <a:off x="3658544" y="3641885"/>
            <a:ext cx="277227" cy="12325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B96D08B2-D96E-44E7-AA1C-F97C7C6E1713}"/>
              </a:ext>
            </a:extLst>
          </p:cNvPr>
          <p:cNvSpPr txBox="1"/>
          <p:nvPr/>
        </p:nvSpPr>
        <p:spPr>
          <a:xfrm>
            <a:off x="3935771" y="3372725"/>
            <a:ext cx="3118172" cy="784830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LEFT COLON: 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ChT doublet ± bevacizumab</a:t>
            </a:r>
          </a:p>
          <a:p>
            <a:pPr>
              <a:spcAft>
                <a:spcPts val="200"/>
              </a:spcAft>
            </a:pP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RIGHT COLON: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ChT doublet ± bevacizumab or ChT triplet ± bevacizumab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39E515D-383B-4270-B46D-24FB18A363BD}"/>
              </a:ext>
            </a:extLst>
          </p:cNvPr>
          <p:cNvSpPr txBox="1"/>
          <p:nvPr/>
        </p:nvSpPr>
        <p:spPr>
          <a:xfrm>
            <a:off x="3935771" y="4231883"/>
            <a:ext cx="3118172" cy="21544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Pembrolizumab</a:t>
            </a:r>
          </a:p>
        </p:txBody>
      </p:sp>
      <p:cxnSp>
        <p:nvCxnSpPr>
          <p:cNvPr id="119" name="Elbow Connector 3">
            <a:extLst>
              <a:ext uri="{FF2B5EF4-FFF2-40B4-BE49-F238E27FC236}">
                <a16:creationId xmlns:a16="http://schemas.microsoft.com/office/drawing/2014/main" id="{BC0B894F-5E91-4460-84A0-6D6CF0FB291C}"/>
              </a:ext>
            </a:extLst>
          </p:cNvPr>
          <p:cNvCxnSpPr>
            <a:cxnSpLocks/>
            <a:stCxn id="21" idx="3"/>
            <a:endCxn id="117" idx="1"/>
          </p:cNvCxnSpPr>
          <p:nvPr/>
        </p:nvCxnSpPr>
        <p:spPr>
          <a:xfrm>
            <a:off x="3663164" y="4310828"/>
            <a:ext cx="272607" cy="28777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3">
            <a:extLst>
              <a:ext uri="{FF2B5EF4-FFF2-40B4-BE49-F238E27FC236}">
                <a16:creationId xmlns:a16="http://schemas.microsoft.com/office/drawing/2014/main" id="{C7BFFA16-D872-4219-AF7E-3B20BCC1D1CF}"/>
              </a:ext>
            </a:extLst>
          </p:cNvPr>
          <p:cNvCxnSpPr>
            <a:cxnSpLocks/>
            <a:stCxn id="9" idx="3"/>
            <a:endCxn id="122" idx="1"/>
          </p:cNvCxnSpPr>
          <p:nvPr/>
        </p:nvCxnSpPr>
        <p:spPr>
          <a:xfrm>
            <a:off x="7053943" y="1164038"/>
            <a:ext cx="728199" cy="44164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FB2DCA29-482B-4F24-983F-CDEB0DB77B9B}"/>
              </a:ext>
            </a:extLst>
          </p:cNvPr>
          <p:cNvSpPr txBox="1"/>
          <p:nvPr/>
        </p:nvSpPr>
        <p:spPr>
          <a:xfrm>
            <a:off x="7782142" y="1436406"/>
            <a:ext cx="1055997" cy="33855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Non-progression:</a:t>
            </a:r>
          </a:p>
          <a:p>
            <a:r>
              <a:rPr lang="en-US" sz="800" dirty="0">
                <a:cs typeface="Arial" pitchFamily="34" charset="0"/>
              </a:rPr>
              <a:t>Maintenance therapy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B1D11D4-0661-4420-9EC0-042E71EF0E5A}"/>
              </a:ext>
            </a:extLst>
          </p:cNvPr>
          <p:cNvSpPr txBox="1"/>
          <p:nvPr/>
        </p:nvSpPr>
        <p:spPr>
          <a:xfrm>
            <a:off x="7782143" y="2148473"/>
            <a:ext cx="1055997" cy="33855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Progressive disease:</a:t>
            </a:r>
          </a:p>
          <a:p>
            <a:r>
              <a:rPr lang="en-US" sz="800" dirty="0">
                <a:cs typeface="Arial" pitchFamily="34" charset="0"/>
              </a:rPr>
              <a:t>Second-line therapy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F5FBBEA-AE2B-4A06-970E-E3F45D0C72C7}"/>
              </a:ext>
            </a:extLst>
          </p:cNvPr>
          <p:cNvSpPr txBox="1"/>
          <p:nvPr/>
        </p:nvSpPr>
        <p:spPr>
          <a:xfrm>
            <a:off x="7782143" y="2819901"/>
            <a:ext cx="1055997" cy="46166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Progressive disease:</a:t>
            </a:r>
          </a:p>
          <a:p>
            <a:r>
              <a:rPr lang="en-US" sz="800" dirty="0">
                <a:cs typeface="Arial" pitchFamily="34" charset="0"/>
              </a:rPr>
              <a:t>Third-line therapy and beyond</a:t>
            </a:r>
          </a:p>
        </p:txBody>
      </p:sp>
      <p:cxnSp>
        <p:nvCxnSpPr>
          <p:cNvPr id="129" name="Elbow Connector 3">
            <a:extLst>
              <a:ext uri="{FF2B5EF4-FFF2-40B4-BE49-F238E27FC236}">
                <a16:creationId xmlns:a16="http://schemas.microsoft.com/office/drawing/2014/main" id="{DF233E01-DBB6-4793-A790-2B09836D108B}"/>
              </a:ext>
            </a:extLst>
          </p:cNvPr>
          <p:cNvCxnSpPr>
            <a:cxnSpLocks/>
            <a:stCxn id="68" idx="3"/>
            <a:endCxn id="122" idx="1"/>
          </p:cNvCxnSpPr>
          <p:nvPr/>
        </p:nvCxnSpPr>
        <p:spPr>
          <a:xfrm flipV="1">
            <a:off x="7053943" y="1605683"/>
            <a:ext cx="728199" cy="1746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3">
            <a:extLst>
              <a:ext uri="{FF2B5EF4-FFF2-40B4-BE49-F238E27FC236}">
                <a16:creationId xmlns:a16="http://schemas.microsoft.com/office/drawing/2014/main" id="{15E49A78-0FF1-4244-A93D-33388F957FA4}"/>
              </a:ext>
            </a:extLst>
          </p:cNvPr>
          <p:cNvCxnSpPr>
            <a:cxnSpLocks/>
            <a:stCxn id="72" idx="3"/>
            <a:endCxn id="122" idx="1"/>
          </p:cNvCxnSpPr>
          <p:nvPr/>
        </p:nvCxnSpPr>
        <p:spPr>
          <a:xfrm flipV="1">
            <a:off x="7053943" y="1605683"/>
            <a:ext cx="728199" cy="43371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3">
            <a:extLst>
              <a:ext uri="{FF2B5EF4-FFF2-40B4-BE49-F238E27FC236}">
                <a16:creationId xmlns:a16="http://schemas.microsoft.com/office/drawing/2014/main" id="{96EC1DCE-6715-49E7-A1AE-C26CBA5B59F6}"/>
              </a:ext>
            </a:extLst>
          </p:cNvPr>
          <p:cNvCxnSpPr>
            <a:cxnSpLocks/>
            <a:stCxn id="93" idx="3"/>
            <a:endCxn id="122" idx="1"/>
          </p:cNvCxnSpPr>
          <p:nvPr/>
        </p:nvCxnSpPr>
        <p:spPr>
          <a:xfrm flipV="1">
            <a:off x="7055343" y="1605683"/>
            <a:ext cx="726799" cy="100046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3">
            <a:extLst>
              <a:ext uri="{FF2B5EF4-FFF2-40B4-BE49-F238E27FC236}">
                <a16:creationId xmlns:a16="http://schemas.microsoft.com/office/drawing/2014/main" id="{E33216C3-D657-4636-B7A2-F12D9DD1F92B}"/>
              </a:ext>
            </a:extLst>
          </p:cNvPr>
          <p:cNvCxnSpPr>
            <a:cxnSpLocks/>
            <a:stCxn id="100" idx="3"/>
            <a:endCxn id="122" idx="1"/>
          </p:cNvCxnSpPr>
          <p:nvPr/>
        </p:nvCxnSpPr>
        <p:spPr>
          <a:xfrm flipV="1">
            <a:off x="7053943" y="1605683"/>
            <a:ext cx="728199" cy="161498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3">
            <a:extLst>
              <a:ext uri="{FF2B5EF4-FFF2-40B4-BE49-F238E27FC236}">
                <a16:creationId xmlns:a16="http://schemas.microsoft.com/office/drawing/2014/main" id="{D578D177-D5E0-40F1-8B1E-4091275DC470}"/>
              </a:ext>
            </a:extLst>
          </p:cNvPr>
          <p:cNvCxnSpPr>
            <a:cxnSpLocks/>
            <a:stCxn id="110" idx="3"/>
            <a:endCxn id="122" idx="1"/>
          </p:cNvCxnSpPr>
          <p:nvPr/>
        </p:nvCxnSpPr>
        <p:spPr>
          <a:xfrm flipV="1">
            <a:off x="7053943" y="1605683"/>
            <a:ext cx="728199" cy="2159457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3">
            <a:extLst>
              <a:ext uri="{FF2B5EF4-FFF2-40B4-BE49-F238E27FC236}">
                <a16:creationId xmlns:a16="http://schemas.microsoft.com/office/drawing/2014/main" id="{9E5FE1E1-029B-4B3C-AA1D-1742144DB601}"/>
              </a:ext>
            </a:extLst>
          </p:cNvPr>
          <p:cNvCxnSpPr>
            <a:cxnSpLocks/>
            <a:stCxn id="117" idx="3"/>
            <a:endCxn id="122" idx="1"/>
          </p:cNvCxnSpPr>
          <p:nvPr/>
        </p:nvCxnSpPr>
        <p:spPr>
          <a:xfrm flipV="1">
            <a:off x="7053943" y="1605683"/>
            <a:ext cx="728199" cy="273392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79B9A2B-F61A-4A1A-BE53-7F3BD5C8EBFD}"/>
              </a:ext>
            </a:extLst>
          </p:cNvPr>
          <p:cNvCxnSpPr>
            <a:cxnSpLocks/>
            <a:endCxn id="127" idx="1"/>
          </p:cNvCxnSpPr>
          <p:nvPr/>
        </p:nvCxnSpPr>
        <p:spPr>
          <a:xfrm>
            <a:off x="7423150" y="2317750"/>
            <a:ext cx="358993" cy="0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6419E5CF-F17D-446A-B019-7C395D3B450D}"/>
              </a:ext>
            </a:extLst>
          </p:cNvPr>
          <p:cNvCxnSpPr>
            <a:cxnSpLocks/>
            <a:stCxn id="122" idx="2"/>
            <a:endCxn id="127" idx="0"/>
          </p:cNvCxnSpPr>
          <p:nvPr/>
        </p:nvCxnSpPr>
        <p:spPr>
          <a:xfrm>
            <a:off x="8310141" y="1774960"/>
            <a:ext cx="1" cy="373513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501DD5AA-55EA-44E5-BDF7-D403C24D3D83}"/>
              </a:ext>
            </a:extLst>
          </p:cNvPr>
          <p:cNvCxnSpPr>
            <a:cxnSpLocks/>
            <a:stCxn id="127" idx="2"/>
            <a:endCxn id="128" idx="0"/>
          </p:cNvCxnSpPr>
          <p:nvPr/>
        </p:nvCxnSpPr>
        <p:spPr>
          <a:xfrm>
            <a:off x="8310142" y="2487027"/>
            <a:ext cx="0" cy="332874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13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93725" y="274066"/>
            <a:ext cx="7970411" cy="583901"/>
          </a:xfrm>
        </p:spPr>
        <p:txBody>
          <a:bodyPr/>
          <a:lstStyle/>
          <a:p>
            <a:r>
              <a:rPr lang="en-GB" dirty="0"/>
              <a:t>Maintenance therapy for stage IV unresectable metastatic colorectal cancer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593724" y="4468556"/>
            <a:ext cx="7740577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ChT, chemotherapy; EGFR, epidermal growth factor receptor; FOLFIRI, folinic acid, fluorouracil, irinotecan.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72222" y="1731211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Oxaliplatin-based ChT–bevacizumab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72222" y="3547786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GB" sz="800" dirty="0">
                <a:cs typeface="Arial" pitchFamily="34" charset="0"/>
              </a:rPr>
              <a:t>FOLRIRI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44" name="AutoShape 15" descr="MacBook Leopard CS3:Users:tsl:Desktop:127073 NN PP TOOLBOX UPDATE:127073 - Graphics:127073 - grafik til powerpoint:proces_small_box_gra#1E6213.jpg"/>
          <p:cNvSpPr>
            <a:spLocks noChangeAspect="1" noChangeArrowheads="1"/>
          </p:cNvSpPr>
          <p:nvPr/>
        </p:nvSpPr>
        <p:spPr bwMode="auto">
          <a:xfrm>
            <a:off x="88422" y="1966068"/>
            <a:ext cx="1178026" cy="1289527"/>
          </a:xfrm>
          <a:prstGeom prst="roundRect">
            <a:avLst>
              <a:gd name="adj" fmla="val 15893"/>
            </a:avLst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Stage IV unresectable metastatic colorectal cancer: </a:t>
            </a:r>
            <a:br>
              <a:rPr lang="en-GB" sz="1000" b="1" dirty="0">
                <a:solidFill>
                  <a:schemeClr val="bg2"/>
                </a:solidFill>
                <a:cs typeface="Arial" pitchFamily="34" charset="0"/>
              </a:rPr>
            </a:br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maintenance therapy</a:t>
            </a:r>
            <a:endParaRPr lang="en-US" sz="1000" b="1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725" y="4823924"/>
            <a:ext cx="7970412" cy="363995"/>
          </a:xfrm>
        </p:spPr>
        <p:txBody>
          <a:bodyPr/>
          <a:lstStyle/>
          <a:p>
            <a:r>
              <a:rPr lang="en-US" sz="700" dirty="0">
                <a:solidFill>
                  <a:schemeClr val="tx2"/>
                </a:solidFill>
              </a:rPr>
              <a:t>1. Cervantes A, et al. Ann Oncol 2023;34(1):P10-32.</a:t>
            </a:r>
            <a:endParaRPr lang="en-GB" sz="700" dirty="0">
              <a:solidFill>
                <a:schemeClr val="tx2"/>
              </a:solidFill>
            </a:endParaRPr>
          </a:p>
        </p:txBody>
      </p:sp>
      <p:cxnSp>
        <p:nvCxnSpPr>
          <p:cNvPr id="4" name="Elbow Connector 3"/>
          <p:cNvCxnSpPr>
            <a:cxnSpLocks/>
            <a:stCxn id="44" idx="3"/>
            <a:endCxn id="8" idx="1"/>
          </p:cNvCxnSpPr>
          <p:nvPr/>
        </p:nvCxnSpPr>
        <p:spPr>
          <a:xfrm flipV="1">
            <a:off x="1266448" y="1838933"/>
            <a:ext cx="505774" cy="771899"/>
          </a:xfrm>
          <a:prstGeom prst="bentConnector3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cxnSpLocks/>
            <a:stCxn id="44" idx="3"/>
            <a:endCxn id="21" idx="1"/>
          </p:cNvCxnSpPr>
          <p:nvPr/>
        </p:nvCxnSpPr>
        <p:spPr>
          <a:xfrm>
            <a:off x="1266448" y="2610832"/>
            <a:ext cx="505774" cy="104467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312BC24-E3CF-447A-8E91-FC279BC0E34D}"/>
              </a:ext>
            </a:extLst>
          </p:cNvPr>
          <p:cNvSpPr txBox="1"/>
          <p:nvPr/>
        </p:nvSpPr>
        <p:spPr>
          <a:xfrm>
            <a:off x="1772222" y="2749278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Oxaliplatin-based ChT–anti-EGFR</a:t>
            </a:r>
          </a:p>
        </p:txBody>
      </p:sp>
      <p:cxnSp>
        <p:nvCxnSpPr>
          <p:cNvPr id="51" name="Elbow Connector 3">
            <a:extLst>
              <a:ext uri="{FF2B5EF4-FFF2-40B4-BE49-F238E27FC236}">
                <a16:creationId xmlns:a16="http://schemas.microsoft.com/office/drawing/2014/main" id="{326FB4D6-C33B-42B3-AEA3-DD5AFDC0701E}"/>
              </a:ext>
            </a:extLst>
          </p:cNvPr>
          <p:cNvCxnSpPr>
            <a:cxnSpLocks/>
            <a:stCxn id="44" idx="3"/>
            <a:endCxn id="46" idx="1"/>
          </p:cNvCxnSpPr>
          <p:nvPr/>
        </p:nvCxnSpPr>
        <p:spPr>
          <a:xfrm>
            <a:off x="1266448" y="2610832"/>
            <a:ext cx="505774" cy="24616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CF0B09E-5EB3-42AE-9124-DE4C9C3361CB}"/>
              </a:ext>
            </a:extLst>
          </p:cNvPr>
          <p:cNvSpPr txBox="1"/>
          <p:nvPr/>
        </p:nvSpPr>
        <p:spPr>
          <a:xfrm>
            <a:off x="3935771" y="1392312"/>
            <a:ext cx="3118172" cy="461665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Non-progression after &gt;4 months treatment</a:t>
            </a: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Fluoropyrimidine–bevacizumab</a:t>
            </a:r>
          </a:p>
        </p:txBody>
      </p:sp>
      <p:cxnSp>
        <p:nvCxnSpPr>
          <p:cNvPr id="79" name="Elbow Connector 3">
            <a:extLst>
              <a:ext uri="{FF2B5EF4-FFF2-40B4-BE49-F238E27FC236}">
                <a16:creationId xmlns:a16="http://schemas.microsoft.com/office/drawing/2014/main" id="{534F64F4-3C64-412C-8BB9-8C526B871EA6}"/>
              </a:ext>
            </a:extLst>
          </p:cNvPr>
          <p:cNvCxnSpPr>
            <a:cxnSpLocks/>
            <a:stCxn id="8" idx="3"/>
            <a:endCxn id="68" idx="1"/>
          </p:cNvCxnSpPr>
          <p:nvPr/>
        </p:nvCxnSpPr>
        <p:spPr>
          <a:xfrm flipV="1">
            <a:off x="3663164" y="1623145"/>
            <a:ext cx="272607" cy="21578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872DA0B1-669D-4C13-84E8-C06609D611A3}"/>
              </a:ext>
            </a:extLst>
          </p:cNvPr>
          <p:cNvSpPr txBox="1"/>
          <p:nvPr/>
        </p:nvSpPr>
        <p:spPr>
          <a:xfrm>
            <a:off x="3944749" y="2213729"/>
            <a:ext cx="3110594" cy="512961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Non-progression</a:t>
            </a:r>
          </a:p>
          <a:p>
            <a:pPr>
              <a:spcAft>
                <a:spcPts val="200"/>
              </a:spcAft>
            </a:pPr>
            <a:endParaRPr lang="en-US" sz="800" i="1" dirty="0">
              <a:solidFill>
                <a:schemeClr val="bg1"/>
              </a:solidFill>
              <a:cs typeface="Arial" pitchFamily="34" charset="0"/>
            </a:endParaRP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Fluoropyrimidine–anti-EGFR</a:t>
            </a:r>
            <a:endParaRPr lang="en-US" sz="800" i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101" name="Elbow Connector 3">
            <a:extLst>
              <a:ext uri="{FF2B5EF4-FFF2-40B4-BE49-F238E27FC236}">
                <a16:creationId xmlns:a16="http://schemas.microsoft.com/office/drawing/2014/main" id="{7C134B68-58FD-4811-8DAB-9D8838C937E8}"/>
              </a:ext>
            </a:extLst>
          </p:cNvPr>
          <p:cNvCxnSpPr>
            <a:cxnSpLocks/>
            <a:stCxn id="46" idx="3"/>
            <a:endCxn id="93" idx="1"/>
          </p:cNvCxnSpPr>
          <p:nvPr/>
        </p:nvCxnSpPr>
        <p:spPr>
          <a:xfrm flipV="1">
            <a:off x="3663164" y="2470210"/>
            <a:ext cx="281585" cy="38679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539E515D-383B-4270-B46D-24FB18A363BD}"/>
              </a:ext>
            </a:extLst>
          </p:cNvPr>
          <p:cNvSpPr txBox="1"/>
          <p:nvPr/>
        </p:nvSpPr>
        <p:spPr>
          <a:xfrm>
            <a:off x="3935771" y="3591803"/>
            <a:ext cx="3118172" cy="21544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Continue irinotecan full therapy until progressive disease</a:t>
            </a:r>
          </a:p>
        </p:txBody>
      </p:sp>
      <p:cxnSp>
        <p:nvCxnSpPr>
          <p:cNvPr id="119" name="Elbow Connector 3">
            <a:extLst>
              <a:ext uri="{FF2B5EF4-FFF2-40B4-BE49-F238E27FC236}">
                <a16:creationId xmlns:a16="http://schemas.microsoft.com/office/drawing/2014/main" id="{BC0B894F-5E91-4460-84A0-6D6CF0FB291C}"/>
              </a:ext>
            </a:extLst>
          </p:cNvPr>
          <p:cNvCxnSpPr>
            <a:cxnSpLocks/>
            <a:stCxn id="21" idx="3"/>
            <a:endCxn id="117" idx="1"/>
          </p:cNvCxnSpPr>
          <p:nvPr/>
        </p:nvCxnSpPr>
        <p:spPr>
          <a:xfrm>
            <a:off x="3663164" y="3655508"/>
            <a:ext cx="272607" cy="44017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FB2DCA29-482B-4F24-983F-CDEB0DB77B9B}"/>
              </a:ext>
            </a:extLst>
          </p:cNvPr>
          <p:cNvSpPr txBox="1"/>
          <p:nvPr/>
        </p:nvSpPr>
        <p:spPr>
          <a:xfrm>
            <a:off x="7782142" y="1665006"/>
            <a:ext cx="1055997" cy="58477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Progressive disease:</a:t>
            </a:r>
          </a:p>
          <a:p>
            <a:r>
              <a:rPr lang="en-US" sz="800" dirty="0">
                <a:cs typeface="Arial" pitchFamily="34" charset="0"/>
              </a:rPr>
              <a:t>Reintroduction of induction therapy if initially successful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B1D11D4-0661-4420-9EC0-042E71EF0E5A}"/>
              </a:ext>
            </a:extLst>
          </p:cNvPr>
          <p:cNvSpPr txBox="1"/>
          <p:nvPr/>
        </p:nvSpPr>
        <p:spPr>
          <a:xfrm>
            <a:off x="7782143" y="2415173"/>
            <a:ext cx="1055997" cy="33855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Progressive disease:</a:t>
            </a:r>
          </a:p>
          <a:p>
            <a:r>
              <a:rPr lang="en-US" sz="800" dirty="0">
                <a:cs typeface="Arial" pitchFamily="34" charset="0"/>
              </a:rPr>
              <a:t>Second-line therapy</a:t>
            </a:r>
          </a:p>
        </p:txBody>
      </p:sp>
      <p:cxnSp>
        <p:nvCxnSpPr>
          <p:cNvPr id="129" name="Elbow Connector 3">
            <a:extLst>
              <a:ext uri="{FF2B5EF4-FFF2-40B4-BE49-F238E27FC236}">
                <a16:creationId xmlns:a16="http://schemas.microsoft.com/office/drawing/2014/main" id="{DF233E01-DBB6-4793-A790-2B09836D108B}"/>
              </a:ext>
            </a:extLst>
          </p:cNvPr>
          <p:cNvCxnSpPr>
            <a:cxnSpLocks/>
            <a:stCxn id="68" idx="3"/>
            <a:endCxn id="122" idx="1"/>
          </p:cNvCxnSpPr>
          <p:nvPr/>
        </p:nvCxnSpPr>
        <p:spPr>
          <a:xfrm>
            <a:off x="7053943" y="1623145"/>
            <a:ext cx="728199" cy="33424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3">
            <a:extLst>
              <a:ext uri="{FF2B5EF4-FFF2-40B4-BE49-F238E27FC236}">
                <a16:creationId xmlns:a16="http://schemas.microsoft.com/office/drawing/2014/main" id="{96EC1DCE-6715-49E7-A1AE-C26CBA5B59F6}"/>
              </a:ext>
            </a:extLst>
          </p:cNvPr>
          <p:cNvCxnSpPr>
            <a:cxnSpLocks/>
            <a:stCxn id="93" idx="3"/>
            <a:endCxn id="122" idx="1"/>
          </p:cNvCxnSpPr>
          <p:nvPr/>
        </p:nvCxnSpPr>
        <p:spPr>
          <a:xfrm flipV="1">
            <a:off x="7055343" y="1957394"/>
            <a:ext cx="726799" cy="51281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3">
            <a:extLst>
              <a:ext uri="{FF2B5EF4-FFF2-40B4-BE49-F238E27FC236}">
                <a16:creationId xmlns:a16="http://schemas.microsoft.com/office/drawing/2014/main" id="{9E5FE1E1-029B-4B3C-AA1D-1742144DB601}"/>
              </a:ext>
            </a:extLst>
          </p:cNvPr>
          <p:cNvCxnSpPr>
            <a:cxnSpLocks/>
            <a:stCxn id="117" idx="3"/>
            <a:endCxn id="122" idx="1"/>
          </p:cNvCxnSpPr>
          <p:nvPr/>
        </p:nvCxnSpPr>
        <p:spPr>
          <a:xfrm flipV="1">
            <a:off x="7053943" y="1957394"/>
            <a:ext cx="728199" cy="174213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6419E5CF-F17D-446A-B019-7C395D3B450D}"/>
              </a:ext>
            </a:extLst>
          </p:cNvPr>
          <p:cNvCxnSpPr>
            <a:cxnSpLocks/>
            <a:stCxn id="122" idx="2"/>
            <a:endCxn id="127" idx="0"/>
          </p:cNvCxnSpPr>
          <p:nvPr/>
        </p:nvCxnSpPr>
        <p:spPr>
          <a:xfrm>
            <a:off x="8310141" y="2249781"/>
            <a:ext cx="1" cy="165392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13">
            <a:extLst>
              <a:ext uri="{FF2B5EF4-FFF2-40B4-BE49-F238E27FC236}">
                <a16:creationId xmlns:a16="http://schemas.microsoft.com/office/drawing/2014/main" id="{00944EA5-7E90-462E-9F1A-85ABF6D2BFD5}"/>
              </a:ext>
            </a:extLst>
          </p:cNvPr>
          <p:cNvSpPr/>
          <p:nvPr/>
        </p:nvSpPr>
        <p:spPr>
          <a:xfrm>
            <a:off x="1849461" y="1294592"/>
            <a:ext cx="1736464" cy="273890"/>
          </a:xfrm>
          <a:prstGeom prst="roundRect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900" dirty="0">
                <a:solidFill>
                  <a:schemeClr val="bg2"/>
                </a:solidFill>
                <a:cs typeface="Arial" pitchFamily="34" charset="0"/>
              </a:rPr>
              <a:t>Previous therapy (first-line)</a:t>
            </a:r>
          </a:p>
        </p:txBody>
      </p:sp>
      <p:cxnSp>
        <p:nvCxnSpPr>
          <p:cNvPr id="57" name="Elbow Connector 3">
            <a:extLst>
              <a:ext uri="{FF2B5EF4-FFF2-40B4-BE49-F238E27FC236}">
                <a16:creationId xmlns:a16="http://schemas.microsoft.com/office/drawing/2014/main" id="{075FE1FB-946D-461F-A831-97A5CD892726}"/>
              </a:ext>
            </a:extLst>
          </p:cNvPr>
          <p:cNvCxnSpPr>
            <a:cxnSpLocks/>
            <a:stCxn id="122" idx="3"/>
            <a:endCxn id="21" idx="2"/>
          </p:cNvCxnSpPr>
          <p:nvPr/>
        </p:nvCxnSpPr>
        <p:spPr>
          <a:xfrm flipH="1">
            <a:off x="2717693" y="1957394"/>
            <a:ext cx="6120446" cy="1805836"/>
          </a:xfrm>
          <a:prstGeom prst="bentConnector4">
            <a:avLst>
              <a:gd name="adj1" fmla="val -3735"/>
              <a:gd name="adj2" fmla="val 112659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54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93725" y="274066"/>
            <a:ext cx="7970411" cy="583901"/>
          </a:xfrm>
        </p:spPr>
        <p:txBody>
          <a:bodyPr/>
          <a:lstStyle/>
          <a:p>
            <a:r>
              <a:rPr lang="en-GB" dirty="0"/>
              <a:t>Second-line therapy for stage IV unresectable metastatic colorectal cancer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593724" y="4468556"/>
            <a:ext cx="7740577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ChT, chemotherapy; dMMR, deficient mismatch repair; EGFR, epidermal growth factor receptor; FOLFIRI, folinic acid, fluorouracil, irinotecan; MSI, microsatellite instability; mut, mutant; wt, wild-type.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72322" y="1403551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Oxaliplatin-based ChT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72322" y="2145706"/>
            <a:ext cx="1890942" cy="33855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Irinotecan–fluoropyrimidine-based ChT alone</a:t>
            </a:r>
          </a:p>
        </p:txBody>
      </p:sp>
      <p:sp>
        <p:nvSpPr>
          <p:cNvPr id="44" name="AutoShape 15" descr="MacBook Leopard CS3:Users:tsl:Desktop:127073 NN PP TOOLBOX UPDATE:127073 - Graphics:127073 - grafik til powerpoint:proces_small_box_gra#1E6213.jpg"/>
          <p:cNvSpPr>
            <a:spLocks noChangeAspect="1" noChangeArrowheads="1"/>
          </p:cNvSpPr>
          <p:nvPr/>
        </p:nvSpPr>
        <p:spPr bwMode="auto">
          <a:xfrm>
            <a:off x="888522" y="1927968"/>
            <a:ext cx="1178026" cy="1289527"/>
          </a:xfrm>
          <a:prstGeom prst="roundRect">
            <a:avLst>
              <a:gd name="adj" fmla="val 15893"/>
            </a:avLst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Stage IV unresectable metastatic colorectal cancer: </a:t>
            </a:r>
            <a:br>
              <a:rPr lang="en-GB" sz="1000" b="1" dirty="0">
                <a:solidFill>
                  <a:schemeClr val="bg2"/>
                </a:solidFill>
                <a:cs typeface="Arial" pitchFamily="34" charset="0"/>
              </a:rPr>
            </a:br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second-line therapy</a:t>
            </a:r>
            <a:endParaRPr lang="en-US" sz="1000" b="1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725" y="4823924"/>
            <a:ext cx="7970412" cy="363995"/>
          </a:xfrm>
        </p:spPr>
        <p:txBody>
          <a:bodyPr/>
          <a:lstStyle/>
          <a:p>
            <a:r>
              <a:rPr lang="en-US" sz="700" dirty="0">
                <a:solidFill>
                  <a:schemeClr val="tx2"/>
                </a:solidFill>
              </a:rPr>
              <a:t>1. Cervantes A, et al. Ann Oncol 2023;34(1):P10-32.</a:t>
            </a:r>
            <a:endParaRPr lang="en-GB" sz="700" dirty="0">
              <a:solidFill>
                <a:schemeClr val="tx2"/>
              </a:solidFill>
            </a:endParaRPr>
          </a:p>
        </p:txBody>
      </p:sp>
      <p:cxnSp>
        <p:nvCxnSpPr>
          <p:cNvPr id="4" name="Elbow Connector 3"/>
          <p:cNvCxnSpPr>
            <a:cxnSpLocks/>
            <a:stCxn id="44" idx="3"/>
            <a:endCxn id="8" idx="1"/>
          </p:cNvCxnSpPr>
          <p:nvPr/>
        </p:nvCxnSpPr>
        <p:spPr>
          <a:xfrm flipV="1">
            <a:off x="2066548" y="1511273"/>
            <a:ext cx="505774" cy="1061459"/>
          </a:xfrm>
          <a:prstGeom prst="bentConnector3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cxnSpLocks/>
            <a:stCxn id="44" idx="3"/>
            <a:endCxn id="21" idx="1"/>
          </p:cNvCxnSpPr>
          <p:nvPr/>
        </p:nvCxnSpPr>
        <p:spPr>
          <a:xfrm flipV="1">
            <a:off x="2066548" y="2314983"/>
            <a:ext cx="505774" cy="25774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312BC24-E3CF-447A-8E91-FC279BC0E34D}"/>
              </a:ext>
            </a:extLst>
          </p:cNvPr>
          <p:cNvSpPr txBox="1"/>
          <p:nvPr/>
        </p:nvSpPr>
        <p:spPr>
          <a:xfrm>
            <a:off x="2572322" y="1788154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Irinotecan-based ChT</a:t>
            </a:r>
          </a:p>
        </p:txBody>
      </p:sp>
      <p:cxnSp>
        <p:nvCxnSpPr>
          <p:cNvPr id="51" name="Elbow Connector 3">
            <a:extLst>
              <a:ext uri="{FF2B5EF4-FFF2-40B4-BE49-F238E27FC236}">
                <a16:creationId xmlns:a16="http://schemas.microsoft.com/office/drawing/2014/main" id="{326FB4D6-C33B-42B3-AEA3-DD5AFDC0701E}"/>
              </a:ext>
            </a:extLst>
          </p:cNvPr>
          <p:cNvCxnSpPr>
            <a:cxnSpLocks/>
            <a:stCxn id="44" idx="3"/>
            <a:endCxn id="46" idx="1"/>
          </p:cNvCxnSpPr>
          <p:nvPr/>
        </p:nvCxnSpPr>
        <p:spPr>
          <a:xfrm flipV="1">
            <a:off x="2066548" y="1895876"/>
            <a:ext cx="505774" cy="67685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CF0B09E-5EB3-42AE-9124-DE4C9C3361CB}"/>
              </a:ext>
            </a:extLst>
          </p:cNvPr>
          <p:cNvSpPr txBox="1"/>
          <p:nvPr/>
        </p:nvSpPr>
        <p:spPr>
          <a:xfrm>
            <a:off x="4837327" y="927492"/>
            <a:ext cx="3466493" cy="33855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Irinotecan-based combination or monotherapy</a:t>
            </a:r>
          </a:p>
        </p:txBody>
      </p:sp>
      <p:cxnSp>
        <p:nvCxnSpPr>
          <p:cNvPr id="79" name="Elbow Connector 3">
            <a:extLst>
              <a:ext uri="{FF2B5EF4-FFF2-40B4-BE49-F238E27FC236}">
                <a16:creationId xmlns:a16="http://schemas.microsoft.com/office/drawing/2014/main" id="{534F64F4-3C64-412C-8BB9-8C526B871EA6}"/>
              </a:ext>
            </a:extLst>
          </p:cNvPr>
          <p:cNvCxnSpPr>
            <a:cxnSpLocks/>
            <a:stCxn id="8" idx="3"/>
            <a:endCxn id="68" idx="1"/>
          </p:cNvCxnSpPr>
          <p:nvPr/>
        </p:nvCxnSpPr>
        <p:spPr>
          <a:xfrm flipV="1">
            <a:off x="4463264" y="1096769"/>
            <a:ext cx="374063" cy="414504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872DA0B1-669D-4C13-84E8-C06609D611A3}"/>
              </a:ext>
            </a:extLst>
          </p:cNvPr>
          <p:cNvSpPr txBox="1"/>
          <p:nvPr/>
        </p:nvSpPr>
        <p:spPr>
          <a:xfrm>
            <a:off x="4845752" y="1815459"/>
            <a:ext cx="3458068" cy="338554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Oxaliplatin-based ChT</a:t>
            </a:r>
          </a:p>
        </p:txBody>
      </p:sp>
      <p:cxnSp>
        <p:nvCxnSpPr>
          <p:cNvPr id="101" name="Elbow Connector 3">
            <a:extLst>
              <a:ext uri="{FF2B5EF4-FFF2-40B4-BE49-F238E27FC236}">
                <a16:creationId xmlns:a16="http://schemas.microsoft.com/office/drawing/2014/main" id="{7C134B68-58FD-4811-8DAB-9D8838C937E8}"/>
              </a:ext>
            </a:extLst>
          </p:cNvPr>
          <p:cNvCxnSpPr>
            <a:cxnSpLocks/>
            <a:stCxn id="46" idx="3"/>
            <a:endCxn id="93" idx="1"/>
          </p:cNvCxnSpPr>
          <p:nvPr/>
        </p:nvCxnSpPr>
        <p:spPr>
          <a:xfrm>
            <a:off x="4463264" y="1895876"/>
            <a:ext cx="382488" cy="8886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539E515D-383B-4270-B46D-24FB18A363BD}"/>
              </a:ext>
            </a:extLst>
          </p:cNvPr>
          <p:cNvSpPr txBox="1"/>
          <p:nvPr/>
        </p:nvSpPr>
        <p:spPr>
          <a:xfrm>
            <a:off x="4837327" y="2197887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FOLFOX–bevacizumab </a:t>
            </a:r>
          </a:p>
        </p:txBody>
      </p:sp>
      <p:cxnSp>
        <p:nvCxnSpPr>
          <p:cNvPr id="119" name="Elbow Connector 3">
            <a:extLst>
              <a:ext uri="{FF2B5EF4-FFF2-40B4-BE49-F238E27FC236}">
                <a16:creationId xmlns:a16="http://schemas.microsoft.com/office/drawing/2014/main" id="{BC0B894F-5E91-4460-84A0-6D6CF0FB291C}"/>
              </a:ext>
            </a:extLst>
          </p:cNvPr>
          <p:cNvCxnSpPr>
            <a:cxnSpLocks/>
            <a:stCxn id="21" idx="3"/>
            <a:endCxn id="117" idx="1"/>
          </p:cNvCxnSpPr>
          <p:nvPr/>
        </p:nvCxnSpPr>
        <p:spPr>
          <a:xfrm>
            <a:off x="4463264" y="2314983"/>
            <a:ext cx="374063" cy="6500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13">
            <a:extLst>
              <a:ext uri="{FF2B5EF4-FFF2-40B4-BE49-F238E27FC236}">
                <a16:creationId xmlns:a16="http://schemas.microsoft.com/office/drawing/2014/main" id="{00944EA5-7E90-462E-9F1A-85ABF6D2BFD5}"/>
              </a:ext>
            </a:extLst>
          </p:cNvPr>
          <p:cNvSpPr/>
          <p:nvPr/>
        </p:nvSpPr>
        <p:spPr>
          <a:xfrm>
            <a:off x="2649561" y="875076"/>
            <a:ext cx="1693839" cy="427123"/>
          </a:xfrm>
          <a:prstGeom prst="roundRect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900" dirty="0">
                <a:solidFill>
                  <a:schemeClr val="bg2"/>
                </a:solidFill>
                <a:cs typeface="Arial" pitchFamily="34" charset="0"/>
              </a:rPr>
              <a:t>Previous therapy </a:t>
            </a:r>
            <a:br>
              <a:rPr lang="en-GB" sz="900" dirty="0">
                <a:solidFill>
                  <a:schemeClr val="bg2"/>
                </a:solidFill>
                <a:cs typeface="Arial" pitchFamily="34" charset="0"/>
              </a:rPr>
            </a:br>
            <a:r>
              <a:rPr lang="en-GB" sz="900" dirty="0">
                <a:solidFill>
                  <a:schemeClr val="bg2"/>
                </a:solidFill>
                <a:cs typeface="Arial" pitchFamily="34" charset="0"/>
              </a:rPr>
              <a:t>(first-line / maintenance)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4E44D8-FE96-49DE-BF9D-9BB35406B96C}"/>
              </a:ext>
            </a:extLst>
          </p:cNvPr>
          <p:cNvSpPr txBox="1"/>
          <p:nvPr/>
        </p:nvSpPr>
        <p:spPr>
          <a:xfrm>
            <a:off x="2572322" y="2603352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Any type of therapy</a:t>
            </a:r>
          </a:p>
        </p:txBody>
      </p:sp>
      <p:cxnSp>
        <p:nvCxnSpPr>
          <p:cNvPr id="29" name="Elbow Connector 47">
            <a:extLst>
              <a:ext uri="{FF2B5EF4-FFF2-40B4-BE49-F238E27FC236}">
                <a16:creationId xmlns:a16="http://schemas.microsoft.com/office/drawing/2014/main" id="{6C8E3AAA-3C57-44E9-A28E-9B6E67D22686}"/>
              </a:ext>
            </a:extLst>
          </p:cNvPr>
          <p:cNvCxnSpPr>
            <a:cxnSpLocks/>
            <a:stCxn id="44" idx="3"/>
            <a:endCxn id="28" idx="1"/>
          </p:cNvCxnSpPr>
          <p:nvPr/>
        </p:nvCxnSpPr>
        <p:spPr>
          <a:xfrm>
            <a:off x="2066548" y="2572732"/>
            <a:ext cx="505774" cy="13834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D42E39F-3B19-4317-8B3C-0BF36F40A03E}"/>
              </a:ext>
            </a:extLst>
          </p:cNvPr>
          <p:cNvSpPr txBox="1"/>
          <p:nvPr/>
        </p:nvSpPr>
        <p:spPr>
          <a:xfrm>
            <a:off x="2572322" y="3388260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RAS</a:t>
            </a:r>
            <a:r>
              <a:rPr lang="en-US" sz="800" dirty="0">
                <a:cs typeface="Arial" pitchFamily="34" charset="0"/>
              </a:rPr>
              <a:t>-wt anti-EGFR naïve</a:t>
            </a:r>
            <a:endParaRPr lang="en-US" sz="800" i="1" dirty="0">
              <a:cs typeface="Arial" pitchFamily="34" charset="0"/>
            </a:endParaRPr>
          </a:p>
        </p:txBody>
      </p:sp>
      <p:cxnSp>
        <p:nvCxnSpPr>
          <p:cNvPr id="31" name="Elbow Connector 47">
            <a:extLst>
              <a:ext uri="{FF2B5EF4-FFF2-40B4-BE49-F238E27FC236}">
                <a16:creationId xmlns:a16="http://schemas.microsoft.com/office/drawing/2014/main" id="{60172DA5-4E72-41B9-BEA4-E377A7BE068E}"/>
              </a:ext>
            </a:extLst>
          </p:cNvPr>
          <p:cNvCxnSpPr>
            <a:cxnSpLocks/>
            <a:stCxn id="44" idx="3"/>
            <a:endCxn id="30" idx="1"/>
          </p:cNvCxnSpPr>
          <p:nvPr/>
        </p:nvCxnSpPr>
        <p:spPr>
          <a:xfrm>
            <a:off x="2066548" y="2572732"/>
            <a:ext cx="505774" cy="92325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0627BBB-7264-4BE8-A45E-B1243BDFF76F}"/>
              </a:ext>
            </a:extLst>
          </p:cNvPr>
          <p:cNvSpPr txBox="1"/>
          <p:nvPr/>
        </p:nvSpPr>
        <p:spPr>
          <a:xfrm>
            <a:off x="2572322" y="3790415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BRAF </a:t>
            </a:r>
            <a:r>
              <a:rPr lang="en-US" sz="800" dirty="0">
                <a:cs typeface="Arial" pitchFamily="34" charset="0"/>
              </a:rPr>
              <a:t>V600E-mut</a:t>
            </a:r>
            <a:endParaRPr lang="en-US" sz="800" i="1" dirty="0">
              <a:cs typeface="Arial" pitchFamily="34" charset="0"/>
            </a:endParaRPr>
          </a:p>
        </p:txBody>
      </p:sp>
      <p:cxnSp>
        <p:nvCxnSpPr>
          <p:cNvPr id="35" name="Elbow Connector 47">
            <a:extLst>
              <a:ext uri="{FF2B5EF4-FFF2-40B4-BE49-F238E27FC236}">
                <a16:creationId xmlns:a16="http://schemas.microsoft.com/office/drawing/2014/main" id="{9B560FDB-A823-4F30-85FA-8EF216A5375D}"/>
              </a:ext>
            </a:extLst>
          </p:cNvPr>
          <p:cNvCxnSpPr>
            <a:cxnSpLocks/>
            <a:stCxn id="44" idx="3"/>
            <a:endCxn id="34" idx="1"/>
          </p:cNvCxnSpPr>
          <p:nvPr/>
        </p:nvCxnSpPr>
        <p:spPr>
          <a:xfrm>
            <a:off x="2066548" y="2572732"/>
            <a:ext cx="505774" cy="132540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3EE216D-5491-41D0-8318-4B1441A99038}"/>
              </a:ext>
            </a:extLst>
          </p:cNvPr>
          <p:cNvSpPr txBox="1"/>
          <p:nvPr/>
        </p:nvSpPr>
        <p:spPr>
          <a:xfrm>
            <a:off x="2572322" y="4219199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dirty="0">
                <a:cs typeface="Arial" pitchFamily="34" charset="0"/>
              </a:rPr>
              <a:t>dMMR/MSI-H</a:t>
            </a:r>
          </a:p>
        </p:txBody>
      </p:sp>
      <p:cxnSp>
        <p:nvCxnSpPr>
          <p:cNvPr id="37" name="Elbow Connector 47">
            <a:extLst>
              <a:ext uri="{FF2B5EF4-FFF2-40B4-BE49-F238E27FC236}">
                <a16:creationId xmlns:a16="http://schemas.microsoft.com/office/drawing/2014/main" id="{ACBBF6E0-4B28-4A03-BB78-3F563460E9FF}"/>
              </a:ext>
            </a:extLst>
          </p:cNvPr>
          <p:cNvCxnSpPr>
            <a:cxnSpLocks/>
            <a:stCxn id="44" idx="3"/>
            <a:endCxn id="36" idx="1"/>
          </p:cNvCxnSpPr>
          <p:nvPr/>
        </p:nvCxnSpPr>
        <p:spPr>
          <a:xfrm>
            <a:off x="2066548" y="2572732"/>
            <a:ext cx="505774" cy="175418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13">
            <a:extLst>
              <a:ext uri="{FF2B5EF4-FFF2-40B4-BE49-F238E27FC236}">
                <a16:creationId xmlns:a16="http://schemas.microsoft.com/office/drawing/2014/main" id="{5C88B5CC-0872-4D6F-826B-6A245C829FE1}"/>
              </a:ext>
            </a:extLst>
          </p:cNvPr>
          <p:cNvSpPr/>
          <p:nvPr/>
        </p:nvSpPr>
        <p:spPr>
          <a:xfrm>
            <a:off x="2649561" y="3048789"/>
            <a:ext cx="1693839" cy="273890"/>
          </a:xfrm>
          <a:prstGeom prst="roundRect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900" dirty="0">
                <a:solidFill>
                  <a:schemeClr val="bg2"/>
                </a:solidFill>
                <a:cs typeface="Arial" pitchFamily="34" charset="0"/>
              </a:rPr>
              <a:t>Molecular alteration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9A515B9-7051-485A-BE66-C3B8D1A0C4B6}"/>
              </a:ext>
            </a:extLst>
          </p:cNvPr>
          <p:cNvSpPr txBox="1"/>
          <p:nvPr/>
        </p:nvSpPr>
        <p:spPr>
          <a:xfrm>
            <a:off x="4835771" y="1309920"/>
            <a:ext cx="3468049" cy="461665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FOLFIRI–bevacizumab </a:t>
            </a:r>
            <a:br>
              <a:rPr lang="en-US" sz="8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Alternative: FOLFIRI–aflibercept or FOLFIRI–ramucirumab </a:t>
            </a:r>
          </a:p>
        </p:txBody>
      </p:sp>
      <p:cxnSp>
        <p:nvCxnSpPr>
          <p:cNvPr id="50" name="Elbow Connector 3">
            <a:extLst>
              <a:ext uri="{FF2B5EF4-FFF2-40B4-BE49-F238E27FC236}">
                <a16:creationId xmlns:a16="http://schemas.microsoft.com/office/drawing/2014/main" id="{D226750C-DC49-4D6E-B903-C8D0A2F9536B}"/>
              </a:ext>
            </a:extLst>
          </p:cNvPr>
          <p:cNvCxnSpPr>
            <a:cxnSpLocks/>
            <a:stCxn id="8" idx="3"/>
            <a:endCxn id="49" idx="1"/>
          </p:cNvCxnSpPr>
          <p:nvPr/>
        </p:nvCxnSpPr>
        <p:spPr>
          <a:xfrm>
            <a:off x="4463264" y="1511273"/>
            <a:ext cx="372507" cy="2948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ABF28EB8-3A9A-4975-9ABE-97CBB0B700AA}"/>
              </a:ext>
            </a:extLst>
          </p:cNvPr>
          <p:cNvSpPr txBox="1"/>
          <p:nvPr/>
        </p:nvSpPr>
        <p:spPr>
          <a:xfrm>
            <a:off x="4837327" y="2605964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Anti-angiogenic ChT</a:t>
            </a:r>
          </a:p>
        </p:txBody>
      </p:sp>
      <p:cxnSp>
        <p:nvCxnSpPr>
          <p:cNvPr id="55" name="Elbow Connector 3">
            <a:extLst>
              <a:ext uri="{FF2B5EF4-FFF2-40B4-BE49-F238E27FC236}">
                <a16:creationId xmlns:a16="http://schemas.microsoft.com/office/drawing/2014/main" id="{BB373C88-44C7-48B7-B763-EEEB345AD385}"/>
              </a:ext>
            </a:extLst>
          </p:cNvPr>
          <p:cNvCxnSpPr>
            <a:cxnSpLocks/>
            <a:stCxn id="28" idx="3"/>
            <a:endCxn id="54" idx="1"/>
          </p:cNvCxnSpPr>
          <p:nvPr/>
        </p:nvCxnSpPr>
        <p:spPr>
          <a:xfrm>
            <a:off x="4463264" y="2711074"/>
            <a:ext cx="374063" cy="7699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039A0DC-BF05-4307-B59B-24A20161E890}"/>
              </a:ext>
            </a:extLst>
          </p:cNvPr>
          <p:cNvSpPr txBox="1"/>
          <p:nvPr/>
        </p:nvSpPr>
        <p:spPr>
          <a:xfrm>
            <a:off x="4837327" y="3152039"/>
            <a:ext cx="3466493" cy="512961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LEFT COLON: FOLFIRI or irinotecan with cetuximab or  panitumumab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RIGHT COLON: Anti-angiogenic with ChT</a:t>
            </a:r>
          </a:p>
        </p:txBody>
      </p:sp>
      <p:cxnSp>
        <p:nvCxnSpPr>
          <p:cNvPr id="59" name="Elbow Connector 3">
            <a:extLst>
              <a:ext uri="{FF2B5EF4-FFF2-40B4-BE49-F238E27FC236}">
                <a16:creationId xmlns:a16="http://schemas.microsoft.com/office/drawing/2014/main" id="{88B06951-1288-47A9-BC0D-360497A50ED8}"/>
              </a:ext>
            </a:extLst>
          </p:cNvPr>
          <p:cNvCxnSpPr>
            <a:cxnSpLocks/>
            <a:stCxn id="30" idx="3"/>
            <a:endCxn id="58" idx="1"/>
          </p:cNvCxnSpPr>
          <p:nvPr/>
        </p:nvCxnSpPr>
        <p:spPr>
          <a:xfrm flipV="1">
            <a:off x="4463264" y="3408520"/>
            <a:ext cx="374063" cy="8746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7374E0D2-B7E9-452B-A53F-E9A420CCADD6}"/>
              </a:ext>
            </a:extLst>
          </p:cNvPr>
          <p:cNvSpPr txBox="1"/>
          <p:nvPr/>
        </p:nvSpPr>
        <p:spPr>
          <a:xfrm>
            <a:off x="4837327" y="3701860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Encorafenib–cetuximab</a:t>
            </a:r>
          </a:p>
        </p:txBody>
      </p:sp>
      <p:cxnSp>
        <p:nvCxnSpPr>
          <p:cNvPr id="70" name="Elbow Connector 3">
            <a:extLst>
              <a:ext uri="{FF2B5EF4-FFF2-40B4-BE49-F238E27FC236}">
                <a16:creationId xmlns:a16="http://schemas.microsoft.com/office/drawing/2014/main" id="{DAB9C450-7CB5-4242-8488-EA5AF7DC631E}"/>
              </a:ext>
            </a:extLst>
          </p:cNvPr>
          <p:cNvCxnSpPr>
            <a:cxnSpLocks/>
            <a:stCxn id="34" idx="3"/>
            <a:endCxn id="69" idx="1"/>
          </p:cNvCxnSpPr>
          <p:nvPr/>
        </p:nvCxnSpPr>
        <p:spPr>
          <a:xfrm flipV="1">
            <a:off x="4463264" y="3883961"/>
            <a:ext cx="374063" cy="1417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19FF160-9734-42E1-9452-3CD2E81BFC75}"/>
              </a:ext>
            </a:extLst>
          </p:cNvPr>
          <p:cNvSpPr txBox="1"/>
          <p:nvPr/>
        </p:nvSpPr>
        <p:spPr>
          <a:xfrm>
            <a:off x="4837327" y="4102921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Ipilimumab–nivolumab</a:t>
            </a:r>
          </a:p>
        </p:txBody>
      </p:sp>
      <p:cxnSp>
        <p:nvCxnSpPr>
          <p:cNvPr id="74" name="Elbow Connector 3">
            <a:extLst>
              <a:ext uri="{FF2B5EF4-FFF2-40B4-BE49-F238E27FC236}">
                <a16:creationId xmlns:a16="http://schemas.microsoft.com/office/drawing/2014/main" id="{E0EBA2FA-586C-42B2-83E6-420EB15DC7B9}"/>
              </a:ext>
            </a:extLst>
          </p:cNvPr>
          <p:cNvCxnSpPr>
            <a:cxnSpLocks/>
            <a:stCxn id="36" idx="3"/>
            <a:endCxn id="73" idx="1"/>
          </p:cNvCxnSpPr>
          <p:nvPr/>
        </p:nvCxnSpPr>
        <p:spPr>
          <a:xfrm flipV="1">
            <a:off x="4463264" y="4285022"/>
            <a:ext cx="374063" cy="4189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07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93725" y="274066"/>
            <a:ext cx="7970411" cy="583901"/>
          </a:xfrm>
        </p:spPr>
        <p:txBody>
          <a:bodyPr/>
          <a:lstStyle/>
          <a:p>
            <a:r>
              <a:rPr lang="en-GB" dirty="0"/>
              <a:t>Third-line therapy and beyond for stage IV unresectable metastatic colorectal cancer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593724" y="4468556"/>
            <a:ext cx="7740577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ChT, chemotherapy; EGFR, epidermal growth factor receptor; mut, mutant; wt, wild-type.</a:t>
            </a:r>
            <a:endParaRPr lang="en-US" dirty="0"/>
          </a:p>
        </p:txBody>
      </p:sp>
      <p:sp>
        <p:nvSpPr>
          <p:cNvPr id="44" name="AutoShape 15" descr="MacBook Leopard CS3:Users:tsl:Desktop:127073 NN PP TOOLBOX UPDATE:127073 - Graphics:127073 - grafik til powerpoint:proces_small_box_gra#1E6213.jpg"/>
          <p:cNvSpPr>
            <a:spLocks noChangeAspect="1" noChangeArrowheads="1"/>
          </p:cNvSpPr>
          <p:nvPr/>
        </p:nvSpPr>
        <p:spPr bwMode="auto">
          <a:xfrm>
            <a:off x="888522" y="1850808"/>
            <a:ext cx="1178026" cy="1443848"/>
          </a:xfrm>
          <a:prstGeom prst="roundRect">
            <a:avLst>
              <a:gd name="adj" fmla="val 15893"/>
            </a:avLst>
          </a:prstGeom>
          <a:solidFill>
            <a:schemeClr val="accent1"/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 wrap="square" lIns="54000" tIns="54000" rIns="54000" bIns="54000" anchor="ctr">
            <a:spAutoFit/>
          </a:bodyPr>
          <a:lstStyle/>
          <a:p>
            <a:pPr algn="ctr"/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Stage IV unresectable metastatic colorectal cancer: </a:t>
            </a:r>
            <a:br>
              <a:rPr lang="en-GB" sz="1000" b="1" dirty="0">
                <a:solidFill>
                  <a:schemeClr val="bg2"/>
                </a:solidFill>
                <a:cs typeface="Arial" pitchFamily="34" charset="0"/>
              </a:rPr>
            </a:br>
            <a:r>
              <a:rPr lang="en-GB" sz="1000" b="1" dirty="0">
                <a:solidFill>
                  <a:schemeClr val="bg2"/>
                </a:solidFill>
                <a:cs typeface="Arial" pitchFamily="34" charset="0"/>
              </a:rPr>
              <a:t>third-line therapy and beyond</a:t>
            </a:r>
            <a:endParaRPr lang="en-US" sz="1000" b="1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725" y="4823924"/>
            <a:ext cx="7970412" cy="363995"/>
          </a:xfrm>
        </p:spPr>
        <p:txBody>
          <a:bodyPr/>
          <a:lstStyle/>
          <a:p>
            <a:r>
              <a:rPr lang="en-US" sz="700" dirty="0">
                <a:solidFill>
                  <a:schemeClr val="tx2"/>
                </a:solidFill>
              </a:rPr>
              <a:t>1. Cervantes A, et al. Ann Oncol 2023;34(1):P10-32.</a:t>
            </a:r>
            <a:endParaRPr lang="en-GB" sz="700" dirty="0">
              <a:solidFill>
                <a:schemeClr val="tx2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D42E39F-3B19-4317-8B3C-0BF36F40A03E}"/>
              </a:ext>
            </a:extLst>
          </p:cNvPr>
          <p:cNvSpPr txBox="1"/>
          <p:nvPr/>
        </p:nvSpPr>
        <p:spPr>
          <a:xfrm>
            <a:off x="2572322" y="1608995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RAS</a:t>
            </a:r>
            <a:r>
              <a:rPr lang="en-US" sz="800" dirty="0">
                <a:cs typeface="Arial" pitchFamily="34" charset="0"/>
              </a:rPr>
              <a:t>-wt and </a:t>
            </a:r>
            <a:r>
              <a:rPr lang="en-US" sz="800" i="1" dirty="0">
                <a:cs typeface="Arial" pitchFamily="34" charset="0"/>
              </a:rPr>
              <a:t>BRAF</a:t>
            </a:r>
            <a:r>
              <a:rPr lang="en-US" sz="800" dirty="0">
                <a:cs typeface="Arial" pitchFamily="34" charset="0"/>
              </a:rPr>
              <a:t>-wt</a:t>
            </a:r>
            <a:endParaRPr lang="en-US" sz="800" i="1" dirty="0">
              <a:cs typeface="Arial" pitchFamily="34" charset="0"/>
            </a:endParaRPr>
          </a:p>
        </p:txBody>
      </p:sp>
      <p:cxnSp>
        <p:nvCxnSpPr>
          <p:cNvPr id="31" name="Elbow Connector 47">
            <a:extLst>
              <a:ext uri="{FF2B5EF4-FFF2-40B4-BE49-F238E27FC236}">
                <a16:creationId xmlns:a16="http://schemas.microsoft.com/office/drawing/2014/main" id="{60172DA5-4E72-41B9-BEA4-E377A7BE068E}"/>
              </a:ext>
            </a:extLst>
          </p:cNvPr>
          <p:cNvCxnSpPr>
            <a:cxnSpLocks/>
            <a:stCxn id="44" idx="3"/>
            <a:endCxn id="30" idx="1"/>
          </p:cNvCxnSpPr>
          <p:nvPr/>
        </p:nvCxnSpPr>
        <p:spPr>
          <a:xfrm flipV="1">
            <a:off x="2066548" y="1716717"/>
            <a:ext cx="505774" cy="85601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0627BBB-7264-4BE8-A45E-B1243BDFF76F}"/>
              </a:ext>
            </a:extLst>
          </p:cNvPr>
          <p:cNvSpPr txBox="1"/>
          <p:nvPr/>
        </p:nvSpPr>
        <p:spPr>
          <a:xfrm>
            <a:off x="2572322" y="2677895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RAS</a:t>
            </a:r>
            <a:r>
              <a:rPr lang="en-US" sz="800" dirty="0">
                <a:cs typeface="Arial" pitchFamily="34" charset="0"/>
              </a:rPr>
              <a:t>-mut</a:t>
            </a:r>
            <a:endParaRPr lang="en-US" sz="800" i="1" dirty="0">
              <a:cs typeface="Arial" pitchFamily="34" charset="0"/>
            </a:endParaRPr>
          </a:p>
        </p:txBody>
      </p:sp>
      <p:cxnSp>
        <p:nvCxnSpPr>
          <p:cNvPr id="35" name="Elbow Connector 47">
            <a:extLst>
              <a:ext uri="{FF2B5EF4-FFF2-40B4-BE49-F238E27FC236}">
                <a16:creationId xmlns:a16="http://schemas.microsoft.com/office/drawing/2014/main" id="{9B560FDB-A823-4F30-85FA-8EF216A5375D}"/>
              </a:ext>
            </a:extLst>
          </p:cNvPr>
          <p:cNvCxnSpPr>
            <a:cxnSpLocks/>
            <a:stCxn id="44" idx="3"/>
            <a:endCxn id="34" idx="1"/>
          </p:cNvCxnSpPr>
          <p:nvPr/>
        </p:nvCxnSpPr>
        <p:spPr>
          <a:xfrm>
            <a:off x="2066548" y="2572732"/>
            <a:ext cx="505774" cy="21288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3EE216D-5491-41D0-8318-4B1441A99038}"/>
              </a:ext>
            </a:extLst>
          </p:cNvPr>
          <p:cNvSpPr txBox="1"/>
          <p:nvPr/>
        </p:nvSpPr>
        <p:spPr>
          <a:xfrm>
            <a:off x="2572322" y="3817896"/>
            <a:ext cx="1890942" cy="21544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45720" rIns="45720" rtlCol="0">
            <a:spAutoFit/>
          </a:bodyPr>
          <a:lstStyle/>
          <a:p>
            <a:r>
              <a:rPr lang="en-US" sz="800" i="1" dirty="0">
                <a:cs typeface="Arial" pitchFamily="34" charset="0"/>
              </a:rPr>
              <a:t>BRAF</a:t>
            </a:r>
            <a:r>
              <a:rPr lang="en-US" sz="800" dirty="0">
                <a:cs typeface="Arial" pitchFamily="34" charset="0"/>
              </a:rPr>
              <a:t> V600E-mut</a:t>
            </a:r>
            <a:endParaRPr lang="en-US" sz="800" i="1" dirty="0">
              <a:cs typeface="Arial" pitchFamily="34" charset="0"/>
            </a:endParaRPr>
          </a:p>
        </p:txBody>
      </p:sp>
      <p:cxnSp>
        <p:nvCxnSpPr>
          <p:cNvPr id="37" name="Elbow Connector 47">
            <a:extLst>
              <a:ext uri="{FF2B5EF4-FFF2-40B4-BE49-F238E27FC236}">
                <a16:creationId xmlns:a16="http://schemas.microsoft.com/office/drawing/2014/main" id="{ACBBF6E0-4B28-4A03-BB78-3F563460E9FF}"/>
              </a:ext>
            </a:extLst>
          </p:cNvPr>
          <p:cNvCxnSpPr>
            <a:cxnSpLocks/>
            <a:stCxn id="44" idx="3"/>
            <a:endCxn id="36" idx="1"/>
          </p:cNvCxnSpPr>
          <p:nvPr/>
        </p:nvCxnSpPr>
        <p:spPr>
          <a:xfrm>
            <a:off x="2066548" y="2572732"/>
            <a:ext cx="505774" cy="1352886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039A0DC-BF05-4307-B59B-24A20161E890}"/>
              </a:ext>
            </a:extLst>
          </p:cNvPr>
          <p:cNvSpPr txBox="1"/>
          <p:nvPr/>
        </p:nvSpPr>
        <p:spPr>
          <a:xfrm>
            <a:off x="4974488" y="999602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 and HER2-positive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Anti-HER2 drugs</a:t>
            </a:r>
          </a:p>
        </p:txBody>
      </p:sp>
      <p:cxnSp>
        <p:nvCxnSpPr>
          <p:cNvPr id="59" name="Elbow Connector 3">
            <a:extLst>
              <a:ext uri="{FF2B5EF4-FFF2-40B4-BE49-F238E27FC236}">
                <a16:creationId xmlns:a16="http://schemas.microsoft.com/office/drawing/2014/main" id="{88B06951-1288-47A9-BC0D-360497A50ED8}"/>
              </a:ext>
            </a:extLst>
          </p:cNvPr>
          <p:cNvCxnSpPr>
            <a:cxnSpLocks/>
            <a:stCxn id="30" idx="3"/>
            <a:endCxn id="58" idx="1"/>
          </p:cNvCxnSpPr>
          <p:nvPr/>
        </p:nvCxnSpPr>
        <p:spPr>
          <a:xfrm flipV="1">
            <a:off x="4463264" y="1181703"/>
            <a:ext cx="511224" cy="535014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7374E0D2-B7E9-452B-A53F-E9A420CCADD6}"/>
              </a:ext>
            </a:extLst>
          </p:cNvPr>
          <p:cNvSpPr txBox="1"/>
          <p:nvPr/>
        </p:nvSpPr>
        <p:spPr>
          <a:xfrm>
            <a:off x="4974488" y="3827797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Encorafenib–cetuximab</a:t>
            </a:r>
          </a:p>
        </p:txBody>
      </p:sp>
      <p:cxnSp>
        <p:nvCxnSpPr>
          <p:cNvPr id="70" name="Elbow Connector 3">
            <a:extLst>
              <a:ext uri="{FF2B5EF4-FFF2-40B4-BE49-F238E27FC236}">
                <a16:creationId xmlns:a16="http://schemas.microsoft.com/office/drawing/2014/main" id="{DAB9C450-7CB5-4242-8488-EA5AF7DC631E}"/>
              </a:ext>
            </a:extLst>
          </p:cNvPr>
          <p:cNvCxnSpPr>
            <a:cxnSpLocks/>
            <a:stCxn id="34" idx="3"/>
            <a:endCxn id="53" idx="1"/>
          </p:cNvCxnSpPr>
          <p:nvPr/>
        </p:nvCxnSpPr>
        <p:spPr>
          <a:xfrm>
            <a:off x="4463264" y="2785617"/>
            <a:ext cx="511224" cy="174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3">
            <a:extLst>
              <a:ext uri="{FF2B5EF4-FFF2-40B4-BE49-F238E27FC236}">
                <a16:creationId xmlns:a16="http://schemas.microsoft.com/office/drawing/2014/main" id="{E0EBA2FA-586C-42B2-83E6-420EB15DC7B9}"/>
              </a:ext>
            </a:extLst>
          </p:cNvPr>
          <p:cNvCxnSpPr>
            <a:cxnSpLocks/>
            <a:stCxn id="36" idx="3"/>
            <a:endCxn id="69" idx="1"/>
          </p:cNvCxnSpPr>
          <p:nvPr/>
        </p:nvCxnSpPr>
        <p:spPr>
          <a:xfrm>
            <a:off x="4463264" y="3925618"/>
            <a:ext cx="511224" cy="8428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1DE2EAC5-585D-47C3-8886-C5BA4D9CBFC7}"/>
              </a:ext>
            </a:extLst>
          </p:cNvPr>
          <p:cNvSpPr txBox="1"/>
          <p:nvPr/>
        </p:nvSpPr>
        <p:spPr>
          <a:xfrm>
            <a:off x="4974488" y="1431906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Single agent anti-EGFR mAb or Irinotecan–cetuximab </a:t>
            </a:r>
          </a:p>
        </p:txBody>
      </p:sp>
      <p:cxnSp>
        <p:nvCxnSpPr>
          <p:cNvPr id="43" name="Elbow Connector 3">
            <a:extLst>
              <a:ext uri="{FF2B5EF4-FFF2-40B4-BE49-F238E27FC236}">
                <a16:creationId xmlns:a16="http://schemas.microsoft.com/office/drawing/2014/main" id="{3EE9A537-64A0-4DDD-BA10-452174101037}"/>
              </a:ext>
            </a:extLst>
          </p:cNvPr>
          <p:cNvCxnSpPr>
            <a:cxnSpLocks/>
            <a:stCxn id="30" idx="3"/>
            <a:endCxn id="42" idx="1"/>
          </p:cNvCxnSpPr>
          <p:nvPr/>
        </p:nvCxnSpPr>
        <p:spPr>
          <a:xfrm flipV="1">
            <a:off x="4463264" y="1614007"/>
            <a:ext cx="511224" cy="10271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688C54C-7FE8-48C8-AE8D-B9E5ECF3E356}"/>
              </a:ext>
            </a:extLst>
          </p:cNvPr>
          <p:cNvSpPr txBox="1"/>
          <p:nvPr/>
        </p:nvSpPr>
        <p:spPr>
          <a:xfrm>
            <a:off x="4974488" y="2605257"/>
            <a:ext cx="3466493" cy="364202"/>
          </a:xfrm>
          <a:prstGeom prst="rect">
            <a:avLst/>
          </a:prstGeom>
          <a:solidFill>
            <a:schemeClr val="accent4"/>
          </a:solidFill>
          <a:ln w="12700">
            <a:noFill/>
          </a:ln>
        </p:spPr>
        <p:txBody>
          <a:bodyPr wrap="square" lIns="45720" rIns="4572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i="1" dirty="0">
                <a:solidFill>
                  <a:schemeClr val="bg1"/>
                </a:solidFill>
                <a:cs typeface="Arial" pitchFamily="34" charset="0"/>
              </a:rPr>
              <a:t>Progressive disease</a:t>
            </a:r>
          </a:p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Regorafenib or Trifluridine–tipiracil</a:t>
            </a:r>
          </a:p>
        </p:txBody>
      </p:sp>
      <p:cxnSp>
        <p:nvCxnSpPr>
          <p:cNvPr id="56" name="Elbow Connector 3">
            <a:extLst>
              <a:ext uri="{FF2B5EF4-FFF2-40B4-BE49-F238E27FC236}">
                <a16:creationId xmlns:a16="http://schemas.microsoft.com/office/drawing/2014/main" id="{1D6E2179-732E-4F31-B2B3-5E3975A0145B}"/>
              </a:ext>
            </a:extLst>
          </p:cNvPr>
          <p:cNvCxnSpPr>
            <a:cxnSpLocks/>
            <a:stCxn id="30" idx="2"/>
            <a:endCxn id="53" idx="0"/>
          </p:cNvCxnSpPr>
          <p:nvPr/>
        </p:nvCxnSpPr>
        <p:spPr>
          <a:xfrm rot="16200000" flipH="1">
            <a:off x="4722355" y="619877"/>
            <a:ext cx="780818" cy="318994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3">
            <a:extLst>
              <a:ext uri="{FF2B5EF4-FFF2-40B4-BE49-F238E27FC236}">
                <a16:creationId xmlns:a16="http://schemas.microsoft.com/office/drawing/2014/main" id="{01F36778-2C83-4BB3-BFFC-AA4366B7BCB2}"/>
              </a:ext>
            </a:extLst>
          </p:cNvPr>
          <p:cNvCxnSpPr>
            <a:cxnSpLocks/>
            <a:stCxn id="36" idx="0"/>
            <a:endCxn id="53" idx="2"/>
          </p:cNvCxnSpPr>
          <p:nvPr/>
        </p:nvCxnSpPr>
        <p:spPr>
          <a:xfrm rot="5400000" flipH="1" flipV="1">
            <a:off x="4688546" y="1798707"/>
            <a:ext cx="848437" cy="318994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19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NCCN Guidelines</a:t>
            </a:r>
            <a:r>
              <a:rPr lang="en-GB" baseline="30000" dirty="0"/>
              <a:t>®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Treatment considerations for 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advanced colon and rectal cancers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503107" y="4353672"/>
            <a:ext cx="7970412" cy="78982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GB" sz="700" dirty="0">
                <a:solidFill>
                  <a:schemeClr val="tx2"/>
                </a:solidFill>
              </a:rPr>
              <a:t>1. NCCN Clinical Practice Guidelines in Oncology. Rectal Cancer, Version 3.2022; 2. NCCN Clinical Practice Guidelines in Oncology. Colon Cancer, Version 2.2022.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br>
              <a:rPr lang="en-GB" sz="700" dirty="0">
                <a:solidFill>
                  <a:schemeClr val="tx2"/>
                </a:solidFill>
              </a:rPr>
            </a:b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Rectal Cancer Version.3.2022. © National Comprehensive Cancer Network, Inc. 2022.  All rights reserved.  Accessed November 11, 2022. To view the most recent and complete version of the guideline, go online to NCCN.org. 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tx2"/>
                </a:solidFill>
              </a:rPr>
              <a:t>Referenced with permission from the NCCN Clinical Practice Guidelines in Oncology (NCCN Guidelines®) for Colon Cancer Version.2.2022. © National Comprehensive Cancer Network, Inc. 2022.  All rights reserved.  Accessed November 11, 2022. To view the most recent and complete version of the guideline, go online to NCCN.org.  </a:t>
            </a:r>
          </a:p>
          <a:p>
            <a:pPr>
              <a:spcAft>
                <a:spcPts val="300"/>
              </a:spcAft>
            </a:pPr>
            <a:endParaRPr lang="en-US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2797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d7cafb9ec1e1420c49f96d063568fb98c9658f"/>
  <p:tag name="ISPRING_RESOURCE_PATHS_HASH_PRESENTER" val="6d43227b6a7f8b6a4e3313c18db88dd28df22b"/>
  <p:tag name="PRESGUID" val="98f32345-341c-4f13-8261-36d19729020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1_Start">
  <a:themeElements>
    <a:clrScheme name="ONFRAN_Color Palette">
      <a:dk1>
        <a:srgbClr val="58595B"/>
      </a:dk1>
      <a:lt1>
        <a:srgbClr val="FFFFFF"/>
      </a:lt1>
      <a:dk2>
        <a:srgbClr val="9E9FA2"/>
      </a:dk2>
      <a:lt2>
        <a:srgbClr val="FFFFFF"/>
      </a:lt2>
      <a:accent1>
        <a:srgbClr val="0066CC"/>
      </a:accent1>
      <a:accent2>
        <a:srgbClr val="FF0000"/>
      </a:accent2>
      <a:accent3>
        <a:srgbClr val="009933"/>
      </a:accent3>
      <a:accent4>
        <a:srgbClr val="FF9900"/>
      </a:accent4>
      <a:accent5>
        <a:srgbClr val="99CCCC"/>
      </a:accent5>
      <a:accent6>
        <a:srgbClr val="990000"/>
      </a:accent6>
      <a:hlink>
        <a:srgbClr val="007AC2"/>
      </a:hlink>
      <a:folHlink>
        <a:srgbClr val="007A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45720" rIns="45720" rtlCol="0" anchor="ctr" anchorCtr="0">
        <a:sp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none" lIns="45720" rIns="45720" rtlCol="0">
        <a:spAutoFit/>
      </a:bodyPr>
      <a:lstStyle>
        <a:defPPr>
          <a:defRPr dirty="0" err="1" smtClean="0"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NFRAN Color Theme">
      <a:dk1>
        <a:srgbClr val="4D4F51"/>
      </a:dk1>
      <a:lt1>
        <a:srgbClr val="FFFFFF"/>
      </a:lt1>
      <a:dk2>
        <a:srgbClr val="9D9FA2"/>
      </a:dk2>
      <a:lt2>
        <a:srgbClr val="FFFFFF"/>
      </a:lt2>
      <a:accent1>
        <a:srgbClr val="007AC2"/>
      </a:accent1>
      <a:accent2>
        <a:srgbClr val="ED1C29"/>
      </a:accent2>
      <a:accent3>
        <a:srgbClr val="00A955"/>
      </a:accent3>
      <a:accent4>
        <a:srgbClr val="FAA61A"/>
      </a:accent4>
      <a:accent5>
        <a:srgbClr val="99CCCC"/>
      </a:accent5>
      <a:accent6>
        <a:srgbClr val="990000"/>
      </a:accent6>
      <a:hlink>
        <a:srgbClr val="007AC2"/>
      </a:hlink>
      <a:folHlink>
        <a:srgbClr val="007AC2"/>
      </a:folHlink>
    </a:clrScheme>
    <a:fontScheme name="Custom 1">
      <a:majorFont>
        <a:latin typeface="BISans"/>
        <a:ea typeface=""/>
        <a:cs typeface=""/>
      </a:majorFont>
      <a:minorFont>
        <a:latin typeface="BI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5fdbb5-b6d2-481b-8ea8-cd116a5cdb6d">
      <Terms xmlns="http://schemas.microsoft.com/office/infopath/2007/PartnerControls"/>
    </lcf76f155ced4ddcb4097134ff3c332f>
    <TaxCatchAll xmlns="02d12187-754c-41a9-9e93-c3e1cfacc15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51ECEF7B66504FB53B5BE8D58BF5D8" ma:contentTypeVersion="16" ma:contentTypeDescription="Create a new document." ma:contentTypeScope="" ma:versionID="542603d7c9c852b578be7573ec2d977c">
  <xsd:schema xmlns:xsd="http://www.w3.org/2001/XMLSchema" xmlns:xs="http://www.w3.org/2001/XMLSchema" xmlns:p="http://schemas.microsoft.com/office/2006/metadata/properties" xmlns:ns2="1a5fdbb5-b6d2-481b-8ea8-cd116a5cdb6d" xmlns:ns3="a043ce50-eead-414c-a8a0-e65893742d5b" xmlns:ns4="02d12187-754c-41a9-9e93-c3e1cfacc155" targetNamespace="http://schemas.microsoft.com/office/2006/metadata/properties" ma:root="true" ma:fieldsID="6573943666416d5ea4015536468aa64c" ns2:_="" ns3:_="" ns4:_="">
    <xsd:import namespace="1a5fdbb5-b6d2-481b-8ea8-cd116a5cdb6d"/>
    <xsd:import namespace="a043ce50-eead-414c-a8a0-e65893742d5b"/>
    <xsd:import namespace="02d12187-754c-41a9-9e93-c3e1cfacc1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fdbb5-b6d2-481b-8ea8-cd116a5cdb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6a257fb-28f5-49c4-92c3-d49665e8e1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3ce50-eead-414c-a8a0-e65893742d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12187-754c-41a9-9e93-c3e1cfacc15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468484a-6481-4f6f-8bcb-4d766e097fb2}" ma:internalName="TaxCatchAll" ma:showField="CatchAllData" ma:web="a043ce50-eead-414c-a8a0-e65893742d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E50938-DA83-4819-87B9-ED11E2E275B4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87914ad6-1c92-4eb2-9738-92b47d3d8bbe"/>
    <ds:schemaRef ds:uri="e47812bf-c8f0-415c-9dc6-756594725798"/>
  </ds:schemaRefs>
</ds:datastoreItem>
</file>

<file path=customXml/itemProps2.xml><?xml version="1.0" encoding="utf-8"?>
<ds:datastoreItem xmlns:ds="http://schemas.openxmlformats.org/officeDocument/2006/customXml" ds:itemID="{B48C2717-C6A1-458B-93AE-24E9E2BB3B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9408E-3DE6-4BFF-8F53-526F89298EE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1829</Words>
  <Application>Microsoft Office PowerPoint</Application>
  <PresentationFormat>On-screen Show (16:9)</PresentationFormat>
  <Paragraphs>155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1_Start</vt:lpstr>
      <vt:lpstr>CRC: treatment guidelines  </vt:lpstr>
      <vt:lpstr>Introduction</vt:lpstr>
      <vt:lpstr>  ESMO consensus guidelines</vt:lpstr>
      <vt:lpstr>Local treatment for metastatic colorectal cancer </vt:lpstr>
      <vt:lpstr>First-line therapy for stage IV unresectable metastatic colorectal cancer</vt:lpstr>
      <vt:lpstr>Maintenance therapy for stage IV unresectable metastatic colorectal cancer</vt:lpstr>
      <vt:lpstr>Second-line therapy for stage IV unresectable metastatic colorectal cancer</vt:lpstr>
      <vt:lpstr>Third-line therapy and beyond for stage IV unresectable metastatic colorectal cancer</vt:lpstr>
      <vt:lpstr> NCCN Guidelines® </vt:lpstr>
      <vt:lpstr>Subsequent treatment considerations for advanced colon and rectal cancers</vt:lpstr>
      <vt:lpstr>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CRC: treatment guidelines</dc:title>
  <dc:creator>Jethwa, Nirmal</dc:creator>
  <cp:lastModifiedBy>Jose Dumagay (HCG)</cp:lastModifiedBy>
  <cp:revision>281</cp:revision>
  <cp:lastPrinted>2022-11-11T15:44:27Z</cp:lastPrinted>
  <dcterms:created xsi:type="dcterms:W3CDTF">2014-04-02T22:45:54Z</dcterms:created>
  <dcterms:modified xsi:type="dcterms:W3CDTF">2023-02-22T14:51:30Z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0x010100A351ECEF7B66504FB53B5BE8D58BF5D8</vt:lpwstr>
  </property>
  <property fmtid="{D5CDD505-2E9C-101B-9397-08002B2CF9AE}" pid="3" name="MediaServiceImageTags">
    <vt:lpwstr/>
  </property>
</Properties>
</file>